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7.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00" r:id="rId3"/>
    <p:sldId id="369" r:id="rId4"/>
    <p:sldId id="356" r:id="rId5"/>
    <p:sldId id="357" r:id="rId6"/>
    <p:sldId id="364" r:id="rId7"/>
    <p:sldId id="359" r:id="rId8"/>
    <p:sldId id="358" r:id="rId9"/>
    <p:sldId id="360" r:id="rId10"/>
    <p:sldId id="362" r:id="rId11"/>
    <p:sldId id="361" r:id="rId12"/>
    <p:sldId id="329" r:id="rId13"/>
    <p:sldId id="328" r:id="rId14"/>
    <p:sldId id="365" r:id="rId15"/>
    <p:sldId id="368" r:id="rId16"/>
    <p:sldId id="370" r:id="rId17"/>
    <p:sldId id="338" r:id="rId18"/>
    <p:sldId id="331" r:id="rId19"/>
    <p:sldId id="332" r:id="rId20"/>
    <p:sldId id="333" r:id="rId21"/>
    <p:sldId id="334" r:id="rId22"/>
    <p:sldId id="339" r:id="rId23"/>
    <p:sldId id="340" r:id="rId24"/>
    <p:sldId id="348" r:id="rId25"/>
    <p:sldId id="349" r:id="rId26"/>
    <p:sldId id="350" r:id="rId27"/>
    <p:sldId id="351" r:id="rId28"/>
    <p:sldId id="352" r:id="rId29"/>
    <p:sldId id="353" r:id="rId30"/>
    <p:sldId id="354" r:id="rId31"/>
    <p:sldId id="367" r:id="rId32"/>
    <p:sldId id="344" r:id="rId33"/>
    <p:sldId id="342" r:id="rId34"/>
    <p:sldId id="366" r:id="rId35"/>
    <p:sldId id="326" r:id="rId36"/>
    <p:sldId id="327" r:id="rId37"/>
    <p:sldId id="260" r:id="rId38"/>
    <p:sldId id="257" r:id="rId39"/>
    <p:sldId id="258" r:id="rId40"/>
    <p:sldId id="259" r:id="rId41"/>
    <p:sldId id="261" r:id="rId42"/>
    <p:sldId id="262" r:id="rId43"/>
    <p:sldId id="278" r:id="rId44"/>
    <p:sldId id="275" r:id="rId45"/>
    <p:sldId id="276" r:id="rId46"/>
    <p:sldId id="277" r:id="rId47"/>
    <p:sldId id="279" r:id="rId48"/>
    <p:sldId id="280" r:id="rId49"/>
    <p:sldId id="281" r:id="rId50"/>
    <p:sldId id="321" r:id="rId51"/>
    <p:sldId id="322" r:id="rId52"/>
    <p:sldId id="315" r:id="rId53"/>
    <p:sldId id="318" r:id="rId54"/>
    <p:sldId id="320" r:id="rId55"/>
    <p:sldId id="317" r:id="rId56"/>
    <p:sldId id="287" r:id="rId57"/>
    <p:sldId id="288" r:id="rId58"/>
    <p:sldId id="289" r:id="rId59"/>
    <p:sldId id="290" r:id="rId60"/>
    <p:sldId id="291" r:id="rId61"/>
    <p:sldId id="292" r:id="rId62"/>
    <p:sldId id="293" r:id="rId63"/>
    <p:sldId id="294" r:id="rId64"/>
    <p:sldId id="295" r:id="rId65"/>
    <p:sldId id="296" r:id="rId66"/>
    <p:sldId id="299" r:id="rId67"/>
    <p:sldId id="297" r:id="rId68"/>
    <p:sldId id="286" r:id="rId69"/>
    <p:sldId id="282" r:id="rId70"/>
    <p:sldId id="355" r:id="rId71"/>
    <p:sldId id="323" r:id="rId72"/>
    <p:sldId id="372" r:id="rId73"/>
    <p:sldId id="301" r:id="rId74"/>
    <p:sldId id="371"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109" d="100"/>
          <a:sy n="109" d="100"/>
        </p:scale>
        <p:origin x="17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2FAA725-EF3B-4BE9-A463-E133ABDB2942}" type="datetimeFigureOut">
              <a:rPr lang="en-US"/>
              <a:pPr>
                <a:defRPr/>
              </a:pPr>
              <a:t>11/26/2018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3DD291E-D6D9-4C2B-BEE1-34F6F59BE1B5}" type="slidenum">
              <a:rPr lang="en-US"/>
              <a:pPr>
                <a:defRPr/>
              </a:pPr>
              <a:t>‹#›</a:t>
            </a:fld>
            <a:endParaRPr lang="en-US"/>
          </a:p>
        </p:txBody>
      </p:sp>
    </p:spTree>
    <p:extLst>
      <p:ext uri="{BB962C8B-B14F-4D97-AF65-F5344CB8AC3E}">
        <p14:creationId xmlns:p14="http://schemas.microsoft.com/office/powerpoint/2010/main" val="215102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5AE3BA2B-DD29-4805-8FF6-D1A35F51EC72}" type="slidenum">
              <a:rPr lang="en-US" smtClean="0"/>
              <a:pPr/>
              <a:t>11</a:t>
            </a:fld>
            <a:endParaRPr lang="en-US" smtClean="0"/>
          </a:p>
        </p:txBody>
      </p:sp>
    </p:spTree>
    <p:extLst>
      <p:ext uri="{BB962C8B-B14F-4D97-AF65-F5344CB8AC3E}">
        <p14:creationId xmlns:p14="http://schemas.microsoft.com/office/powerpoint/2010/main" val="375460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DD291E-D6D9-4C2B-BEE1-34F6F59BE1B5}" type="slidenum">
              <a:rPr lang="en-US" smtClean="0"/>
              <a:pPr>
                <a:defRPr/>
              </a:pPr>
              <a:t>14</a:t>
            </a:fld>
            <a:endParaRPr lang="en-US"/>
          </a:p>
        </p:txBody>
      </p:sp>
    </p:spTree>
    <p:extLst>
      <p:ext uri="{BB962C8B-B14F-4D97-AF65-F5344CB8AC3E}">
        <p14:creationId xmlns:p14="http://schemas.microsoft.com/office/powerpoint/2010/main" val="80201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58B331-6EDD-4CA0-8376-2F972DADE11E}" type="slidenum">
              <a:rPr lang="en-US" smtClean="0"/>
              <a:pPr/>
              <a:t>27</a:t>
            </a:fld>
            <a:endParaRPr lang="en-US" smtClean="0"/>
          </a:p>
        </p:txBody>
      </p:sp>
    </p:spTree>
    <p:extLst>
      <p:ext uri="{BB962C8B-B14F-4D97-AF65-F5344CB8AC3E}">
        <p14:creationId xmlns:p14="http://schemas.microsoft.com/office/powerpoint/2010/main" val="40241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B32BD-A18B-4B29-8FA3-D2CD7E1C2A1D}" type="slidenum">
              <a:rPr lang="en-US" smtClean="0"/>
              <a:pPr/>
              <a:t>36</a:t>
            </a:fld>
            <a:endParaRPr lang="en-US" smtClean="0"/>
          </a:p>
        </p:txBody>
      </p:sp>
    </p:spTree>
    <p:extLst>
      <p:ext uri="{BB962C8B-B14F-4D97-AF65-F5344CB8AC3E}">
        <p14:creationId xmlns:p14="http://schemas.microsoft.com/office/powerpoint/2010/main" val="9199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6E9F6-ACCE-443B-99EC-6ECBF8746E4D}" type="slidenum">
              <a:rPr lang="en-US" smtClean="0"/>
              <a:pPr/>
              <a:t>50</a:t>
            </a:fld>
            <a:endParaRPr lang="en-US" smtClean="0"/>
          </a:p>
        </p:txBody>
      </p:sp>
    </p:spTree>
    <p:extLst>
      <p:ext uri="{BB962C8B-B14F-4D97-AF65-F5344CB8AC3E}">
        <p14:creationId xmlns:p14="http://schemas.microsoft.com/office/powerpoint/2010/main" val="91197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F74323-8B85-4A11-88BF-512B3B82FB90}"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958E4E-D773-4568-B4B5-2F731B8DDA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5674F5-A677-4DB1-A030-DCD097256A93}"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E32C7F-FEE8-430C-BAB3-442058FB7A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AC3618-7649-4C22-8EEE-E18884D85872}"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9299A-3481-4BFB-A99B-D31DB8BD1F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514600"/>
            <a:ext cx="4038600" cy="3611563"/>
          </a:xfrm>
        </p:spPr>
        <p:txBody>
          <a:bodyPr/>
          <a:lstStyle/>
          <a:p>
            <a:pPr lvl="0"/>
            <a:endParaRPr lang="en-US" noProof="0" smtClean="0"/>
          </a:p>
        </p:txBody>
      </p:sp>
      <p:sp>
        <p:nvSpPr>
          <p:cNvPr id="4" name="Text Placeholder 3"/>
          <p:cNvSpPr>
            <a:spLocks noGrp="1"/>
          </p:cNvSpPr>
          <p:nvPr>
            <p:ph type="body" sz="half" idx="2"/>
          </p:nvPr>
        </p:nvSpPr>
        <p:spPr>
          <a:xfrm>
            <a:off x="4648200" y="2514600"/>
            <a:ext cx="4038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6990AB97-3FF5-494B-98C6-881ADAC4C45C}"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r>
              <a:rPr lang="en-US"/>
              <a:t>James J. Lehman, DC, MBA, DABCO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5C706-E0BB-4EF0-AB57-713D7C232C42}"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95A5D-87CC-4811-B563-8AFE5418D0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8FF2F3-918F-4525-8FAA-B63DA4439C0F}"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85B8E9-7BF1-421D-9840-5215753D5C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3F7123-0D9D-49EE-9EEB-7C03E1A0CD45}"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22E051-2131-4CDC-9487-8BA69CAD07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2CA79F-BCC1-4D19-8E85-84AA116BCE10}" type="datetimeFigureOut">
              <a:rPr lang="en-US"/>
              <a:pPr>
                <a:defRPr/>
              </a:pPr>
              <a:t>11/26/2018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48F221-CB7E-4A9A-B671-7CF831C7F9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433C0E-6BFF-4E3A-A37C-9D0A5113A96A}" type="datetimeFigureOut">
              <a:rPr lang="en-US"/>
              <a:pPr>
                <a:defRPr/>
              </a:pPr>
              <a:t>11/26/2018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B36051-0803-464C-B99B-E709FD497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9FBB-AE9C-4517-B542-ABF2DDAFA48A}" type="datetimeFigureOut">
              <a:rPr lang="en-US"/>
              <a:pPr>
                <a:defRPr/>
              </a:pPr>
              <a:t>11/26/2018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6FF34C-ED13-490A-959A-652D17F52A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7B38E5-43F7-4CA6-8A61-AE03A36FBFDF}"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6AB918-2ED9-44F5-A633-145FEDF373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C4D9A0-EA6E-408C-9EBB-38FA9736FF09}"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59051C-EEC4-4656-87A2-C8E2858670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C0D1FB-A80B-40EE-A6B4-F6DF5517E451}" type="datetimeFigureOut">
              <a:rPr lang="en-US"/>
              <a:pPr>
                <a:defRPr/>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8D8869C-CC33-412C-A997-B7C522950B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ndex.php?title=J_Neurolosurg&amp;action=edit&amp;redlink=1" TargetMode="External"/><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en.wikipedia.org/w/index.php?title=J_Neurolosurg&amp;action=edit&amp;redlink=1"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aafp.org/afp/2001/0815/p631.html" TargetMode="External"/><Relationship Id="rId2" Type="http://schemas.openxmlformats.org/officeDocument/2006/relationships/hyperlink" Target="http://www.aafp.org/afp/2000/0901/p1064.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676400"/>
            <a:ext cx="7772400" cy="1470025"/>
          </a:xfrm>
        </p:spPr>
        <p:txBody>
          <a:bodyPr/>
          <a:lstStyle/>
          <a:p>
            <a:pPr eaLnBrk="1" hangingPunct="1"/>
            <a:r>
              <a:rPr lang="en-US" dirty="0" smtClean="0"/>
              <a:t>Evaluation and Management of Spinal Cord Emergency and Cervical Spondylotic Myelopathy</a:t>
            </a:r>
          </a:p>
        </p:txBody>
      </p:sp>
      <p:sp>
        <p:nvSpPr>
          <p:cNvPr id="3" name="Subtitle 2"/>
          <p:cNvSpPr>
            <a:spLocks noGrp="1"/>
          </p:cNvSpPr>
          <p:nvPr>
            <p:ph type="subTitle" idx="1"/>
          </p:nvPr>
        </p:nvSpPr>
        <p:spPr/>
        <p:txBody>
          <a:bodyPr rtlCol="0">
            <a:normAutofit fontScale="55000" lnSpcReduction="20000"/>
          </a:bodyPr>
          <a:lstStyle/>
          <a:p>
            <a:pPr eaLnBrk="1" fontAlgn="auto" hangingPunct="1">
              <a:spcAft>
                <a:spcPts val="0"/>
              </a:spcAft>
              <a:buFont typeface="Arial" pitchFamily="34" charset="0"/>
              <a:buNone/>
              <a:defRPr/>
            </a:pPr>
            <a:r>
              <a:rPr lang="en-US" dirty="0" smtClean="0"/>
              <a:t>James J. Lehman, DC, MBA, FACO</a:t>
            </a:r>
          </a:p>
          <a:p>
            <a:pPr eaLnBrk="1" fontAlgn="auto" hangingPunct="1">
              <a:spcAft>
                <a:spcPts val="0"/>
              </a:spcAft>
              <a:buFont typeface="Arial" pitchFamily="34" charset="0"/>
              <a:buNone/>
              <a:defRPr/>
            </a:pPr>
            <a:r>
              <a:rPr lang="en-US" dirty="0" smtClean="0"/>
              <a:t>Associate Professor of Clinical Sciences</a:t>
            </a:r>
          </a:p>
          <a:p>
            <a:pPr eaLnBrk="1" fontAlgn="auto" hangingPunct="1">
              <a:spcAft>
                <a:spcPts val="0"/>
              </a:spcAft>
              <a:buFont typeface="Arial" pitchFamily="34" charset="0"/>
              <a:buNone/>
              <a:defRPr/>
            </a:pPr>
            <a:r>
              <a:rPr lang="en-US" dirty="0" smtClean="0"/>
              <a:t>University of Bridgeport College of Chiropractic</a:t>
            </a:r>
          </a:p>
          <a:p>
            <a:pPr eaLnBrk="1" fontAlgn="auto" hangingPunct="1">
              <a:spcAft>
                <a:spcPts val="0"/>
              </a:spcAft>
              <a:buFont typeface="Arial" pitchFamily="34" charset="0"/>
              <a:buNone/>
              <a:defRPr/>
            </a:pPr>
            <a:r>
              <a:rPr lang="en-US" dirty="0" smtClean="0"/>
              <a:t>Director</a:t>
            </a:r>
          </a:p>
          <a:p>
            <a:pPr eaLnBrk="1" fontAlgn="auto" hangingPunct="1">
              <a:spcAft>
                <a:spcPts val="0"/>
              </a:spcAft>
              <a:buFont typeface="Arial" pitchFamily="34" charset="0"/>
              <a:buNone/>
              <a:defRPr/>
            </a:pPr>
            <a:r>
              <a:rPr lang="en-US" dirty="0" smtClean="0"/>
              <a:t>Community Health Clinical Education</a:t>
            </a:r>
          </a:p>
          <a:p>
            <a:pPr eaLnBrk="1" fontAlgn="auto" hangingPunct="1">
              <a:spcAft>
                <a:spcPts val="0"/>
              </a:spcAft>
              <a:buFont typeface="Arial" pitchFamily="34" charset="0"/>
              <a:buNone/>
              <a:defRPr/>
            </a:pPr>
            <a:r>
              <a:rPr lang="en-US" dirty="0" smtClean="0"/>
              <a:t>University of Bridgeport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Odontoid Fracture CT Scan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5236" y="1600200"/>
            <a:ext cx="3322527" cy="4525963"/>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2269" y="2362200"/>
            <a:ext cx="4876801" cy="3048000"/>
          </a:xfrm>
        </p:spPr>
      </p:pic>
    </p:spTree>
    <p:extLst>
      <p:ext uri="{BB962C8B-B14F-4D97-AF65-F5344CB8AC3E}">
        <p14:creationId xmlns:p14="http://schemas.microsoft.com/office/powerpoint/2010/main" val="293048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dirty="0" smtClean="0"/>
              <a:t>Rust Sign</a:t>
            </a:r>
            <a:endParaRPr lang="en-US" dirty="0"/>
          </a:p>
        </p:txBody>
      </p:sp>
      <p:pic>
        <p:nvPicPr>
          <p:cNvPr id="31747" name="ClipArt Placeholder 5" descr="Rear_ended auto.jpg"/>
          <p:cNvPicPr>
            <a:picLocks noGrp="1" noChangeAspect="1"/>
          </p:cNvPicPr>
          <p:nvPr>
            <p:ph type="clipArt" sz="half" idx="1"/>
          </p:nvPr>
        </p:nvPicPr>
        <p:blipFill>
          <a:blip r:embed="rId3" cstate="print"/>
          <a:srcRect/>
          <a:stretch>
            <a:fillRect/>
          </a:stretch>
        </p:blipFill>
        <p:spPr>
          <a:xfrm>
            <a:off x="271463" y="2895600"/>
            <a:ext cx="4237037" cy="2971800"/>
          </a:xfrm>
        </p:spPr>
      </p:pic>
      <p:sp>
        <p:nvSpPr>
          <p:cNvPr id="31748" name="Text Placeholder 3"/>
          <p:cNvSpPr>
            <a:spLocks noGrp="1"/>
          </p:cNvSpPr>
          <p:nvPr>
            <p:ph type="body" sz="half" idx="2"/>
          </p:nvPr>
        </p:nvSpPr>
        <p:spPr/>
        <p:txBody>
          <a:bodyPr/>
          <a:lstStyle/>
          <a:p>
            <a:r>
              <a:rPr lang="en-US" sz="2800" smtClean="0"/>
              <a:t>Rear-end MVA</a:t>
            </a:r>
          </a:p>
          <a:p>
            <a:r>
              <a:rPr lang="en-US" sz="2800" smtClean="0"/>
              <a:t>Patient is unable to rise from supine posture without holding hand behind head</a:t>
            </a:r>
          </a:p>
          <a:p>
            <a:r>
              <a:rPr lang="en-US" sz="2800" smtClean="0"/>
              <a:t>Suspect moderate to severe sprain/strain</a:t>
            </a:r>
          </a:p>
        </p:txBody>
      </p:sp>
      <p:sp>
        <p:nvSpPr>
          <p:cNvPr id="5" name="Footer Placeholder 4"/>
          <p:cNvSpPr>
            <a:spLocks noGrp="1"/>
          </p:cNvSpPr>
          <p:nvPr>
            <p:ph type="ftr" sz="quarter" idx="12"/>
          </p:nvPr>
        </p:nvSpPr>
        <p:spPr/>
        <p:txBody>
          <a:bodyPr/>
          <a:lstStyle/>
          <a:p>
            <a:pPr>
              <a:defRPr/>
            </a:pPr>
            <a:r>
              <a:rPr lang="en-US" smtClean="0"/>
              <a:t>James J. Lehman, DC, MBA, DABCO</a:t>
            </a:r>
            <a:endParaRPr lang="en-US"/>
          </a:p>
        </p:txBody>
      </p:sp>
    </p:spTree>
    <p:extLst>
      <p:ext uri="{BB962C8B-B14F-4D97-AF65-F5344CB8AC3E}">
        <p14:creationId xmlns:p14="http://schemas.microsoft.com/office/powerpoint/2010/main" val="231103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6694"/>
          </a:xfrm>
        </p:spPr>
        <p:txBody>
          <a:bodyPr/>
          <a:lstStyle/>
          <a:p>
            <a:r>
              <a:rPr lang="en-US" sz="2800" b="1" dirty="0"/>
              <a:t>Recognizing Spinal Cord Injuries Differential Diagnosis</a:t>
            </a:r>
            <a:r>
              <a:rPr lang="en-US" sz="2000" b="1" dirty="0"/>
              <a:t/>
            </a:r>
            <a:br>
              <a:rPr lang="en-US" sz="2000" b="1" dirty="0"/>
            </a:br>
            <a:r>
              <a:rPr lang="en-US" sz="1800" dirty="0"/>
              <a:t>Spinal cord compression secondary to vertebral fracture or space occupying lesion.</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684" y="1151332"/>
            <a:ext cx="8357116" cy="5554268"/>
          </a:xfrm>
        </p:spPr>
      </p:pic>
    </p:spTree>
    <p:extLst>
      <p:ext uri="{BB962C8B-B14F-4D97-AF65-F5344CB8AC3E}">
        <p14:creationId xmlns:p14="http://schemas.microsoft.com/office/powerpoint/2010/main" val="400516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62050"/>
          </a:xfrm>
        </p:spPr>
        <p:txBody>
          <a:bodyPr/>
          <a:lstStyle/>
          <a:p>
            <a:pPr algn="ctr"/>
            <a:r>
              <a:rPr lang="en-US" sz="2800" dirty="0" smtClean="0"/>
              <a:t>Recognizing Spinal Cord Injuries Differential Diagnosis</a:t>
            </a:r>
            <a:r>
              <a:rPr lang="en-US" dirty="0" smtClean="0"/>
              <a:t/>
            </a:r>
            <a:br>
              <a:rPr lang="en-US" dirty="0" smtClean="0"/>
            </a:br>
            <a:r>
              <a:rPr lang="en-US" sz="1800" b="0" dirty="0" smtClean="0"/>
              <a:t>Spinal </a:t>
            </a:r>
            <a:r>
              <a:rPr lang="en-US" sz="1800" b="0" dirty="0"/>
              <a:t>cord compression secondary to vertebral fracture or space occupying lesion.</a:t>
            </a:r>
            <a:r>
              <a:rPr lang="en-US" dirty="0"/>
              <a:t/>
            </a:r>
            <a:br>
              <a:rPr lang="en-US" dirty="0"/>
            </a:br>
            <a:endParaRPr lang="en-US" dirty="0"/>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09601" y="1676400"/>
            <a:ext cx="8086704" cy="4739496"/>
          </a:xfrm>
        </p:spPr>
      </p:pic>
    </p:spTree>
    <p:extLst>
      <p:ext uri="{BB962C8B-B14F-4D97-AF65-F5344CB8AC3E}">
        <p14:creationId xmlns:p14="http://schemas.microsoft.com/office/powerpoint/2010/main" val="1691222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Neoplastic Disease</a:t>
            </a:r>
            <a:endParaRPr lang="en-US" dirty="0"/>
          </a:p>
        </p:txBody>
      </p:sp>
      <p:sp>
        <p:nvSpPr>
          <p:cNvPr id="6" name="Content Placeholder 5"/>
          <p:cNvSpPr>
            <a:spLocks noGrp="1"/>
          </p:cNvSpPr>
          <p:nvPr>
            <p:ph idx="1"/>
          </p:nvPr>
        </p:nvSpPr>
        <p:spPr/>
        <p:txBody>
          <a:bodyPr/>
          <a:lstStyle/>
          <a:p>
            <a:r>
              <a:rPr lang="en-US" dirty="0" smtClean="0"/>
              <a:t>Metastatic disease most common spinal tumor (25X)</a:t>
            </a:r>
          </a:p>
          <a:p>
            <a:pPr lvl="1"/>
            <a:r>
              <a:rPr lang="en-US" dirty="0" smtClean="0"/>
              <a:t>Breast</a:t>
            </a:r>
          </a:p>
          <a:p>
            <a:pPr lvl="1"/>
            <a:r>
              <a:rPr lang="en-US" dirty="0" smtClean="0"/>
              <a:t>Lung</a:t>
            </a:r>
          </a:p>
          <a:p>
            <a:pPr lvl="1"/>
            <a:r>
              <a:rPr lang="en-US" dirty="0" smtClean="0"/>
              <a:t>Prostate</a:t>
            </a:r>
          </a:p>
          <a:p>
            <a:pPr lvl="1"/>
            <a:r>
              <a:rPr lang="en-US" dirty="0" smtClean="0"/>
              <a:t>Kidney</a:t>
            </a:r>
          </a:p>
          <a:p>
            <a:pPr lvl="1"/>
            <a:r>
              <a:rPr lang="en-US" dirty="0"/>
              <a:t>L</a:t>
            </a:r>
            <a:r>
              <a:rPr lang="en-US" dirty="0" smtClean="0"/>
              <a:t>ymphoma</a:t>
            </a:r>
          </a:p>
          <a:p>
            <a:r>
              <a:rPr lang="en-US" dirty="0" smtClean="0"/>
              <a:t>Primary spinal tumor is most often multiple myeloma in adults</a:t>
            </a:r>
            <a:endParaRPr lang="en-US" dirty="0"/>
          </a:p>
        </p:txBody>
      </p:sp>
    </p:spTree>
    <p:extLst>
      <p:ext uri="{BB962C8B-B14F-4D97-AF65-F5344CB8AC3E}">
        <p14:creationId xmlns:p14="http://schemas.microsoft.com/office/powerpoint/2010/main" val="424276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Myeloma</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What clinical signs would you expect when a patient presents with multiple myeloma?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905000"/>
            <a:ext cx="3352800" cy="4224528"/>
          </a:xfrm>
        </p:spPr>
      </p:pic>
    </p:spTree>
    <p:extLst>
      <p:ext uri="{BB962C8B-B14F-4D97-AF65-F5344CB8AC3E}">
        <p14:creationId xmlns:p14="http://schemas.microsoft.com/office/powerpoint/2010/main" val="591094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273050"/>
            <a:ext cx="4707477" cy="582240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 y="1905000"/>
            <a:ext cx="3712308" cy="2895600"/>
          </a:xfrm>
          <a:prstGeom prst="rect">
            <a:avLst/>
          </a:prstGeom>
        </p:spPr>
      </p:pic>
    </p:spTree>
    <p:extLst>
      <p:ext uri="{BB962C8B-B14F-4D97-AF65-F5344CB8AC3E}">
        <p14:creationId xmlns:p14="http://schemas.microsoft.com/office/powerpoint/2010/main" val="175832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CRAB Criteria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395" y="2057400"/>
            <a:ext cx="8771998" cy="3144045"/>
          </a:xfrm>
        </p:spPr>
      </p:pic>
    </p:spTree>
    <p:extLst>
      <p:ext uri="{BB962C8B-B14F-4D97-AF65-F5344CB8AC3E}">
        <p14:creationId xmlns:p14="http://schemas.microsoft.com/office/powerpoint/2010/main" val="691347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 y="0"/>
            <a:ext cx="9194799" cy="6858000"/>
          </a:xfrm>
          <a:prstGeom prst="rect">
            <a:avLst/>
          </a:prstGeom>
        </p:spPr>
      </p:pic>
    </p:spTree>
    <p:extLst>
      <p:ext uri="{BB962C8B-B14F-4D97-AF65-F5344CB8AC3E}">
        <p14:creationId xmlns:p14="http://schemas.microsoft.com/office/powerpoint/2010/main" val="1777925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67234"/>
            <a:ext cx="4617720" cy="6790765"/>
          </a:xfrm>
          <a:prstGeom prst="rect">
            <a:avLst/>
          </a:prstGeom>
        </p:spPr>
      </p:pic>
    </p:spTree>
    <p:extLst>
      <p:ext uri="{BB962C8B-B14F-4D97-AF65-F5344CB8AC3E}">
        <p14:creationId xmlns:p14="http://schemas.microsoft.com/office/powerpoint/2010/main" val="1797880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Learning Objectives</a:t>
            </a:r>
          </a:p>
        </p:txBody>
      </p:sp>
      <p:sp>
        <p:nvSpPr>
          <p:cNvPr id="4099" name="Content Placeholder 2"/>
          <p:cNvSpPr>
            <a:spLocks noGrp="1"/>
          </p:cNvSpPr>
          <p:nvPr>
            <p:ph sz="half" idx="1"/>
          </p:nvPr>
        </p:nvSpPr>
        <p:spPr>
          <a:xfrm>
            <a:off x="89848" y="1600199"/>
            <a:ext cx="2729552" cy="4525963"/>
          </a:xfrm>
        </p:spPr>
        <p:txBody>
          <a:bodyPr/>
          <a:lstStyle/>
          <a:p>
            <a:endParaRPr lang="en-US" dirty="0" smtClean="0"/>
          </a:p>
          <a:p>
            <a:endParaRPr lang="en-US" dirty="0"/>
          </a:p>
          <a:p>
            <a:endParaRPr lang="en-US" dirty="0" smtClean="0"/>
          </a:p>
          <a:p>
            <a:r>
              <a:rPr lang="en-US" dirty="0" smtClean="0"/>
              <a:t>Recognize signs of spinal cord emergency.</a:t>
            </a:r>
          </a:p>
          <a:p>
            <a:endParaRPr lang="en-US" dirty="0" smtClean="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19400" y="1333236"/>
            <a:ext cx="6159619" cy="453416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9" y="14098"/>
            <a:ext cx="4635599" cy="6843902"/>
          </a:xfrm>
          <a:prstGeom prst="rect">
            <a:avLst/>
          </a:prstGeom>
        </p:spPr>
      </p:pic>
    </p:spTree>
    <p:extLst>
      <p:ext uri="{BB962C8B-B14F-4D97-AF65-F5344CB8AC3E}">
        <p14:creationId xmlns:p14="http://schemas.microsoft.com/office/powerpoint/2010/main" val="3730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589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Infection</a:t>
            </a:r>
            <a:br>
              <a:rPr lang="en-US" dirty="0" smtClean="0"/>
            </a:br>
            <a:r>
              <a:rPr lang="en-US" dirty="0" smtClean="0"/>
              <a:t>“Discitis”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118" y="1600200"/>
            <a:ext cx="3488763" cy="4525963"/>
          </a:xfrm>
        </p:spPr>
      </p:pic>
      <p:sp>
        <p:nvSpPr>
          <p:cNvPr id="4" name="Content Placeholder 3"/>
          <p:cNvSpPr>
            <a:spLocks noGrp="1"/>
          </p:cNvSpPr>
          <p:nvPr>
            <p:ph sz="half" idx="2"/>
          </p:nvPr>
        </p:nvSpPr>
        <p:spPr/>
        <p:txBody>
          <a:bodyPr/>
          <a:lstStyle/>
          <a:p>
            <a:r>
              <a:rPr lang="en-US" dirty="0" smtClean="0"/>
              <a:t>Acute onset of neck or back pain</a:t>
            </a:r>
          </a:p>
          <a:p>
            <a:r>
              <a:rPr lang="en-US" dirty="0" smtClean="0"/>
              <a:t>HX of infection</a:t>
            </a:r>
          </a:p>
          <a:p>
            <a:r>
              <a:rPr lang="en-US" dirty="0" smtClean="0"/>
              <a:t>Current fever</a:t>
            </a:r>
          </a:p>
          <a:p>
            <a:r>
              <a:rPr lang="en-US" dirty="0" smtClean="0"/>
              <a:t>Elevated SED rates or WBC count</a:t>
            </a:r>
          </a:p>
          <a:p>
            <a:r>
              <a:rPr lang="en-US" dirty="0" smtClean="0"/>
              <a:t>Frequently misdiagnosed in ER</a:t>
            </a:r>
          </a:p>
          <a:p>
            <a:r>
              <a:rPr lang="en-US" dirty="0" smtClean="0"/>
              <a:t>MRI indicated</a:t>
            </a:r>
          </a:p>
        </p:txBody>
      </p:sp>
    </p:spTree>
    <p:extLst>
      <p:ext uri="{BB962C8B-B14F-4D97-AF65-F5344CB8AC3E}">
        <p14:creationId xmlns:p14="http://schemas.microsoft.com/office/powerpoint/2010/main" val="97584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Staph Infection of Spine and Osteomyelitis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28503"/>
            <a:ext cx="4038600" cy="3669356"/>
          </a:xfrm>
        </p:spPr>
      </p:pic>
      <p:sp>
        <p:nvSpPr>
          <p:cNvPr id="4" name="Content Placeholder 3"/>
          <p:cNvSpPr>
            <a:spLocks noGrp="1"/>
          </p:cNvSpPr>
          <p:nvPr>
            <p:ph sz="half" idx="2"/>
          </p:nvPr>
        </p:nvSpPr>
        <p:spPr/>
        <p:txBody>
          <a:bodyPr/>
          <a:lstStyle/>
          <a:p>
            <a:endParaRPr lang="en-US" dirty="0" smtClean="0"/>
          </a:p>
          <a:p>
            <a:endParaRPr lang="en-US" dirty="0"/>
          </a:p>
          <a:p>
            <a:endParaRPr lang="en-US" dirty="0" smtClean="0"/>
          </a:p>
          <a:p>
            <a:r>
              <a:rPr lang="en-US" dirty="0" smtClean="0"/>
              <a:t>Recent spinal procedure</a:t>
            </a:r>
          </a:p>
          <a:p>
            <a:r>
              <a:rPr lang="en-US" dirty="0" smtClean="0"/>
              <a:t>Focal severe pain not relieved with rest</a:t>
            </a:r>
            <a:endParaRPr lang="en-US" dirty="0"/>
          </a:p>
        </p:txBody>
      </p:sp>
    </p:spTree>
    <p:extLst>
      <p:ext uri="{BB962C8B-B14F-4D97-AF65-F5344CB8AC3E}">
        <p14:creationId xmlns:p14="http://schemas.microsoft.com/office/powerpoint/2010/main" val="4281130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Central Canal Spinal Stenosis</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8481" y="2072480"/>
            <a:ext cx="3718719" cy="3718719"/>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9482" y="2072480"/>
            <a:ext cx="3718719" cy="3718719"/>
          </a:xfrm>
        </p:spPr>
      </p:pic>
    </p:spTree>
    <p:extLst>
      <p:ext uri="{BB962C8B-B14F-4D97-AF65-F5344CB8AC3E}">
        <p14:creationId xmlns:p14="http://schemas.microsoft.com/office/powerpoint/2010/main" val="4195007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Anatomy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75" y="2004564"/>
            <a:ext cx="8291635" cy="3558036"/>
          </a:xfrm>
        </p:spPr>
      </p:pic>
    </p:spTree>
    <p:extLst>
      <p:ext uri="{BB962C8B-B14F-4D97-AF65-F5344CB8AC3E}">
        <p14:creationId xmlns:p14="http://schemas.microsoft.com/office/powerpoint/2010/main" val="3206169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yelopathy cervical spine normal anatomy.jpg"/>
          <p:cNvPicPr>
            <a:picLocks noChangeAspect="1"/>
          </p:cNvPicPr>
          <p:nvPr/>
        </p:nvPicPr>
        <p:blipFill>
          <a:blip r:embed="rId2" cstate="print"/>
          <a:srcRect/>
          <a:stretch>
            <a:fillRect/>
          </a:stretch>
        </p:blipFill>
        <p:spPr bwMode="auto">
          <a:xfrm>
            <a:off x="457200" y="304800"/>
            <a:ext cx="8077200" cy="6049963"/>
          </a:xfrm>
          <a:prstGeom prst="rect">
            <a:avLst/>
          </a:prstGeom>
          <a:noFill/>
          <a:ln w="9525">
            <a:noFill/>
            <a:miter lim="800000"/>
            <a:headEnd/>
            <a:tailEnd/>
          </a:ln>
        </p:spPr>
      </p:pic>
    </p:spTree>
    <p:extLst>
      <p:ext uri="{BB962C8B-B14F-4D97-AF65-F5344CB8AC3E}">
        <p14:creationId xmlns:p14="http://schemas.microsoft.com/office/powerpoint/2010/main" val="4160608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Cervical Vertebra</a:t>
            </a:r>
          </a:p>
        </p:txBody>
      </p:sp>
      <p:pic>
        <p:nvPicPr>
          <p:cNvPr id="6147" name="ClipArt Placeholder 5" descr="cervical vertebra and cord with vv aa.jpg"/>
          <p:cNvPicPr>
            <a:picLocks noGrp="1" noChangeAspect="1"/>
          </p:cNvPicPr>
          <p:nvPr>
            <p:ph type="clipArt" sz="half" idx="1"/>
          </p:nvPr>
        </p:nvPicPr>
        <p:blipFill>
          <a:blip r:embed="rId3" cstate="print"/>
          <a:srcRect/>
          <a:stretch>
            <a:fillRect/>
          </a:stretch>
        </p:blipFill>
        <p:spPr>
          <a:xfrm>
            <a:off x="176213" y="2427288"/>
            <a:ext cx="4471987" cy="3897312"/>
          </a:xfrm>
        </p:spPr>
      </p:pic>
      <p:sp>
        <p:nvSpPr>
          <p:cNvPr id="6148" name="Text Placeholder 3"/>
          <p:cNvSpPr>
            <a:spLocks noGrp="1"/>
          </p:cNvSpPr>
          <p:nvPr>
            <p:ph type="body" sz="half" idx="2"/>
          </p:nvPr>
        </p:nvSpPr>
        <p:spPr/>
        <p:txBody>
          <a:bodyPr/>
          <a:lstStyle/>
          <a:p>
            <a:r>
              <a:rPr lang="en-US" smtClean="0"/>
              <a:t>Vertebral artery</a:t>
            </a:r>
          </a:p>
          <a:p>
            <a:r>
              <a:rPr lang="en-US" smtClean="0"/>
              <a:t>Spinal cord</a:t>
            </a:r>
          </a:p>
          <a:p>
            <a:r>
              <a:rPr lang="en-US" smtClean="0"/>
              <a:t>Zygapophyseal joints</a:t>
            </a:r>
          </a:p>
          <a:p>
            <a:r>
              <a:rPr lang="en-US" smtClean="0"/>
              <a:t>Spinal nerve roots</a:t>
            </a:r>
          </a:p>
        </p:txBody>
      </p:sp>
      <p:sp>
        <p:nvSpPr>
          <p:cNvPr id="5" name="Footer Placeholder 4"/>
          <p:cNvSpPr>
            <a:spLocks noGrp="1"/>
          </p:cNvSpPr>
          <p:nvPr>
            <p:ph type="ftr" sz="quarter" idx="12"/>
          </p:nvPr>
        </p:nvSpPr>
        <p:spPr/>
        <p:txBody>
          <a:bodyPr/>
          <a:lstStyle/>
          <a:p>
            <a:pPr>
              <a:defRPr/>
            </a:pPr>
            <a:r>
              <a:rPr lang="en-US" dirty="0" smtClean="0"/>
              <a:t>James J. Lehman, DC, MBA, FACO</a:t>
            </a:r>
            <a:endParaRPr lang="en-US" dirty="0"/>
          </a:p>
        </p:txBody>
      </p:sp>
    </p:spTree>
    <p:extLst>
      <p:ext uri="{BB962C8B-B14F-4D97-AF65-F5344CB8AC3E}">
        <p14:creationId xmlns:p14="http://schemas.microsoft.com/office/powerpoint/2010/main" val="210608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myelopathy cross section cervical.jpg"/>
          <p:cNvPicPr>
            <a:picLocks noChangeAspect="1"/>
          </p:cNvPicPr>
          <p:nvPr/>
        </p:nvPicPr>
        <p:blipFill>
          <a:blip r:embed="rId2" cstate="print"/>
          <a:srcRect/>
          <a:stretch>
            <a:fillRect/>
          </a:stretch>
        </p:blipFill>
        <p:spPr bwMode="auto">
          <a:xfrm>
            <a:off x="688975" y="533400"/>
            <a:ext cx="7766050" cy="5791200"/>
          </a:xfrm>
          <a:prstGeom prst="rect">
            <a:avLst/>
          </a:prstGeom>
          <a:noFill/>
          <a:ln w="9525">
            <a:noFill/>
            <a:miter lim="800000"/>
            <a:headEnd/>
            <a:tailEnd/>
          </a:ln>
        </p:spPr>
      </p:pic>
    </p:spTree>
    <p:extLst>
      <p:ext uri="{BB962C8B-B14F-4D97-AF65-F5344CB8AC3E}">
        <p14:creationId xmlns:p14="http://schemas.microsoft.com/office/powerpoint/2010/main" val="3282458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Spinal Canal Measuring</a:t>
            </a:r>
            <a:endParaRPr lang="en-US" sz="3600" dirty="0"/>
          </a:p>
        </p:txBody>
      </p:sp>
      <p:sp>
        <p:nvSpPr>
          <p:cNvPr id="9" name="Text Placeholder 8"/>
          <p:cNvSpPr>
            <a:spLocks noGrp="1"/>
          </p:cNvSpPr>
          <p:nvPr>
            <p:ph type="body" sz="half" idx="2"/>
          </p:nvPr>
        </p:nvSpPr>
        <p:spPr/>
        <p:txBody>
          <a:bodyPr/>
          <a:lstStyle/>
          <a:p>
            <a:r>
              <a:rPr lang="en-US" sz="2400" b="1" dirty="0" smtClean="0"/>
              <a:t>Pavlov’s ratio </a:t>
            </a:r>
          </a:p>
          <a:p>
            <a:endParaRPr lang="en-US" sz="2400" dirty="0" smtClean="0"/>
          </a:p>
          <a:p>
            <a:r>
              <a:rPr lang="en-US" sz="2400" dirty="0" smtClean="0"/>
              <a:t>Ratio of sagittal dimension of canal and vertebral body</a:t>
            </a:r>
          </a:p>
          <a:p>
            <a:endParaRPr lang="en-US" sz="2400" dirty="0" smtClean="0"/>
          </a:p>
          <a:p>
            <a:r>
              <a:rPr lang="en-US" sz="2400" dirty="0" smtClean="0"/>
              <a:t>Less than 0.82 is significant for stenosis</a:t>
            </a:r>
          </a:p>
          <a:p>
            <a:endParaRPr lang="en-US" sz="2400" dirty="0"/>
          </a:p>
          <a:p>
            <a:r>
              <a:rPr lang="en-US" sz="2400" dirty="0" smtClean="0"/>
              <a:t>Removes effects of radiographic magnification</a:t>
            </a:r>
            <a:endParaRPr lang="en-US" sz="24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1" y="144609"/>
            <a:ext cx="3962400" cy="6239998"/>
          </a:xfrm>
        </p:spPr>
      </p:pic>
    </p:spTree>
    <p:extLst>
      <p:ext uri="{BB962C8B-B14F-4D97-AF65-F5344CB8AC3E}">
        <p14:creationId xmlns:p14="http://schemas.microsoft.com/office/powerpoint/2010/main" val="289974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half" idx="1"/>
          </p:nvPr>
        </p:nvSpPr>
        <p:spPr/>
        <p:txBody>
          <a:bodyPr/>
          <a:lstStyle/>
          <a:p>
            <a:r>
              <a:rPr lang="en-US" dirty="0"/>
              <a:t>Correlate anatomy and the patients’ signs and symptoms in order to identify cervical spondylotic myelopathy (CSM).</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15855" y="1295400"/>
            <a:ext cx="3637359" cy="4953000"/>
          </a:xfrm>
        </p:spPr>
      </p:pic>
    </p:spTree>
    <p:extLst>
      <p:ext uri="{BB962C8B-B14F-4D97-AF65-F5344CB8AC3E}">
        <p14:creationId xmlns:p14="http://schemas.microsoft.com/office/powerpoint/2010/main" val="1356097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03" y="1417638"/>
            <a:ext cx="5519993" cy="5133594"/>
          </a:xfrm>
          <a:prstGeom prst="rect">
            <a:avLst/>
          </a:prstGeom>
        </p:spPr>
      </p:pic>
      <p:sp>
        <p:nvSpPr>
          <p:cNvPr id="3" name="Title 2"/>
          <p:cNvSpPr>
            <a:spLocks noGrp="1"/>
          </p:cNvSpPr>
          <p:nvPr>
            <p:ph type="title"/>
          </p:nvPr>
        </p:nvSpPr>
        <p:spPr/>
        <p:txBody>
          <a:bodyPr/>
          <a:lstStyle/>
          <a:p>
            <a:r>
              <a:rPr lang="en-US" dirty="0" smtClean="0"/>
              <a:t>Congenital Spinal Stenosis</a:t>
            </a:r>
            <a:endParaRPr lang="en-US" dirty="0"/>
          </a:p>
        </p:txBody>
      </p:sp>
    </p:spTree>
    <p:extLst>
      <p:ext uri="{BB962C8B-B14F-4D97-AF65-F5344CB8AC3E}">
        <p14:creationId xmlns:p14="http://schemas.microsoft.com/office/powerpoint/2010/main" val="1557583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014"/>
            <a:ext cx="9144000" cy="4399971"/>
          </a:xfrm>
          <a:prstGeom prst="rect">
            <a:avLst/>
          </a:prstGeom>
        </p:spPr>
      </p:pic>
    </p:spTree>
    <p:extLst>
      <p:ext uri="{BB962C8B-B14F-4D97-AF65-F5344CB8AC3E}">
        <p14:creationId xmlns:p14="http://schemas.microsoft.com/office/powerpoint/2010/main" val="3606914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712" y="32908"/>
            <a:ext cx="6814288" cy="6748892"/>
          </a:xfrm>
          <a:prstGeom prst="rect">
            <a:avLst/>
          </a:prstGeom>
        </p:spPr>
      </p:pic>
    </p:spTree>
    <p:extLst>
      <p:ext uri="{BB962C8B-B14F-4D97-AF65-F5344CB8AC3E}">
        <p14:creationId xmlns:p14="http://schemas.microsoft.com/office/powerpoint/2010/main" val="1446139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14400" y="0"/>
            <a:ext cx="6858000" cy="6858000"/>
          </a:xfrm>
        </p:spPr>
      </p:pic>
    </p:spTree>
    <p:extLst>
      <p:ext uri="{BB962C8B-B14F-4D97-AF65-F5344CB8AC3E}">
        <p14:creationId xmlns:p14="http://schemas.microsoft.com/office/powerpoint/2010/main" val="3066332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Myelomalacia</a:t>
            </a:r>
            <a:endParaRPr lang="en-US" dirty="0"/>
          </a:p>
        </p:txBody>
      </p:sp>
      <p:sp>
        <p:nvSpPr>
          <p:cNvPr id="3" name="Content Placeholder 2"/>
          <p:cNvSpPr>
            <a:spLocks noGrp="1"/>
          </p:cNvSpPr>
          <p:nvPr>
            <p:ph idx="1"/>
          </p:nvPr>
        </p:nvSpPr>
        <p:spPr/>
        <p:txBody>
          <a:bodyPr/>
          <a:lstStyle/>
          <a:p>
            <a:r>
              <a:rPr lang="en-US" dirty="0" smtClean="0"/>
              <a:t>Post-traumatic softening of spinal cord due to hemorrhage or inadequate circulation to cord.</a:t>
            </a:r>
          </a:p>
          <a:p>
            <a:r>
              <a:rPr lang="en-US" dirty="0" smtClean="0"/>
              <a:t>Initially, LMNL signs followed by UMNL signs</a:t>
            </a:r>
          </a:p>
          <a:p>
            <a:r>
              <a:rPr lang="en-US" dirty="0" smtClean="0"/>
              <a:t>Often subtle signs initially </a:t>
            </a:r>
          </a:p>
          <a:p>
            <a:r>
              <a:rPr lang="en-US" dirty="0" smtClean="0"/>
              <a:t>Frequently, misdiagnosed</a:t>
            </a:r>
          </a:p>
          <a:p>
            <a:r>
              <a:rPr lang="en-US" dirty="0" smtClean="0"/>
              <a:t>MRI indicated</a:t>
            </a:r>
          </a:p>
          <a:p>
            <a:r>
              <a:rPr lang="en-US" dirty="0" smtClean="0"/>
              <a:t>Spinal decompression might be of benefit</a:t>
            </a:r>
          </a:p>
          <a:p>
            <a:endParaRPr lang="en-US" dirty="0"/>
          </a:p>
        </p:txBody>
      </p:sp>
    </p:spTree>
    <p:extLst>
      <p:ext uri="{BB962C8B-B14F-4D97-AF65-F5344CB8AC3E}">
        <p14:creationId xmlns:p14="http://schemas.microsoft.com/office/powerpoint/2010/main" val="1201871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3"/>
          <p:cNvSpPr>
            <a:spLocks noGrp="1"/>
          </p:cNvSpPr>
          <p:nvPr>
            <p:ph type="body" sz="half" idx="2"/>
          </p:nvPr>
        </p:nvSpPr>
        <p:spPr>
          <a:xfrm>
            <a:off x="457200" y="2667000"/>
            <a:ext cx="3008313" cy="3459163"/>
          </a:xfrm>
        </p:spPr>
        <p:txBody>
          <a:bodyPr/>
          <a:lstStyle/>
          <a:p>
            <a:endParaRPr lang="en-US" sz="3200" smtClean="0"/>
          </a:p>
          <a:p>
            <a:r>
              <a:rPr lang="en-US" sz="3200" smtClean="0"/>
              <a:t>Diagnosis is the key to successful treatment…</a:t>
            </a:r>
          </a:p>
          <a:p>
            <a:endParaRPr lang="en-US" sz="3200" smtClean="0"/>
          </a:p>
        </p:txBody>
      </p:sp>
      <p:sp>
        <p:nvSpPr>
          <p:cNvPr id="5" name="Footer Placeholder 4"/>
          <p:cNvSpPr>
            <a:spLocks noGrp="1"/>
          </p:cNvSpPr>
          <p:nvPr>
            <p:ph type="ftr" sz="quarter" idx="11"/>
          </p:nvPr>
        </p:nvSpPr>
        <p:spPr>
          <a:xfrm>
            <a:off x="6019800" y="6356350"/>
            <a:ext cx="2667000" cy="365125"/>
          </a:xfrm>
        </p:spPr>
        <p:txBody>
          <a:bodyPr/>
          <a:lstStyle/>
          <a:p>
            <a:pPr algn="r">
              <a:defRPr/>
            </a:pPr>
            <a:r>
              <a:rPr lang="en-US" dirty="0" smtClean="0"/>
              <a:t>James J. Lehman, DC, MBA, FACO</a:t>
            </a:r>
            <a:endParaRPr lang="en-US" dirty="0"/>
          </a:p>
        </p:txBody>
      </p:sp>
      <p:pic>
        <p:nvPicPr>
          <p:cNvPr id="8196" name="Content Placeholder 9" descr="Cervical CT Scan fracture.jpg"/>
          <p:cNvPicPr>
            <a:picLocks noChangeAspect="1"/>
          </p:cNvPicPr>
          <p:nvPr/>
        </p:nvPicPr>
        <p:blipFill>
          <a:blip r:embed="rId2" cstate="print"/>
          <a:srcRect/>
          <a:stretch>
            <a:fillRect/>
          </a:stretch>
        </p:blipFill>
        <p:spPr bwMode="auto">
          <a:xfrm>
            <a:off x="3627438" y="609600"/>
            <a:ext cx="49688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Primum Non Nocere</a:t>
            </a:r>
          </a:p>
        </p:txBody>
      </p:sp>
      <p:sp>
        <p:nvSpPr>
          <p:cNvPr id="9219" name="Content Placeholder 3"/>
          <p:cNvSpPr>
            <a:spLocks noGrp="1"/>
          </p:cNvSpPr>
          <p:nvPr>
            <p:ph sz="half" idx="2"/>
          </p:nvPr>
        </p:nvSpPr>
        <p:spPr/>
        <p:txBody>
          <a:bodyPr/>
          <a:lstStyle/>
          <a:p>
            <a:endParaRPr lang="en-US" smtClean="0"/>
          </a:p>
          <a:p>
            <a:endParaRPr lang="en-US" smtClean="0"/>
          </a:p>
          <a:p>
            <a:r>
              <a:rPr lang="en-US" smtClean="0"/>
              <a:t>CT scan showing C5 pedicle and facet fracture.</a:t>
            </a:r>
          </a:p>
        </p:txBody>
      </p:sp>
      <p:sp>
        <p:nvSpPr>
          <p:cNvPr id="5" name="Footer Placeholder 4"/>
          <p:cNvSpPr>
            <a:spLocks noGrp="1"/>
          </p:cNvSpPr>
          <p:nvPr>
            <p:ph type="ftr" sz="quarter" idx="11"/>
          </p:nvPr>
        </p:nvSpPr>
        <p:spPr>
          <a:xfrm>
            <a:off x="6248400" y="6356350"/>
            <a:ext cx="2438400" cy="365125"/>
          </a:xfrm>
        </p:spPr>
        <p:txBody>
          <a:bodyPr/>
          <a:lstStyle/>
          <a:p>
            <a:pPr algn="r">
              <a:defRPr/>
            </a:pPr>
            <a:r>
              <a:rPr lang="en-US" dirty="0" smtClean="0"/>
              <a:t>James J. Lehman, DC, MBA, FACO</a:t>
            </a:r>
            <a:endParaRPr lang="en-US" dirty="0"/>
          </a:p>
        </p:txBody>
      </p:sp>
      <p:pic>
        <p:nvPicPr>
          <p:cNvPr id="9221" name="Content Placeholder 9" descr="Cervical CT Scan fracture.jpg"/>
          <p:cNvPicPr>
            <a:picLocks noGrp="1" noChangeAspect="1"/>
          </p:cNvPicPr>
          <p:nvPr>
            <p:ph sz="half" idx="1"/>
          </p:nvPr>
        </p:nvPicPr>
        <p:blipFill>
          <a:blip r:embed="rId3" cstate="print"/>
          <a:srcRect/>
          <a:stretch>
            <a:fillRect/>
          </a:stretch>
        </p:blipFill>
        <p:spPr>
          <a:xfrm>
            <a:off x="719138" y="2514600"/>
            <a:ext cx="3514725" cy="36115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Signs of Cervical Myelopathy (CSM)</a:t>
            </a:r>
          </a:p>
        </p:txBody>
      </p:sp>
      <p:sp>
        <p:nvSpPr>
          <p:cNvPr id="10243" name="Content Placeholder 2"/>
          <p:cNvSpPr>
            <a:spLocks noGrp="1"/>
          </p:cNvSpPr>
          <p:nvPr>
            <p:ph idx="1"/>
          </p:nvPr>
        </p:nvSpPr>
        <p:spPr/>
        <p:txBody>
          <a:bodyPr/>
          <a:lstStyle/>
          <a:p>
            <a:pPr eaLnBrk="1" hangingPunct="1"/>
            <a:r>
              <a:rPr lang="en-US" dirty="0" smtClean="0"/>
              <a:t>Unsteady walking</a:t>
            </a:r>
          </a:p>
          <a:p>
            <a:pPr eaLnBrk="1" hangingPunct="1"/>
            <a:r>
              <a:rPr lang="en-US" dirty="0" smtClean="0"/>
              <a:t>Disuse of hands</a:t>
            </a:r>
          </a:p>
          <a:p>
            <a:pPr eaLnBrk="1" hangingPunct="1"/>
            <a:r>
              <a:rPr lang="en-US" dirty="0" smtClean="0"/>
              <a:t>Numbness in the arms and hands</a:t>
            </a:r>
          </a:p>
          <a:p>
            <a:pPr eaLnBrk="1" hangingPunct="1"/>
            <a:r>
              <a:rPr lang="en-US" dirty="0" smtClean="0"/>
              <a:t>Atrophy</a:t>
            </a:r>
          </a:p>
          <a:p>
            <a:pPr eaLnBrk="1" hangingPunct="1"/>
            <a:r>
              <a:rPr lang="en-US" dirty="0" smtClean="0"/>
              <a:t>Twitching reflexes or muscles.</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t>Unsteady walking</a:t>
            </a:r>
            <a:endParaRPr lang="en-US" smtClean="0"/>
          </a:p>
        </p:txBody>
      </p:sp>
      <p:sp>
        <p:nvSpPr>
          <p:cNvPr id="11267" name="Content Placeholder 2"/>
          <p:cNvSpPr>
            <a:spLocks noGrp="1"/>
          </p:cNvSpPr>
          <p:nvPr>
            <p:ph idx="1"/>
          </p:nvPr>
        </p:nvSpPr>
        <p:spPr/>
        <p:txBody>
          <a:bodyPr/>
          <a:lstStyle/>
          <a:p>
            <a:pPr eaLnBrk="1" hangingPunct="1"/>
            <a:r>
              <a:rPr lang="en-US" dirty="0" smtClean="0"/>
              <a:t> Everyday walking is a complex process that is a combination of brain and spinal cord input.  </a:t>
            </a:r>
          </a:p>
          <a:p>
            <a:pPr eaLnBrk="1" hangingPunct="1"/>
            <a:r>
              <a:rPr lang="en-US" dirty="0" smtClean="0"/>
              <a:t>With cervical cord compression, an unsteady walking pattern can develop.  </a:t>
            </a:r>
          </a:p>
          <a:p>
            <a:pPr eaLnBrk="1" hangingPunct="1"/>
            <a:r>
              <a:rPr lang="en-US" dirty="0" smtClean="0"/>
              <a:t>Some people can develop a wide based gait.  Early signs of this can be tested in the office with tandem gait observation.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dirty="0" smtClean="0"/>
              <a:t>Disuse of hands</a:t>
            </a:r>
            <a:endParaRPr lang="en-US" dirty="0" smtClean="0"/>
          </a:p>
        </p:txBody>
      </p:sp>
      <p:sp>
        <p:nvSpPr>
          <p:cNvPr id="12291" name="Content Placeholder 2"/>
          <p:cNvSpPr>
            <a:spLocks noGrp="1"/>
          </p:cNvSpPr>
          <p:nvPr>
            <p:ph idx="1"/>
          </p:nvPr>
        </p:nvSpPr>
        <p:spPr/>
        <p:txBody>
          <a:bodyPr/>
          <a:lstStyle/>
          <a:p>
            <a:pPr eaLnBrk="1" hangingPunct="1"/>
            <a:r>
              <a:rPr lang="en-US" dirty="0" smtClean="0"/>
              <a:t> Another sign of cervical spondylotic myelopathy (CSM) will present itself with hand dysfunction.  Ask if patient has a difficult time holding a cup of coffee or buttoning their clothes.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Spinal Cord Injuries (SCI)</a:t>
            </a:r>
            <a:endParaRPr lang="en-US" dirty="0"/>
          </a:p>
        </p:txBody>
      </p:sp>
      <p:sp>
        <p:nvSpPr>
          <p:cNvPr id="5" name="Content Placeholder 4"/>
          <p:cNvSpPr>
            <a:spLocks noGrp="1"/>
          </p:cNvSpPr>
          <p:nvPr>
            <p:ph sz="half" idx="1"/>
          </p:nvPr>
        </p:nvSpPr>
        <p:spPr/>
        <p:txBody>
          <a:bodyPr/>
          <a:lstStyle/>
          <a:p>
            <a:r>
              <a:rPr lang="en-US" dirty="0" smtClean="0"/>
              <a:t>SCI are critical emergencies that must be recognized and treated early to increase the possibility of preventing permanent loss of function.</a:t>
            </a:r>
          </a:p>
          <a:p>
            <a:endParaRPr lang="en-US" dirty="0"/>
          </a:p>
          <a:p>
            <a:r>
              <a:rPr lang="en-US" sz="1400" dirty="0" smtClean="0"/>
              <a:t>Spinal cord emergencies: False reassurance from reflexes. Acad Emerg Med 1998.</a:t>
            </a:r>
            <a:endParaRPr lang="en-US" sz="14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02594" y="1600200"/>
            <a:ext cx="3267766" cy="3886200"/>
          </a:xfrm>
        </p:spPr>
      </p:pic>
    </p:spTree>
    <p:extLst>
      <p:ext uri="{BB962C8B-B14F-4D97-AF65-F5344CB8AC3E}">
        <p14:creationId xmlns:p14="http://schemas.microsoft.com/office/powerpoint/2010/main" val="1907732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t>Numbness in the arms and hands</a:t>
            </a:r>
            <a:endParaRPr lang="en-US" smtClean="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 As the cervical spinal cord is compressed, the spinal nerves will be impacted.  This can lead to numbness in the arms and hands (paresthesias).  </a:t>
            </a:r>
          </a:p>
          <a:p>
            <a:pPr eaLnBrk="1" fontAlgn="auto" hangingPunct="1">
              <a:spcAft>
                <a:spcPts val="0"/>
              </a:spcAft>
              <a:buFont typeface="Arial" pitchFamily="34" charset="0"/>
              <a:buChar char="•"/>
              <a:defRPr/>
            </a:pPr>
            <a:r>
              <a:rPr lang="en-US" dirty="0" smtClean="0"/>
              <a:t>Unlike carpal tunnel syndrome, cervical myelopathy will often involve numbness throughout the arm and hand.  </a:t>
            </a:r>
          </a:p>
          <a:p>
            <a:pPr eaLnBrk="1" fontAlgn="auto" hangingPunct="1">
              <a:spcAft>
                <a:spcPts val="0"/>
              </a:spcAft>
              <a:buFont typeface="Arial" pitchFamily="34" charset="0"/>
              <a:buChar char="•"/>
              <a:defRPr/>
            </a:pPr>
            <a:r>
              <a:rPr lang="en-US" dirty="0" smtClean="0"/>
              <a:t>Cervical radiculopathy can cause numbness in the arms and hands but is usually limited to specific dermatomes.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t>Atrophy</a:t>
            </a:r>
            <a:endParaRPr lang="en-US" smtClean="0"/>
          </a:p>
        </p:txBody>
      </p:sp>
      <p:sp>
        <p:nvSpPr>
          <p:cNvPr id="14339" name="Content Placeholder 2"/>
          <p:cNvSpPr>
            <a:spLocks noGrp="1"/>
          </p:cNvSpPr>
          <p:nvPr>
            <p:ph idx="1"/>
          </p:nvPr>
        </p:nvSpPr>
        <p:spPr/>
        <p:txBody>
          <a:bodyPr/>
          <a:lstStyle/>
          <a:p>
            <a:pPr eaLnBrk="1" hangingPunct="1"/>
            <a:r>
              <a:rPr lang="en-US" dirty="0" smtClean="0"/>
              <a:t> With continued compression of the cervical spinal cord, the innervation to the muscles in the arms and hands can be diminished.  As a result, the muscles can diminish in size and demonstrate atrophy of the involved musculature.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dirty="0" smtClean="0"/>
              <a:t>Twitching reflexes of muscles</a:t>
            </a:r>
            <a:endParaRPr lang="en-US" dirty="0" smtClean="0"/>
          </a:p>
        </p:txBody>
      </p:sp>
      <p:sp>
        <p:nvSpPr>
          <p:cNvPr id="15363" name="Content Placeholder 2"/>
          <p:cNvSpPr>
            <a:spLocks noGrp="1"/>
          </p:cNvSpPr>
          <p:nvPr>
            <p:ph idx="1"/>
          </p:nvPr>
        </p:nvSpPr>
        <p:spPr/>
        <p:txBody>
          <a:bodyPr/>
          <a:lstStyle/>
          <a:p>
            <a:pPr eaLnBrk="1" hangingPunct="1"/>
            <a:r>
              <a:rPr lang="en-US" dirty="0" smtClean="0"/>
              <a:t> Hyperreflexia is described by the patient as a twitching of the muscles.  </a:t>
            </a:r>
          </a:p>
          <a:p>
            <a:pPr eaLnBrk="1" hangingPunct="1"/>
            <a:r>
              <a:rPr lang="en-US" dirty="0" smtClean="0"/>
              <a:t>The upper and lower extremity reflexes are mediated by the corticospinal tract.  </a:t>
            </a:r>
          </a:p>
          <a:p>
            <a:pPr eaLnBrk="1" hangingPunct="1"/>
            <a:r>
              <a:rPr lang="en-US" dirty="0" smtClean="0"/>
              <a:t>The loss of inhibition results in hyperreflexia and the presence of pathological reflexes.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0" y="1828800"/>
            <a:ext cx="9144000" cy="4297363"/>
          </a:xfrm>
        </p:spPr>
        <p:txBody>
          <a:bodyPr/>
          <a:lstStyle/>
          <a:p>
            <a:pPr>
              <a:buFont typeface="Arial" charset="0"/>
              <a:buNone/>
            </a:pPr>
            <a:r>
              <a:rPr lang="en-US" b="1" dirty="0" smtClean="0"/>
              <a:t>	Cervical Spondylotic Myelopathy: A Common Cause of Spinal Cord Dysfunction in Older Persons</a:t>
            </a:r>
          </a:p>
          <a:p>
            <a:pPr>
              <a:buFont typeface="Arial" charset="0"/>
              <a:buNone/>
            </a:pPr>
            <a:r>
              <a:rPr lang="en-US" dirty="0" smtClean="0"/>
              <a:t>	WILLIAM F. YOUNG, M.D., Temple University Hospital, Philadelphia, Pennsylvania</a:t>
            </a:r>
          </a:p>
          <a:p>
            <a:pPr>
              <a:buFont typeface="Arial" charset="0"/>
              <a:buNone/>
            </a:pPr>
            <a:r>
              <a:rPr lang="en-US" i="1" dirty="0" smtClean="0"/>
              <a:t>	Am Fam Physician.</a:t>
            </a:r>
            <a:r>
              <a:rPr lang="en-US" dirty="0" smtClean="0"/>
              <a:t> 2000 Sep 1;62(5):1064-1070.</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Cervical Spondylotic Myelopathy</a:t>
            </a:r>
          </a:p>
        </p:txBody>
      </p:sp>
      <p:sp>
        <p:nvSpPr>
          <p:cNvPr id="17411" name="Content Placeholder 2"/>
          <p:cNvSpPr>
            <a:spLocks noGrp="1"/>
          </p:cNvSpPr>
          <p:nvPr>
            <p:ph sz="half" idx="1"/>
          </p:nvPr>
        </p:nvSpPr>
        <p:spPr/>
        <p:txBody>
          <a:bodyPr/>
          <a:lstStyle/>
          <a:p>
            <a:r>
              <a:rPr lang="en-US" smtClean="0"/>
              <a:t>Cervical spondylotic myelopathy (CSM) is the most common spinal cord disorder in persons more than 55 years of age in North America and perhaps in the world.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63261"/>
            <a:ext cx="4038600" cy="3999841"/>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Cervical Spondylotic Myelopathy</a:t>
            </a:r>
          </a:p>
        </p:txBody>
      </p:sp>
      <p:sp>
        <p:nvSpPr>
          <p:cNvPr id="18435" name="Content Placeholder 3"/>
          <p:cNvSpPr>
            <a:spLocks noGrp="1"/>
          </p:cNvSpPr>
          <p:nvPr>
            <p:ph sz="half" idx="2"/>
          </p:nvPr>
        </p:nvSpPr>
        <p:spPr/>
        <p:txBody>
          <a:bodyPr/>
          <a:lstStyle/>
          <a:p>
            <a:r>
              <a:rPr lang="en-US" smtClean="0"/>
              <a:t>The aging process results in degenerative changes in the cervical spine that, in advanced stages, can cause compression of the spinal cord. </a:t>
            </a:r>
          </a:p>
        </p:txBody>
      </p:sp>
      <p:pic>
        <p:nvPicPr>
          <p:cNvPr id="18436" name="Content Placeholder 6" descr="myelopathy cervical stenosis.jpg"/>
          <p:cNvPicPr>
            <a:picLocks noGrp="1" noChangeAspect="1"/>
          </p:cNvPicPr>
          <p:nvPr>
            <p:ph sz="half" idx="1"/>
          </p:nvPr>
        </p:nvPicPr>
        <p:blipFill>
          <a:blip r:embed="rId2" cstate="print"/>
          <a:srcRect/>
          <a:stretch>
            <a:fillRect/>
          </a:stretch>
        </p:blipFill>
        <p:spPr>
          <a:xfrm>
            <a:off x="60325" y="1447800"/>
            <a:ext cx="4587875" cy="458628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Cervical Spondylotic Myelopathy</a:t>
            </a:r>
          </a:p>
        </p:txBody>
      </p:sp>
      <p:sp>
        <p:nvSpPr>
          <p:cNvPr id="19459" name="Content Placeholder 2"/>
          <p:cNvSpPr>
            <a:spLocks noGrp="1"/>
          </p:cNvSpPr>
          <p:nvPr>
            <p:ph sz="half" idx="1"/>
          </p:nvPr>
        </p:nvSpPr>
        <p:spPr/>
        <p:txBody>
          <a:bodyPr/>
          <a:lstStyle/>
          <a:p>
            <a:r>
              <a:rPr lang="en-US" smtClean="0"/>
              <a:t>Symptoms often develop insidiously and are characterized by neck stiffness, arm pain, numbness in the hands, and weakness of the hands and legs. </a:t>
            </a:r>
          </a:p>
        </p:txBody>
      </p:sp>
      <p:pic>
        <p:nvPicPr>
          <p:cNvPr id="19460" name="Content Placeholder 4" descr="myelopathy symptom cervical stenosis.jpg"/>
          <p:cNvPicPr>
            <a:picLocks noGrp="1" noChangeAspect="1"/>
          </p:cNvPicPr>
          <p:nvPr>
            <p:ph sz="half" idx="2"/>
          </p:nvPr>
        </p:nvPicPr>
        <p:blipFill>
          <a:blip r:embed="rId2" cstate="print"/>
          <a:srcRect/>
          <a:stretch>
            <a:fillRect/>
          </a:stretch>
        </p:blipFill>
        <p:spPr>
          <a:xfrm>
            <a:off x="4479925" y="1676400"/>
            <a:ext cx="4419600" cy="44196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Cervical Spondylotic Myelopathy</a:t>
            </a:r>
          </a:p>
        </p:txBody>
      </p:sp>
      <p:sp>
        <p:nvSpPr>
          <p:cNvPr id="20483" name="Content Placeholder 2"/>
          <p:cNvSpPr>
            <a:spLocks noGrp="1"/>
          </p:cNvSpPr>
          <p:nvPr>
            <p:ph sz="half" idx="1"/>
          </p:nvPr>
        </p:nvSpPr>
        <p:spPr/>
        <p:txBody>
          <a:bodyPr/>
          <a:lstStyle/>
          <a:p>
            <a:r>
              <a:rPr lang="en-US" smtClean="0"/>
              <a:t>The differential diagnosis includes any condition that can result in myelopathy, such as multiple sclerosis, amyotrophic lateral sclerosis and masses (such as metastatic tumors) that press on the spinal cord.</a:t>
            </a:r>
          </a:p>
        </p:txBody>
      </p:sp>
      <p:pic>
        <p:nvPicPr>
          <p:cNvPr id="20484" name="Content Placeholder 4" descr="myelopathy long and short segments.jpg"/>
          <p:cNvPicPr>
            <a:picLocks noGrp="1" noChangeAspect="1"/>
          </p:cNvPicPr>
          <p:nvPr>
            <p:ph sz="half" idx="2"/>
          </p:nvPr>
        </p:nvPicPr>
        <p:blipFill>
          <a:blip r:embed="rId2" cstate="print"/>
          <a:srcRect/>
          <a:stretch>
            <a:fillRect/>
          </a:stretch>
        </p:blipFill>
        <p:spPr>
          <a:xfrm>
            <a:off x="4573588" y="2362200"/>
            <a:ext cx="4251325" cy="304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Cervical Spondylotic Myelopathy</a:t>
            </a:r>
          </a:p>
        </p:txBody>
      </p:sp>
      <p:sp>
        <p:nvSpPr>
          <p:cNvPr id="21507" name="Content Placeholder 3"/>
          <p:cNvSpPr>
            <a:spLocks noGrp="1"/>
          </p:cNvSpPr>
          <p:nvPr>
            <p:ph sz="half" idx="2"/>
          </p:nvPr>
        </p:nvSpPr>
        <p:spPr/>
        <p:txBody>
          <a:bodyPr/>
          <a:lstStyle/>
          <a:p>
            <a:r>
              <a:rPr lang="en-US" smtClean="0"/>
              <a:t>The diagnosis is confirmed by magnetic resonance imaging that shows narrowing of the spinal canal caused by osteophytes, herniated discs and ligamentum flavum hypertrophy. </a:t>
            </a:r>
          </a:p>
        </p:txBody>
      </p:sp>
      <p:pic>
        <p:nvPicPr>
          <p:cNvPr id="21508" name="Content Placeholder 6" descr="myelopathy MRI cervical stenosis.jpg"/>
          <p:cNvPicPr>
            <a:picLocks noGrp="1" noChangeAspect="1"/>
          </p:cNvPicPr>
          <p:nvPr>
            <p:ph sz="half" idx="1"/>
          </p:nvPr>
        </p:nvPicPr>
        <p:blipFill>
          <a:blip r:embed="rId2" cstate="print"/>
          <a:srcRect/>
          <a:stretch>
            <a:fillRect/>
          </a:stretch>
        </p:blipFill>
        <p:spPr>
          <a:xfrm>
            <a:off x="877888" y="1524000"/>
            <a:ext cx="3236912" cy="47371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Cervical Spondylotic Myelopathy</a:t>
            </a:r>
          </a:p>
        </p:txBody>
      </p:sp>
      <p:sp>
        <p:nvSpPr>
          <p:cNvPr id="22531" name="Content Placeholder 2"/>
          <p:cNvSpPr>
            <a:spLocks noGrp="1"/>
          </p:cNvSpPr>
          <p:nvPr>
            <p:ph sz="half" idx="1"/>
          </p:nvPr>
        </p:nvSpPr>
        <p:spPr/>
        <p:txBody>
          <a:bodyPr/>
          <a:lstStyle/>
          <a:p>
            <a:r>
              <a:rPr lang="en-US" dirty="0" smtClean="0"/>
              <a:t>Choice of treatment remains controversial, surgical procedures designed to decompress the spinal cord and, in some cases, stabilize the spine are successful in many patients. </a:t>
            </a:r>
          </a:p>
          <a:p>
            <a:pPr>
              <a:buFont typeface="Arial" charset="0"/>
              <a:buNone/>
            </a:pPr>
            <a:r>
              <a:rPr lang="en-US" b="1" dirty="0" smtClean="0"/>
              <a:t>	</a:t>
            </a:r>
            <a:r>
              <a:rPr lang="en-US" sz="1200" dirty="0" smtClean="0"/>
              <a:t> </a:t>
            </a:r>
            <a:r>
              <a:rPr lang="en-US" sz="1400" dirty="0" smtClean="0"/>
              <a:t>WILLIAM F. YOUNG, M.D Cervical Spondylotic Myelopathy: A Common Cause of Spinal Cord Dysfunction in Older Persons. </a:t>
            </a:r>
            <a:r>
              <a:rPr lang="en-US" sz="1400" i="1" dirty="0" smtClean="0"/>
              <a:t>Am Fam Physician.</a:t>
            </a:r>
            <a:r>
              <a:rPr lang="en-US" sz="1400" dirty="0" smtClean="0"/>
              <a:t> 2000 Sep 1;62(5):1064-1070</a:t>
            </a:r>
            <a:r>
              <a:rPr lang="en-US" sz="1200" dirty="0" smtClean="0"/>
              <a:t>.</a:t>
            </a:r>
          </a:p>
          <a:p>
            <a:pPr marL="0" indent="0">
              <a:buNone/>
            </a:pPr>
            <a:endParaRPr lang="en-US" dirty="0" smtClean="0"/>
          </a:p>
          <a:p>
            <a:endParaRPr lang="en-US" dirty="0" smtClean="0"/>
          </a:p>
        </p:txBody>
      </p:sp>
      <p:pic>
        <p:nvPicPr>
          <p:cNvPr id="22532" name="Content Placeholder 4" descr="myelopathy cervical-laminectomy.gif"/>
          <p:cNvPicPr>
            <a:picLocks noGrp="1" noChangeAspect="1"/>
          </p:cNvPicPr>
          <p:nvPr>
            <p:ph sz="half" idx="2"/>
          </p:nvPr>
        </p:nvPicPr>
        <p:blipFill>
          <a:blip r:embed="rId2" cstate="print"/>
          <a:srcRect/>
          <a:stretch>
            <a:fillRect/>
          </a:stretch>
        </p:blipFill>
        <p:spPr>
          <a:xfrm>
            <a:off x="4419600" y="1905000"/>
            <a:ext cx="4430713" cy="39751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Clinical Presentation</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…can provide the most important information in the assessment of a possible emergency.</a:t>
            </a:r>
          </a:p>
          <a:p>
            <a:endParaRPr lang="en-US" dirty="0"/>
          </a:p>
          <a:p>
            <a:r>
              <a:rPr lang="en-US" sz="1400" dirty="0"/>
              <a:t>Spinal cord emergencies: False reassurance from reflexes. Acad Emerg Med 1998.</a:t>
            </a:r>
          </a:p>
          <a:p>
            <a:endParaRPr lang="en-US" sz="1400" dirty="0"/>
          </a:p>
          <a:p>
            <a:endParaRPr lang="en-US" sz="1400" dirty="0" smtClean="0"/>
          </a:p>
          <a:p>
            <a:pPr marL="0" indent="0">
              <a:buNone/>
            </a:pPr>
            <a:endParaRPr lang="en-US" dirty="0"/>
          </a:p>
        </p:txBody>
      </p:sp>
      <p:pic>
        <p:nvPicPr>
          <p:cNvPr id="9" name="Picture 6" descr="C:\Documents and Settings\James Lehman\My Documents\My Pictures\Cervical collar man.bmp"/>
          <p:cNvPicPr>
            <a:picLocks noGrp="1" noChangeAspect="1" noChangeArrowheads="1"/>
          </p:cNvPicPr>
          <p:nvPr>
            <p:ph sz="half" idx="2"/>
          </p:nvPr>
        </p:nvPicPr>
        <p:blipFill>
          <a:blip r:embed="rId2" cstate="print"/>
          <a:srcRect/>
          <a:stretch>
            <a:fillRect/>
          </a:stretch>
        </p:blipFill>
        <p:spPr>
          <a:xfrm>
            <a:off x="4404519" y="1616076"/>
            <a:ext cx="4708524" cy="4708524"/>
          </a:xfrm>
          <a:noFill/>
        </p:spPr>
      </p:pic>
    </p:spTree>
    <p:extLst>
      <p:ext uri="{BB962C8B-B14F-4D97-AF65-F5344CB8AC3E}">
        <p14:creationId xmlns:p14="http://schemas.microsoft.com/office/powerpoint/2010/main" val="3822944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Cervical Cord Compression</a:t>
            </a:r>
          </a:p>
        </p:txBody>
      </p:sp>
      <p:sp>
        <p:nvSpPr>
          <p:cNvPr id="23555" name="Text Placeholder 3"/>
          <p:cNvSpPr>
            <a:spLocks noGrp="1"/>
          </p:cNvSpPr>
          <p:nvPr>
            <p:ph type="body" sz="half" idx="2"/>
          </p:nvPr>
        </p:nvSpPr>
        <p:spPr/>
        <p:txBody>
          <a:bodyPr/>
          <a:lstStyle/>
          <a:p>
            <a:r>
              <a:rPr lang="en-US" smtClean="0"/>
              <a:t>Cervical compression tests and active cervical flexion may elicit signs of myelopathy rather than radiculopathy</a:t>
            </a:r>
          </a:p>
        </p:txBody>
      </p:sp>
      <p:sp>
        <p:nvSpPr>
          <p:cNvPr id="5" name="Footer Placeholder 4"/>
          <p:cNvSpPr>
            <a:spLocks noGrp="1"/>
          </p:cNvSpPr>
          <p:nvPr>
            <p:ph type="ftr" sz="quarter" idx="12"/>
          </p:nvPr>
        </p:nvSpPr>
        <p:spPr/>
        <p:txBody>
          <a:bodyPr/>
          <a:lstStyle/>
          <a:p>
            <a:pPr>
              <a:defRPr/>
            </a:pPr>
            <a:r>
              <a:rPr lang="en-US" dirty="0" smtClean="0"/>
              <a:t>James J. Lehman, DC, MBA, FACO</a:t>
            </a:r>
            <a:endParaRPr lang="en-US" dirty="0"/>
          </a:p>
        </p:txBody>
      </p:sp>
      <p:pic>
        <p:nvPicPr>
          <p:cNvPr id="23557" name="ClipArt Placeholder 7" descr="cervical_stenosis_intro01.jpg"/>
          <p:cNvPicPr>
            <a:picLocks noGrp="1" noChangeAspect="1"/>
          </p:cNvPicPr>
          <p:nvPr>
            <p:ph type="clipArt" sz="half" idx="1"/>
          </p:nvPr>
        </p:nvPicPr>
        <p:blipFill>
          <a:blip r:embed="rId3" cstate="print"/>
          <a:srcRect/>
          <a:stretch>
            <a:fillRect/>
          </a:stretch>
        </p:blipFill>
        <p:spPr>
          <a:xfrm>
            <a:off x="547688" y="2528888"/>
            <a:ext cx="3719512" cy="3719512"/>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smtClean="0"/>
              <a:t>Lhermitte’s Sign</a:t>
            </a:r>
          </a:p>
        </p:txBody>
      </p:sp>
      <p:pic>
        <p:nvPicPr>
          <p:cNvPr id="24579" name="Content Placeholder 4" descr="cervical flexion.jpg"/>
          <p:cNvPicPr>
            <a:picLocks noGrp="1" noChangeAspect="1"/>
          </p:cNvPicPr>
          <p:nvPr>
            <p:ph idx="1"/>
          </p:nvPr>
        </p:nvPicPr>
        <p:blipFill>
          <a:blip r:embed="rId2" cstate="print"/>
          <a:srcRect/>
          <a:stretch>
            <a:fillRect/>
          </a:stretch>
        </p:blipFill>
        <p:spPr>
          <a:xfrm>
            <a:off x="3930650" y="1905000"/>
            <a:ext cx="4984750" cy="2932113"/>
          </a:xfrm>
        </p:spPr>
      </p:pic>
      <p:sp>
        <p:nvSpPr>
          <p:cNvPr id="24580" name="Text Placeholder 3"/>
          <p:cNvSpPr>
            <a:spLocks noGrp="1"/>
          </p:cNvSpPr>
          <p:nvPr>
            <p:ph type="body" sz="half" idx="2"/>
          </p:nvPr>
        </p:nvSpPr>
        <p:spPr/>
        <p:txBody>
          <a:bodyPr/>
          <a:lstStyle/>
          <a:p>
            <a:endParaRPr lang="en-US" sz="2400" smtClean="0"/>
          </a:p>
          <a:p>
            <a:r>
              <a:rPr lang="en-US" sz="2400" smtClean="0"/>
              <a:t>Patient may report an electrical shock-like sensation shooting down the spine and any combination of extremities with certain head movements or postures, especially  active cervical flexion.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sz="3600" smtClean="0"/>
              <a:t>Lhermitte’s Sign</a:t>
            </a:r>
          </a:p>
        </p:txBody>
      </p:sp>
      <p:sp>
        <p:nvSpPr>
          <p:cNvPr id="25603" name="Text Placeholder 5"/>
          <p:cNvSpPr>
            <a:spLocks noGrp="1"/>
          </p:cNvSpPr>
          <p:nvPr>
            <p:ph type="body" sz="half" idx="2"/>
          </p:nvPr>
        </p:nvSpPr>
        <p:spPr/>
        <p:txBody>
          <a:bodyPr/>
          <a:lstStyle/>
          <a:p>
            <a:endParaRPr lang="en-US" sz="3200" smtClean="0"/>
          </a:p>
          <a:p>
            <a:r>
              <a:rPr lang="en-US" sz="3200" smtClean="0"/>
              <a:t>The sign suggests a lesion of the dorsal columns of the cervical cord or of the caudal medulla. </a:t>
            </a:r>
          </a:p>
        </p:txBody>
      </p:sp>
      <p:pic>
        <p:nvPicPr>
          <p:cNvPr id="25604" name="Picture 1" descr="myelopathy Lhermittes sign.jpg"/>
          <p:cNvPicPr>
            <a:picLocks noGrp="1" noChangeAspect="1"/>
          </p:cNvPicPr>
          <p:nvPr>
            <p:ph idx="1"/>
          </p:nvPr>
        </p:nvPicPr>
        <p:blipFill>
          <a:blip r:embed="rId2" cstate="print"/>
          <a:srcRect/>
          <a:stretch>
            <a:fillRect/>
          </a:stretch>
        </p:blipFill>
        <p:spPr>
          <a:xfrm>
            <a:off x="4800600" y="390525"/>
            <a:ext cx="2819400" cy="5953125"/>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smtClean="0"/>
              <a:t>Lhermitte’s Sign</a:t>
            </a:r>
          </a:p>
        </p:txBody>
      </p:sp>
      <p:sp>
        <p:nvSpPr>
          <p:cNvPr id="26627" name="Text Placeholder 3"/>
          <p:cNvSpPr>
            <a:spLocks noGrp="1"/>
          </p:cNvSpPr>
          <p:nvPr>
            <p:ph type="body" sz="half" idx="2"/>
          </p:nvPr>
        </p:nvSpPr>
        <p:spPr/>
        <p:txBody>
          <a:bodyPr/>
          <a:lstStyle/>
          <a:p>
            <a:r>
              <a:rPr lang="en-US" sz="2400" smtClean="0"/>
              <a:t>Although often considered a classic finding in multiple sclerosis, it can be caused by compression of the spinal cord in the neck from any cause such as cervical spondylosis, disc herniation, tumor, and Arnold-Chiari malformation.</a:t>
            </a:r>
          </a:p>
          <a:p>
            <a:endParaRPr lang="en-US" sz="2400" smtClean="0"/>
          </a:p>
        </p:txBody>
      </p:sp>
      <p:pic>
        <p:nvPicPr>
          <p:cNvPr id="26628" name="Picture 1" descr="myelopathy cross section and MRi CERVICAL.jpg"/>
          <p:cNvPicPr>
            <a:picLocks noGrp="1" noChangeAspect="1"/>
          </p:cNvPicPr>
          <p:nvPr>
            <p:ph idx="1"/>
          </p:nvPr>
        </p:nvPicPr>
        <p:blipFill>
          <a:blip r:embed="rId2" cstate="print"/>
          <a:srcRect/>
          <a:stretch>
            <a:fillRect/>
          </a:stretch>
        </p:blipFill>
        <p:spPr>
          <a:xfrm>
            <a:off x="3489325" y="1752600"/>
            <a:ext cx="5702300" cy="31242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myelopathy mri cervical.jpg"/>
          <p:cNvPicPr>
            <a:picLocks noChangeAspect="1"/>
          </p:cNvPicPr>
          <p:nvPr/>
        </p:nvPicPr>
        <p:blipFill>
          <a:blip r:embed="rId2" cstate="print"/>
          <a:srcRect/>
          <a:stretch>
            <a:fillRect/>
          </a:stretch>
        </p:blipFill>
        <p:spPr bwMode="auto">
          <a:xfrm>
            <a:off x="2220913" y="228600"/>
            <a:ext cx="4760912"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descr="whiplash mechanism.jpg"/>
          <p:cNvPicPr>
            <a:picLocks noGrp="1" noChangeAspect="1"/>
          </p:cNvPicPr>
          <p:nvPr>
            <p:ph idx="1"/>
          </p:nvPr>
        </p:nvPicPr>
        <p:blipFill>
          <a:blip r:embed="rId2" cstate="print"/>
          <a:srcRect/>
          <a:stretch>
            <a:fillRect/>
          </a:stretch>
        </p:blipFill>
        <p:spPr>
          <a:xfrm>
            <a:off x="3271838" y="1600200"/>
            <a:ext cx="5715000" cy="3200400"/>
          </a:xfrm>
        </p:spPr>
      </p:pic>
      <p:sp>
        <p:nvSpPr>
          <p:cNvPr id="28675" name="Text Placeholder 3"/>
          <p:cNvSpPr>
            <a:spLocks noGrp="1"/>
          </p:cNvSpPr>
          <p:nvPr>
            <p:ph type="body" sz="half" idx="2"/>
          </p:nvPr>
        </p:nvSpPr>
        <p:spPr>
          <a:xfrm>
            <a:off x="457200" y="381000"/>
            <a:ext cx="3008313" cy="5745163"/>
          </a:xfrm>
        </p:spPr>
        <p:txBody>
          <a:bodyPr/>
          <a:lstStyle/>
          <a:p>
            <a:r>
              <a:rPr lang="en-US" sz="2400" dirty="0" smtClean="0"/>
              <a:t>Delayed onset Lhermitte's sign has been reported following head and/or neck trauma. </a:t>
            </a:r>
          </a:p>
          <a:p>
            <a:r>
              <a:rPr lang="en-US" sz="2400" dirty="0" smtClean="0"/>
              <a:t>This occurs ~2 1/2 months following injury, without associated neurological symptoms or pain, and typically resolves within 1 year. </a:t>
            </a:r>
          </a:p>
          <a:p>
            <a:r>
              <a:rPr lang="en-US" sz="1200" dirty="0" smtClean="0"/>
              <a:t>Chan RC. &amp; </a:t>
            </a:r>
            <a:r>
              <a:rPr lang="en-US" sz="1200" dirty="0" err="1" smtClean="0"/>
              <a:t>Steinbock</a:t>
            </a:r>
            <a:r>
              <a:rPr lang="en-US" sz="1200" dirty="0" smtClean="0"/>
              <a:t> P. (1984). "Delayed onset of Lhermitte's sign following head and/or neck injuries. Report of four cases.". </a:t>
            </a:r>
            <a:r>
              <a:rPr lang="en-US" sz="1200" i="1" dirty="0" smtClean="0">
                <a:hlinkClick r:id="rId3" tooltip="J Neurolosurg (page does not exist)"/>
              </a:rPr>
              <a:t>J </a:t>
            </a:r>
            <a:r>
              <a:rPr lang="en-US" sz="1200" i="1" dirty="0" err="1" smtClean="0">
                <a:hlinkClick r:id="rId3" tooltip="J Neurolosurg (page does not exist)"/>
              </a:rPr>
              <a:t>Neurolosurg</a:t>
            </a:r>
            <a:r>
              <a:rPr lang="en-US" sz="1200" dirty="0" smtClean="0"/>
              <a:t> </a:t>
            </a:r>
            <a:r>
              <a:rPr lang="en-US" sz="1200" b="1" dirty="0" smtClean="0"/>
              <a:t>60</a:t>
            </a:r>
            <a:r>
              <a:rPr lang="en-US" sz="1200" dirty="0" smtClean="0"/>
              <a:t> (3): 609–12.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mtClean="0"/>
              <a:t>Upper Motor Neuron Lesion</a:t>
            </a:r>
          </a:p>
        </p:txBody>
      </p:sp>
      <p:sp>
        <p:nvSpPr>
          <p:cNvPr id="29699" name="Content Placeholder 2"/>
          <p:cNvSpPr>
            <a:spLocks noGrp="1"/>
          </p:cNvSpPr>
          <p:nvPr>
            <p:ph sz="half" idx="1"/>
          </p:nvPr>
        </p:nvSpPr>
        <p:spPr/>
        <p:txBody>
          <a:bodyPr/>
          <a:lstStyle/>
          <a:p>
            <a:r>
              <a:rPr lang="en-US" smtClean="0"/>
              <a:t>Injury of upper motor neurons is common because of the large amount of cortex occupied by the motor areas, and because motor pathways extend all the way from the cerebral cortex to the lower end of the spinal cord. </a:t>
            </a:r>
          </a:p>
        </p:txBody>
      </p:sp>
      <p:pic>
        <p:nvPicPr>
          <p:cNvPr id="29700" name="Content Placeholder 8" descr="myelopathy spinal cord injuries.jpg"/>
          <p:cNvPicPr>
            <a:picLocks noGrp="1" noChangeAspect="1"/>
          </p:cNvPicPr>
          <p:nvPr>
            <p:ph sz="half" idx="2"/>
          </p:nvPr>
        </p:nvPicPr>
        <p:blipFill>
          <a:blip r:embed="rId2" cstate="print"/>
          <a:srcRect/>
          <a:stretch>
            <a:fillRect/>
          </a:stretch>
        </p:blipFill>
        <p:spPr>
          <a:xfrm>
            <a:off x="4648200" y="1722438"/>
            <a:ext cx="4038600" cy="428148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Upper Motor Neuron Lesion</a:t>
            </a:r>
          </a:p>
        </p:txBody>
      </p:sp>
      <p:sp>
        <p:nvSpPr>
          <p:cNvPr id="30723" name="Content Placeholder 2"/>
          <p:cNvSpPr>
            <a:spLocks noGrp="1"/>
          </p:cNvSpPr>
          <p:nvPr>
            <p:ph sz="half" idx="1"/>
          </p:nvPr>
        </p:nvSpPr>
        <p:spPr/>
        <p:txBody>
          <a:bodyPr/>
          <a:lstStyle/>
          <a:p>
            <a:r>
              <a:rPr lang="en-US" dirty="0" smtClean="0"/>
              <a:t>Damage to the descending motor pathways anywhere along this trajectory gives rise to a set of symptoms called the upper motor neuron syndrome.</a:t>
            </a:r>
          </a:p>
          <a:p>
            <a:r>
              <a:rPr lang="en-US" sz="1600" dirty="0" smtClean="0"/>
              <a:t>Damage to Descending Motor Pathways: The Upper Motor Neuron Syndrome. Neuroscience. 2nd edition. Purves D, Augustine GJ, Fitzpatrick D, et al., editors. Sunderland (MA): </a:t>
            </a:r>
            <a:r>
              <a:rPr lang="en-US" sz="1600" dirty="0" err="1" smtClean="0"/>
              <a:t>Sinauer</a:t>
            </a:r>
            <a:r>
              <a:rPr lang="en-US" sz="1600" dirty="0" smtClean="0"/>
              <a:t> Associates; 2001.</a:t>
            </a:r>
          </a:p>
          <a:p>
            <a:endParaRPr lang="en-US" dirty="0" smtClean="0"/>
          </a:p>
        </p:txBody>
      </p:sp>
      <p:pic>
        <p:nvPicPr>
          <p:cNvPr id="30724" name="Content Placeholder 6" descr="myelopathy spinal cord trauma.jpg"/>
          <p:cNvPicPr>
            <a:picLocks noGrp="1" noChangeAspect="1"/>
          </p:cNvPicPr>
          <p:nvPr>
            <p:ph sz="half" idx="2"/>
          </p:nvPr>
        </p:nvPicPr>
        <p:blipFill>
          <a:blip r:embed="rId2" cstate="print"/>
          <a:srcRect/>
          <a:stretch>
            <a:fillRect/>
          </a:stretch>
        </p:blipFill>
        <p:spPr>
          <a:xfrm>
            <a:off x="4011613" y="1905000"/>
            <a:ext cx="4916487" cy="32004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Upper Motor Neuron Lesion</a:t>
            </a:r>
          </a:p>
        </p:txBody>
      </p:sp>
      <p:sp>
        <p:nvSpPr>
          <p:cNvPr id="31747" name="Content Placeholder 2"/>
          <p:cNvSpPr>
            <a:spLocks noGrp="1"/>
          </p:cNvSpPr>
          <p:nvPr>
            <p:ph sz="half" idx="1"/>
          </p:nvPr>
        </p:nvSpPr>
        <p:spPr/>
        <p:txBody>
          <a:bodyPr/>
          <a:lstStyle/>
          <a:p>
            <a:r>
              <a:rPr lang="en-US" smtClean="0"/>
              <a:t>Damage to the motor cortex or the descending motor axons in the internal capsule causes an immediate flaccidity of the muscles on the contralateral side of the body and face. </a:t>
            </a:r>
          </a:p>
        </p:txBody>
      </p:sp>
      <p:pic>
        <p:nvPicPr>
          <p:cNvPr id="31748" name="Content Placeholder 4" descr="myelopathy motor cortex.jpg"/>
          <p:cNvPicPr>
            <a:picLocks noGrp="1" noChangeAspect="1"/>
          </p:cNvPicPr>
          <p:nvPr>
            <p:ph sz="half" idx="2"/>
          </p:nvPr>
        </p:nvPicPr>
        <p:blipFill>
          <a:blip r:embed="rId2" cstate="print"/>
          <a:srcRect/>
          <a:stretch>
            <a:fillRect/>
          </a:stretch>
        </p:blipFill>
        <p:spPr>
          <a:xfrm>
            <a:off x="4343400" y="1676400"/>
            <a:ext cx="4518025" cy="381317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Upper Motor Neuron Lesion</a:t>
            </a:r>
          </a:p>
        </p:txBody>
      </p:sp>
      <p:sp>
        <p:nvSpPr>
          <p:cNvPr id="32771" name="Content Placeholder 2"/>
          <p:cNvSpPr>
            <a:spLocks noGrp="1"/>
          </p:cNvSpPr>
          <p:nvPr>
            <p:ph idx="1"/>
          </p:nvPr>
        </p:nvSpPr>
        <p:spPr/>
        <p:txBody>
          <a:bodyPr/>
          <a:lstStyle/>
          <a:p>
            <a:r>
              <a:rPr lang="en-US" dirty="0" smtClean="0"/>
              <a:t>This initial period of “</a:t>
            </a:r>
            <a:r>
              <a:rPr lang="en-US" dirty="0" err="1" smtClean="0"/>
              <a:t>hypotonia</a:t>
            </a:r>
            <a:r>
              <a:rPr lang="en-US" dirty="0" smtClean="0"/>
              <a:t>” after upper motor neuron injury is called spinal shock, and reflects the decreased activity of spinal circuits suddenly deprived of input from the motor cortex and brainstem.</a:t>
            </a:r>
          </a:p>
          <a:p>
            <a:endParaRPr lang="en-US" dirty="0" smtClean="0"/>
          </a:p>
          <a:p>
            <a:r>
              <a:rPr lang="en-US" sz="2000" dirty="0" smtClean="0"/>
              <a:t>Damage to Descending Motor Pathways: The Upper Motor Neuron Syndrome. Neuroscience. 2nd edition. Purves D, Augustine GJ, Fitzpatrick D, et al., editors. Sunderland (MA): </a:t>
            </a:r>
            <a:r>
              <a:rPr lang="en-US" sz="2000" dirty="0" err="1" smtClean="0"/>
              <a:t>Sinauer</a:t>
            </a:r>
            <a:r>
              <a:rPr lang="en-US" sz="2000" dirty="0" smtClean="0"/>
              <a:t> Associates; 2001.</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a:t>
            </a:r>
            <a:endParaRPr lang="en-US" dirty="0"/>
          </a:p>
        </p:txBody>
      </p:sp>
      <p:sp>
        <p:nvSpPr>
          <p:cNvPr id="3" name="Content Placeholder 2"/>
          <p:cNvSpPr>
            <a:spLocks noGrp="1"/>
          </p:cNvSpPr>
          <p:nvPr>
            <p:ph sz="half" idx="1"/>
          </p:nvPr>
        </p:nvSpPr>
        <p:spPr/>
        <p:txBody>
          <a:bodyPr/>
          <a:lstStyle/>
          <a:p>
            <a:r>
              <a:rPr lang="en-US" dirty="0" smtClean="0"/>
              <a:t>Night pain/sweats/fever</a:t>
            </a:r>
            <a:endParaRPr lang="en-US" dirty="0"/>
          </a:p>
          <a:p>
            <a:r>
              <a:rPr lang="en-US" dirty="0" smtClean="0"/>
              <a:t>Unexpected weight loss</a:t>
            </a:r>
          </a:p>
          <a:p>
            <a:r>
              <a:rPr lang="en-US" dirty="0" smtClean="0"/>
              <a:t>Bowel and bladder dysfunction</a:t>
            </a:r>
          </a:p>
          <a:p>
            <a:r>
              <a:rPr lang="en-US" dirty="0" smtClean="0"/>
              <a:t>Long tract signs</a:t>
            </a:r>
          </a:p>
          <a:p>
            <a:r>
              <a:rPr lang="en-US" dirty="0" smtClean="0"/>
              <a:t>Signs of neurogenic claudication</a:t>
            </a:r>
          </a:p>
          <a:p>
            <a:r>
              <a:rPr lang="en-US" dirty="0" smtClean="0"/>
              <a:t>Weakness and paresthesias in extremities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1373" y="2514600"/>
            <a:ext cx="4328921" cy="2895599"/>
          </a:xfrm>
        </p:spPr>
      </p:pic>
    </p:spTree>
    <p:extLst>
      <p:ext uri="{BB962C8B-B14F-4D97-AF65-F5344CB8AC3E}">
        <p14:creationId xmlns:p14="http://schemas.microsoft.com/office/powerpoint/2010/main" val="3588707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Lower Motor Neuron Lesion</a:t>
            </a:r>
          </a:p>
        </p:txBody>
      </p:sp>
      <p:sp>
        <p:nvSpPr>
          <p:cNvPr id="33795" name="Content Placeholder 2"/>
          <p:cNvSpPr>
            <a:spLocks noGrp="1"/>
          </p:cNvSpPr>
          <p:nvPr>
            <p:ph sz="half" idx="1"/>
          </p:nvPr>
        </p:nvSpPr>
        <p:spPr/>
        <p:txBody>
          <a:bodyPr/>
          <a:lstStyle/>
          <a:p>
            <a:r>
              <a:rPr lang="en-US" smtClean="0"/>
              <a:t>The symptoms that arise from damage to the lower motor neurons of the brainstem and spinal cord are referred to as the “lower motor neuron syndrome.”</a:t>
            </a:r>
          </a:p>
        </p:txBody>
      </p:sp>
      <p:pic>
        <p:nvPicPr>
          <p:cNvPr id="33796" name="Content Placeholder 6" descr="myelopathy spinal cord cross section.jpg"/>
          <p:cNvPicPr>
            <a:picLocks noGrp="1" noChangeAspect="1"/>
          </p:cNvPicPr>
          <p:nvPr>
            <p:ph sz="half" idx="2"/>
          </p:nvPr>
        </p:nvPicPr>
        <p:blipFill>
          <a:blip r:embed="rId2" cstate="print"/>
          <a:srcRect/>
          <a:stretch>
            <a:fillRect/>
          </a:stretch>
        </p:blipFill>
        <p:spPr>
          <a:xfrm>
            <a:off x="4552950" y="1676400"/>
            <a:ext cx="3937000" cy="47244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Lower Motor Neuron Lesion</a:t>
            </a:r>
          </a:p>
        </p:txBody>
      </p:sp>
      <p:sp>
        <p:nvSpPr>
          <p:cNvPr id="34819" name="Content Placeholder 2"/>
          <p:cNvSpPr>
            <a:spLocks noGrp="1"/>
          </p:cNvSpPr>
          <p:nvPr>
            <p:ph sz="half" idx="1"/>
          </p:nvPr>
        </p:nvSpPr>
        <p:spPr/>
        <p:txBody>
          <a:bodyPr/>
          <a:lstStyle/>
          <a:p>
            <a:endParaRPr lang="en-US" smtClean="0"/>
          </a:p>
          <a:p>
            <a:endParaRPr lang="en-US" smtClean="0"/>
          </a:p>
          <a:p>
            <a:r>
              <a:rPr lang="en-US" smtClean="0"/>
              <a:t>Damage to lower motor neuron cell bodies or their peripheral axons results in paralysis (loss of movement) or paresis (weakness) of the affected muscles.</a:t>
            </a:r>
          </a:p>
        </p:txBody>
      </p:sp>
      <p:pic>
        <p:nvPicPr>
          <p:cNvPr id="34820" name="Content Placeholder 4" descr="myelopathy lmnl facial nn.jpg"/>
          <p:cNvPicPr>
            <a:picLocks noGrp="1" noChangeAspect="1"/>
          </p:cNvPicPr>
          <p:nvPr>
            <p:ph sz="half" idx="2"/>
          </p:nvPr>
        </p:nvPicPr>
        <p:blipFill>
          <a:blip r:embed="rId2" cstate="print"/>
          <a:srcRect/>
          <a:stretch>
            <a:fillRect/>
          </a:stretch>
        </p:blipFill>
        <p:spPr>
          <a:xfrm>
            <a:off x="4408488" y="2286000"/>
            <a:ext cx="4681537" cy="304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Lower Motor Neuron Lesion</a:t>
            </a:r>
          </a:p>
        </p:txBody>
      </p:sp>
      <p:sp>
        <p:nvSpPr>
          <p:cNvPr id="35843" name="Content Placeholder 2"/>
          <p:cNvSpPr>
            <a:spLocks noGrp="1"/>
          </p:cNvSpPr>
          <p:nvPr>
            <p:ph sz="half" idx="1"/>
          </p:nvPr>
        </p:nvSpPr>
        <p:spPr/>
        <p:txBody>
          <a:bodyPr/>
          <a:lstStyle/>
          <a:p>
            <a:r>
              <a:rPr lang="en-US" smtClean="0"/>
              <a:t>In addition to paralysis and/or paresis, the lower motor neuron syndrome includes a loss of reflexes (areflexia) due to interruption of the efferent (motor) limb of the sensory motor reflex arcs.</a:t>
            </a:r>
          </a:p>
        </p:txBody>
      </p:sp>
      <p:pic>
        <p:nvPicPr>
          <p:cNvPr id="35844" name="Content Placeholder 4" descr="myelopathy biceps reflex.jpg"/>
          <p:cNvPicPr>
            <a:picLocks noGrp="1" noChangeAspect="1"/>
          </p:cNvPicPr>
          <p:nvPr>
            <p:ph sz="half" idx="2"/>
          </p:nvPr>
        </p:nvPicPr>
        <p:blipFill>
          <a:blip r:embed="rId2" cstate="print"/>
          <a:srcRect/>
          <a:stretch>
            <a:fillRect/>
          </a:stretch>
        </p:blipFill>
        <p:spPr>
          <a:xfrm>
            <a:off x="4500563" y="2286000"/>
            <a:ext cx="4271962" cy="32004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Lower Motor Neuron Lesion</a:t>
            </a:r>
          </a:p>
        </p:txBody>
      </p:sp>
      <p:sp>
        <p:nvSpPr>
          <p:cNvPr id="36867" name="Content Placeholder 2"/>
          <p:cNvSpPr>
            <a:spLocks noGrp="1"/>
          </p:cNvSpPr>
          <p:nvPr>
            <p:ph sz="half" idx="1"/>
          </p:nvPr>
        </p:nvSpPr>
        <p:spPr/>
        <p:txBody>
          <a:bodyPr/>
          <a:lstStyle/>
          <a:p>
            <a:r>
              <a:rPr lang="en-US" smtClean="0"/>
              <a:t>Damage to lower motor neurons also entails a loss of muscle tone, since tone is in part dependent on the monosynaptic reflex arc that links the muscle spindles to the lower motor neurons </a:t>
            </a:r>
          </a:p>
        </p:txBody>
      </p:sp>
      <p:pic>
        <p:nvPicPr>
          <p:cNvPr id="36868" name="Content Placeholder 4" descr="myelopathy atrophy.jpg"/>
          <p:cNvPicPr>
            <a:picLocks noGrp="1" noChangeAspect="1"/>
          </p:cNvPicPr>
          <p:nvPr>
            <p:ph sz="half" idx="2"/>
          </p:nvPr>
        </p:nvPicPr>
        <p:blipFill>
          <a:blip r:embed="rId2" cstate="print"/>
          <a:srcRect/>
          <a:stretch>
            <a:fillRect/>
          </a:stretch>
        </p:blipFill>
        <p:spPr>
          <a:xfrm>
            <a:off x="4432300" y="1600200"/>
            <a:ext cx="4154488" cy="38862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Lower Motor Neuron Lesion</a:t>
            </a:r>
          </a:p>
        </p:txBody>
      </p:sp>
      <p:sp>
        <p:nvSpPr>
          <p:cNvPr id="37891" name="Content Placeholder 2"/>
          <p:cNvSpPr>
            <a:spLocks noGrp="1"/>
          </p:cNvSpPr>
          <p:nvPr>
            <p:ph sz="half" idx="1"/>
          </p:nvPr>
        </p:nvSpPr>
        <p:spPr/>
        <p:txBody>
          <a:bodyPr/>
          <a:lstStyle/>
          <a:p>
            <a:r>
              <a:rPr lang="en-US" smtClean="0"/>
              <a:t>A somewhat later effect is atrophy of the affected muscles due to denervation and disuse.</a:t>
            </a:r>
          </a:p>
        </p:txBody>
      </p:sp>
      <p:pic>
        <p:nvPicPr>
          <p:cNvPr id="37892" name="Content Placeholder 4" descr="myelopathy disuse atrophy.jpg"/>
          <p:cNvPicPr>
            <a:picLocks noGrp="1" noChangeAspect="1"/>
          </p:cNvPicPr>
          <p:nvPr>
            <p:ph sz="half" idx="2"/>
          </p:nvPr>
        </p:nvPicPr>
        <p:blipFill>
          <a:blip r:embed="rId2" cstate="print"/>
          <a:srcRect/>
          <a:stretch>
            <a:fillRect/>
          </a:stretch>
        </p:blipFill>
        <p:spPr>
          <a:xfrm>
            <a:off x="5224463" y="1600200"/>
            <a:ext cx="2886075" cy="4525963"/>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Lower Motor Neuron Lesion</a:t>
            </a:r>
          </a:p>
        </p:txBody>
      </p:sp>
      <p:sp>
        <p:nvSpPr>
          <p:cNvPr id="38915" name="Content Placeholder 2"/>
          <p:cNvSpPr>
            <a:spLocks noGrp="1"/>
          </p:cNvSpPr>
          <p:nvPr>
            <p:ph idx="1"/>
          </p:nvPr>
        </p:nvSpPr>
        <p:spPr/>
        <p:txBody>
          <a:bodyPr/>
          <a:lstStyle/>
          <a:p>
            <a:r>
              <a:rPr lang="en-US" smtClean="0"/>
              <a:t>The muscles involved may also exhibit fibrillations and fasciculations, which are spontaneous twitches characteristic of single denervated muscle fibers or motor units, respectively.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Lower Motor Neuron Lesion</a:t>
            </a:r>
          </a:p>
        </p:txBody>
      </p:sp>
      <p:sp>
        <p:nvSpPr>
          <p:cNvPr id="39939" name="Content Placeholder 2"/>
          <p:cNvSpPr>
            <a:spLocks noGrp="1"/>
          </p:cNvSpPr>
          <p:nvPr>
            <p:ph idx="1"/>
          </p:nvPr>
        </p:nvSpPr>
        <p:spPr/>
        <p:txBody>
          <a:bodyPr/>
          <a:lstStyle/>
          <a:p>
            <a:r>
              <a:rPr lang="en-US" smtClean="0"/>
              <a:t>These phenomena arise from changes in the excitability of denervated muscle fibers in the case of fibrillation, and from abnormal activity of injured α motor neurons in the case of fasciculations.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Lower Motor Neuron Lesion</a:t>
            </a:r>
          </a:p>
        </p:txBody>
      </p:sp>
      <p:sp>
        <p:nvSpPr>
          <p:cNvPr id="40963" name="Content Placeholder 2"/>
          <p:cNvSpPr>
            <a:spLocks noGrp="1"/>
          </p:cNvSpPr>
          <p:nvPr>
            <p:ph sz="half" idx="1"/>
          </p:nvPr>
        </p:nvSpPr>
        <p:spPr/>
        <p:txBody>
          <a:bodyPr/>
          <a:lstStyle/>
          <a:p>
            <a:r>
              <a:rPr lang="en-US" dirty="0" smtClean="0"/>
              <a:t>These spontaneous contractions can be readily recognized in an electromyogram, providing an especially helpful clinical tool in diagnosing lower motor neuron disorders </a:t>
            </a:r>
          </a:p>
          <a:p>
            <a:r>
              <a:rPr lang="en-US" sz="1800" dirty="0" smtClean="0"/>
              <a:t>Purves D, Augustine GJ, Fitzpatrick D, et al., editors. The Lower Motor Neuron Syndrome. Neuroscience. 2nd edition. Sunderland (MA): </a:t>
            </a:r>
            <a:r>
              <a:rPr lang="en-US" sz="1800" dirty="0" err="1" smtClean="0"/>
              <a:t>Sinauer</a:t>
            </a:r>
            <a:r>
              <a:rPr lang="en-US" sz="1800" dirty="0" smtClean="0"/>
              <a:t> Associates; 2001.</a:t>
            </a:r>
          </a:p>
          <a:p>
            <a:endParaRPr lang="en-US" dirty="0" smtClean="0"/>
          </a:p>
        </p:txBody>
      </p:sp>
      <p:pic>
        <p:nvPicPr>
          <p:cNvPr id="40964" name="Content Placeholder 4" descr="myelopathy emg.jpg"/>
          <p:cNvPicPr>
            <a:picLocks noGrp="1" noChangeAspect="1"/>
          </p:cNvPicPr>
          <p:nvPr>
            <p:ph sz="half" idx="2"/>
          </p:nvPr>
        </p:nvPicPr>
        <p:blipFill>
          <a:blip r:embed="rId2" cstate="print"/>
          <a:srcRect/>
          <a:stretch>
            <a:fillRect/>
          </a:stretch>
        </p:blipFill>
        <p:spPr>
          <a:xfrm>
            <a:off x="4511675" y="1905000"/>
            <a:ext cx="4113213" cy="41148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Characteristics of Motor Neuron Lesions</a:t>
            </a:r>
          </a:p>
        </p:txBody>
      </p:sp>
      <p:sp>
        <p:nvSpPr>
          <p:cNvPr id="41987" name="Content Placeholder 2"/>
          <p:cNvSpPr>
            <a:spLocks noGrp="1"/>
          </p:cNvSpPr>
          <p:nvPr>
            <p:ph sz="half" idx="1"/>
          </p:nvPr>
        </p:nvSpPr>
        <p:spPr/>
        <p:txBody>
          <a:bodyPr/>
          <a:lstStyle/>
          <a:p>
            <a:r>
              <a:rPr lang="en-US" b="1" u="sng" smtClean="0"/>
              <a:t>Upper (UMNL)</a:t>
            </a:r>
          </a:p>
          <a:p>
            <a:r>
              <a:rPr lang="en-US" smtClean="0"/>
              <a:t>Hyper-reflexia</a:t>
            </a:r>
          </a:p>
          <a:p>
            <a:r>
              <a:rPr lang="en-US" smtClean="0"/>
              <a:t>Pathological reflexes</a:t>
            </a:r>
          </a:p>
          <a:p>
            <a:r>
              <a:rPr lang="en-US" smtClean="0"/>
              <a:t>Increased tone</a:t>
            </a:r>
          </a:p>
          <a:p>
            <a:r>
              <a:rPr lang="en-US" smtClean="0"/>
              <a:t>Spastic paralysis</a:t>
            </a:r>
          </a:p>
          <a:p>
            <a:r>
              <a:rPr lang="en-US" smtClean="0"/>
              <a:t>Clonus</a:t>
            </a:r>
          </a:p>
          <a:p>
            <a:endParaRPr lang="en-US" smtClean="0"/>
          </a:p>
        </p:txBody>
      </p:sp>
      <p:sp>
        <p:nvSpPr>
          <p:cNvPr id="41988" name="Content Placeholder 3"/>
          <p:cNvSpPr>
            <a:spLocks noGrp="1"/>
          </p:cNvSpPr>
          <p:nvPr>
            <p:ph sz="half" idx="2"/>
          </p:nvPr>
        </p:nvSpPr>
        <p:spPr/>
        <p:txBody>
          <a:bodyPr/>
          <a:lstStyle/>
          <a:p>
            <a:r>
              <a:rPr lang="en-US" b="1" u="sng" smtClean="0"/>
              <a:t>Lower (LMNL)</a:t>
            </a:r>
          </a:p>
          <a:p>
            <a:r>
              <a:rPr lang="en-US" smtClean="0"/>
              <a:t>Hypo-reflexia</a:t>
            </a:r>
          </a:p>
          <a:p>
            <a:r>
              <a:rPr lang="en-US" smtClean="0"/>
              <a:t>Flaccid paralysis/paresis</a:t>
            </a:r>
          </a:p>
          <a:p>
            <a:r>
              <a:rPr lang="en-US" smtClean="0"/>
              <a:t>Loss of tone</a:t>
            </a:r>
          </a:p>
          <a:p>
            <a:r>
              <a:rPr lang="en-US" smtClean="0"/>
              <a:t>Atrophy</a:t>
            </a:r>
          </a:p>
          <a:p>
            <a:r>
              <a:rPr lang="en-US" smtClean="0"/>
              <a:t>Fasciculations</a:t>
            </a:r>
          </a:p>
          <a:p>
            <a:r>
              <a:rPr lang="en-US" smtClean="0"/>
              <a:t>Fibrillations</a:t>
            </a:r>
          </a:p>
          <a:p>
            <a:r>
              <a:rPr lang="en-US" smtClean="0"/>
              <a:t>Reaction of degeneration</a:t>
            </a:r>
          </a:p>
          <a:p>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p:cNvSpPr>
            <a:spLocks noGrp="1"/>
          </p:cNvSpPr>
          <p:nvPr>
            <p:ph type="title"/>
          </p:nvPr>
        </p:nvSpPr>
        <p:spPr/>
        <p:txBody>
          <a:bodyPr/>
          <a:lstStyle/>
          <a:p>
            <a:r>
              <a:rPr lang="en-US" smtClean="0"/>
              <a:t>Three Part Peripheral Nervous System Examination</a:t>
            </a:r>
          </a:p>
        </p:txBody>
      </p:sp>
      <p:sp>
        <p:nvSpPr>
          <p:cNvPr id="43011" name="Content Placeholder 8"/>
          <p:cNvSpPr>
            <a:spLocks noGrp="1"/>
          </p:cNvSpPr>
          <p:nvPr>
            <p:ph sz="half" idx="1"/>
          </p:nvPr>
        </p:nvSpPr>
        <p:spPr/>
        <p:txBody>
          <a:bodyPr/>
          <a:lstStyle/>
          <a:p>
            <a:endParaRPr lang="en-US" smtClean="0"/>
          </a:p>
          <a:p>
            <a:endParaRPr lang="en-US" smtClean="0"/>
          </a:p>
          <a:p>
            <a:r>
              <a:rPr lang="en-US" smtClean="0"/>
              <a:t>Deep Tendon Reflex Testing (Myotatic)</a:t>
            </a:r>
          </a:p>
          <a:p>
            <a:r>
              <a:rPr lang="en-US" smtClean="0"/>
              <a:t>Motor Testing for Strength</a:t>
            </a:r>
          </a:p>
          <a:p>
            <a:r>
              <a:rPr lang="en-US" smtClean="0"/>
              <a:t>Sensory Testing</a:t>
            </a:r>
          </a:p>
        </p:txBody>
      </p:sp>
      <p:pic>
        <p:nvPicPr>
          <p:cNvPr id="43012" name="Content Placeholder 10" descr="myelopathy DTR biceps.jpg"/>
          <p:cNvPicPr>
            <a:picLocks noGrp="1" noChangeAspect="1"/>
          </p:cNvPicPr>
          <p:nvPr>
            <p:ph sz="half" idx="2"/>
          </p:nvPr>
        </p:nvPicPr>
        <p:blipFill>
          <a:blip r:embed="rId2" cstate="print"/>
          <a:srcRect/>
          <a:stretch>
            <a:fillRect/>
          </a:stretch>
        </p:blipFill>
        <p:spPr>
          <a:xfrm>
            <a:off x="4572000" y="1511300"/>
            <a:ext cx="3948113" cy="44323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Spine Fracture/Dislocation</a:t>
            </a:r>
            <a:endParaRPr lang="en-US" dirty="0"/>
          </a:p>
        </p:txBody>
      </p:sp>
      <p:sp>
        <p:nvSpPr>
          <p:cNvPr id="3" name="Content Placeholder 2"/>
          <p:cNvSpPr>
            <a:spLocks noGrp="1"/>
          </p:cNvSpPr>
          <p:nvPr>
            <p:ph sz="half" idx="1"/>
          </p:nvPr>
        </p:nvSpPr>
        <p:spPr/>
        <p:txBody>
          <a:bodyPr/>
          <a:lstStyle/>
          <a:p>
            <a:pPr eaLnBrk="1" hangingPunct="1"/>
            <a:endParaRPr lang="en-US" dirty="0"/>
          </a:p>
          <a:p>
            <a:pPr eaLnBrk="1" hangingPunct="1"/>
            <a:r>
              <a:rPr lang="en-US" dirty="0"/>
              <a:t>Suspect upper cervical spine instability</a:t>
            </a:r>
          </a:p>
          <a:p>
            <a:pPr eaLnBrk="1" hangingPunct="1"/>
            <a:r>
              <a:rPr lang="en-US" dirty="0"/>
              <a:t>History of roll-over MVA or blow to head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8174" y="2133600"/>
            <a:ext cx="3980273" cy="2467769"/>
          </a:xfrm>
        </p:spPr>
      </p:pic>
    </p:spTree>
    <p:extLst>
      <p:ext uri="{BB962C8B-B14F-4D97-AF65-F5344CB8AC3E}">
        <p14:creationId xmlns:p14="http://schemas.microsoft.com/office/powerpoint/2010/main" val="2186384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Learning Task</a:t>
            </a:r>
            <a:endParaRPr lang="en-US" dirty="0"/>
          </a:p>
        </p:txBody>
      </p:sp>
      <p:sp>
        <p:nvSpPr>
          <p:cNvPr id="6" name="Content Placeholder 5"/>
          <p:cNvSpPr>
            <a:spLocks noGrp="1"/>
          </p:cNvSpPr>
          <p:nvPr>
            <p:ph idx="1"/>
          </p:nvPr>
        </p:nvSpPr>
        <p:spPr/>
        <p:txBody>
          <a:bodyPr/>
          <a:lstStyle/>
          <a:p>
            <a:r>
              <a:rPr lang="en-US" dirty="0" smtClean="0"/>
              <a:t>Form groups of 4-5 learners</a:t>
            </a:r>
          </a:p>
          <a:p>
            <a:r>
              <a:rPr lang="en-US" dirty="0" smtClean="0"/>
              <a:t>Select spokesperson</a:t>
            </a:r>
          </a:p>
          <a:p>
            <a:r>
              <a:rPr lang="en-US" dirty="0"/>
              <a:t>Create a putative SOAP </a:t>
            </a:r>
            <a:r>
              <a:rPr lang="en-US" dirty="0" smtClean="0"/>
              <a:t>note (10 minutes)</a:t>
            </a:r>
          </a:p>
          <a:p>
            <a:r>
              <a:rPr lang="en-US" dirty="0" smtClean="0"/>
              <a:t>Present your case (2 minutes)</a:t>
            </a:r>
            <a:endParaRPr lang="en-US" dirty="0"/>
          </a:p>
        </p:txBody>
      </p:sp>
    </p:spTree>
    <p:extLst>
      <p:ext uri="{BB962C8B-B14F-4D97-AF65-F5344CB8AC3E}">
        <p14:creationId xmlns:p14="http://schemas.microsoft.com/office/powerpoint/2010/main" val="1804002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Engaged Learning Exercise</a:t>
            </a:r>
          </a:p>
        </p:txBody>
      </p:sp>
      <p:sp>
        <p:nvSpPr>
          <p:cNvPr id="44035" name="Content Placeholder 4"/>
          <p:cNvSpPr>
            <a:spLocks noGrp="1"/>
          </p:cNvSpPr>
          <p:nvPr>
            <p:ph idx="1"/>
          </p:nvPr>
        </p:nvSpPr>
        <p:spPr/>
        <p:txBody>
          <a:bodyPr/>
          <a:lstStyle/>
          <a:p>
            <a:r>
              <a:rPr lang="en-US" dirty="0" smtClean="0"/>
              <a:t>Create a putative SOAP note for a patient presenting with cervical spondylotic myelopathy (CSM).</a:t>
            </a:r>
          </a:p>
          <a:p>
            <a:r>
              <a:rPr lang="en-US" dirty="0" smtClean="0"/>
              <a:t>Please write a narrative for subjective data gleaned from history</a:t>
            </a:r>
          </a:p>
          <a:p>
            <a:r>
              <a:rPr lang="en-US" dirty="0" smtClean="0"/>
              <a:t>List examination procedures and anticipated objective findings</a:t>
            </a:r>
          </a:p>
          <a:p>
            <a:r>
              <a:rPr lang="en-US" dirty="0" smtClean="0"/>
              <a:t>Assessment is CSM</a:t>
            </a:r>
          </a:p>
          <a:p>
            <a:r>
              <a:rPr lang="en-US" dirty="0" smtClean="0"/>
              <a:t>Plan should include your management </a:t>
            </a:r>
          </a:p>
          <a:p>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sz="1800" dirty="0"/>
              <a:t>Spinal cord emergencies: False reassurance from reflexes. Acad Emerg Med 1998.</a:t>
            </a:r>
          </a:p>
          <a:p>
            <a:pPr lvl="0"/>
            <a:r>
              <a:rPr lang="en-US" sz="1800" dirty="0" smtClean="0"/>
              <a:t>WILLIAM </a:t>
            </a:r>
            <a:r>
              <a:rPr lang="en-US" sz="1800" dirty="0"/>
              <a:t>F. YOUNG, M.D Cervical Spondylotic Myelopathy: A Common Cause of Spinal Cord Dysfunction in Older Persons. </a:t>
            </a:r>
            <a:r>
              <a:rPr lang="en-US" sz="1800" i="1" dirty="0"/>
              <a:t>Am Fam Physician.</a:t>
            </a:r>
            <a:r>
              <a:rPr lang="en-US" sz="1800" dirty="0"/>
              <a:t> 2000 Sep 1;62(5):1064-1070</a:t>
            </a:r>
          </a:p>
          <a:p>
            <a:pPr lvl="0"/>
            <a:r>
              <a:rPr lang="en-US" sz="1800" dirty="0"/>
              <a:t>Chan RC. &amp; </a:t>
            </a:r>
            <a:r>
              <a:rPr lang="en-US" sz="1800" dirty="0" err="1"/>
              <a:t>Steinbock</a:t>
            </a:r>
            <a:r>
              <a:rPr lang="en-US" sz="1800" dirty="0"/>
              <a:t> P. (1984). "Delayed onset of Lhermitte's sign following head and/or neck injuries. Report of four cases.". </a:t>
            </a:r>
            <a:r>
              <a:rPr lang="en-US" sz="1800" i="1" u="sng" dirty="0">
                <a:hlinkClick r:id="rId2"/>
              </a:rPr>
              <a:t>J </a:t>
            </a:r>
            <a:r>
              <a:rPr lang="en-US" sz="1800" i="1" u="sng" dirty="0" err="1">
                <a:hlinkClick r:id="rId2"/>
              </a:rPr>
              <a:t>Neurolosurg</a:t>
            </a:r>
            <a:r>
              <a:rPr lang="en-US" sz="1800" dirty="0"/>
              <a:t> </a:t>
            </a:r>
            <a:r>
              <a:rPr lang="en-US" sz="1800" b="1" dirty="0"/>
              <a:t>60</a:t>
            </a:r>
            <a:r>
              <a:rPr lang="en-US" sz="1800" dirty="0"/>
              <a:t> (3): 609–12. </a:t>
            </a:r>
          </a:p>
          <a:p>
            <a:pPr lvl="0"/>
            <a:r>
              <a:rPr lang="en-US" sz="1800" dirty="0"/>
              <a:t>Damage to Descending Motor Pathways: The Upper Motor Neuron Syndrome. Neuroscience. 2nd edition. Purves D, Augustine GJ, Fitzpatrick D, et al., editors. Sunderland (MA): </a:t>
            </a:r>
            <a:r>
              <a:rPr lang="en-US" sz="1800" dirty="0" err="1"/>
              <a:t>Sinauer</a:t>
            </a:r>
            <a:r>
              <a:rPr lang="en-US" sz="1800" dirty="0"/>
              <a:t> Associates; 2001.</a:t>
            </a:r>
          </a:p>
          <a:p>
            <a:pPr lvl="0"/>
            <a:r>
              <a:rPr lang="en-US" sz="1800" dirty="0"/>
              <a:t>Purves D, Augustine GJ, Fitzpatrick D, et al., editors. The Lower Motor Neuron Syndrome. Neuroscience. 2nd edition. Sunderland (MA): </a:t>
            </a:r>
            <a:r>
              <a:rPr lang="en-US" sz="1800" dirty="0" err="1"/>
              <a:t>Sinauer</a:t>
            </a:r>
            <a:r>
              <a:rPr lang="en-US" sz="1800" dirty="0"/>
              <a:t> Associates; 2001.</a:t>
            </a:r>
          </a:p>
          <a:p>
            <a:endParaRPr lang="en-US" sz="1800" dirty="0"/>
          </a:p>
        </p:txBody>
      </p:sp>
    </p:spTree>
    <p:extLst>
      <p:ext uri="{BB962C8B-B14F-4D97-AF65-F5344CB8AC3E}">
        <p14:creationId xmlns:p14="http://schemas.microsoft.com/office/powerpoint/2010/main" val="3570362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Suggested Readings</a:t>
            </a:r>
          </a:p>
        </p:txBody>
      </p:sp>
      <p:sp>
        <p:nvSpPr>
          <p:cNvPr id="46083" name="Content Placeholder 2"/>
          <p:cNvSpPr>
            <a:spLocks noGrp="1"/>
          </p:cNvSpPr>
          <p:nvPr>
            <p:ph idx="1"/>
          </p:nvPr>
        </p:nvSpPr>
        <p:spPr/>
        <p:txBody>
          <a:bodyPr/>
          <a:lstStyle/>
          <a:p>
            <a:pPr eaLnBrk="1" hangingPunct="1"/>
            <a:r>
              <a:rPr lang="en-US" dirty="0" smtClean="0">
                <a:hlinkClick r:id="rId2"/>
              </a:rPr>
              <a:t>Cervical Spondylotic Myelopathy. </a:t>
            </a:r>
            <a:r>
              <a:rPr lang="en-US" sz="2800" dirty="0" smtClean="0">
                <a:hlinkClick r:id="rId2"/>
              </a:rPr>
              <a:t>http://www.aafp.org/afp/2000/0901/p1064.html</a:t>
            </a:r>
            <a:endParaRPr lang="en-US" sz="2800" dirty="0" smtClean="0"/>
          </a:p>
          <a:p>
            <a:pPr eaLnBrk="1" hangingPunct="1"/>
            <a:r>
              <a:rPr lang="en-US" u="sng" dirty="0" smtClean="0">
                <a:hlinkClick r:id="rId3"/>
              </a:rPr>
              <a:t>Recognizing Spinal Cord Emergencies. </a:t>
            </a:r>
            <a:r>
              <a:rPr lang="en-US" sz="2800" u="sng" dirty="0" smtClean="0">
                <a:hlinkClick r:id="rId3"/>
              </a:rPr>
              <a:t>h</a:t>
            </a:r>
            <a:r>
              <a:rPr lang="en-US" sz="2800" dirty="0" smtClean="0">
                <a:hlinkClick r:id="rId3"/>
              </a:rPr>
              <a:t>ttp://www.aafp.org/afp/2001/0815/p631.html</a:t>
            </a:r>
            <a:endParaRPr lang="en-US" sz="2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descr="Thank-you-post-it.jpg"/>
          <p:cNvPicPr>
            <a:picLocks noGrp="1" noChangeAspect="1"/>
          </p:cNvPicPr>
          <p:nvPr>
            <p:ph idx="4294967295"/>
          </p:nvPr>
        </p:nvPicPr>
        <p:blipFill>
          <a:blip r:embed="rId2" cstate="print"/>
          <a:srcRect/>
          <a:stretch>
            <a:fillRect/>
          </a:stretch>
        </p:blipFill>
        <p:spPr>
          <a:xfrm>
            <a:off x="-1588" y="533400"/>
            <a:ext cx="9145588" cy="5715000"/>
          </a:xfrm>
        </p:spPr>
      </p:pic>
    </p:spTree>
    <p:extLst>
      <p:ext uri="{BB962C8B-B14F-4D97-AF65-F5344CB8AC3E}">
        <p14:creationId xmlns:p14="http://schemas.microsoft.com/office/powerpoint/2010/main" val="924507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Rust’s Sign</a:t>
            </a:r>
            <a:endParaRPr lang="en-US" dirty="0"/>
          </a:p>
        </p:txBody>
      </p:sp>
      <p:sp>
        <p:nvSpPr>
          <p:cNvPr id="3" name="Content Placeholder 2"/>
          <p:cNvSpPr>
            <a:spLocks noGrp="1"/>
          </p:cNvSpPr>
          <p:nvPr>
            <p:ph sz="half" idx="1"/>
          </p:nvPr>
        </p:nvSpPr>
        <p:spPr/>
        <p:txBody>
          <a:bodyPr/>
          <a:lstStyle/>
          <a:p>
            <a:pPr eaLnBrk="1" hangingPunct="1"/>
            <a:r>
              <a:rPr lang="en-US" dirty="0"/>
              <a:t>May grab head upon removal of cervical collar</a:t>
            </a:r>
          </a:p>
          <a:p>
            <a:pPr eaLnBrk="1" hangingPunct="1"/>
            <a:r>
              <a:rPr lang="en-US" dirty="0"/>
              <a:t>May use hand to lift head when rising from supine position</a:t>
            </a:r>
          </a:p>
          <a:p>
            <a:endParaRPr lang="en-US" dirty="0"/>
          </a:p>
        </p:txBody>
      </p:sp>
      <p:pic>
        <p:nvPicPr>
          <p:cNvPr id="7" name="Content Placeholder 6" descr="C:\Documents and Settings\James Lehman\My Documents\My Pictures\Rust's sign man.bmp"/>
          <p:cNvPicPr>
            <a:picLocks noGrp="1" noChangeAspect="1" noChangeArrowheads="1"/>
          </p:cNvPicPr>
          <p:nvPr>
            <p:ph sz="half" idx="2"/>
          </p:nvPr>
        </p:nvPicPr>
        <p:blipFill>
          <a:blip r:embed="rId2" cstate="print"/>
          <a:srcRect/>
          <a:stretch>
            <a:fillRect/>
          </a:stretch>
        </p:blipFill>
        <p:spPr>
          <a:xfrm>
            <a:off x="5066614" y="1417639"/>
            <a:ext cx="3330921" cy="4708524"/>
          </a:xfrm>
          <a:prstGeom prst="rect">
            <a:avLst/>
          </a:prstGeom>
          <a:noFill/>
        </p:spPr>
      </p:pic>
    </p:spTree>
    <p:extLst>
      <p:ext uri="{BB962C8B-B14F-4D97-AF65-F5344CB8AC3E}">
        <p14:creationId xmlns:p14="http://schemas.microsoft.com/office/powerpoint/2010/main" val="1860946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Rust’s Sign</a:t>
            </a:r>
            <a:r>
              <a:rPr lang="en-US" dirty="0"/>
              <a:t/>
            </a:r>
            <a:br>
              <a:rPr lang="en-US" dirty="0"/>
            </a:br>
            <a:endParaRPr lang="en-US" dirty="0"/>
          </a:p>
        </p:txBody>
      </p:sp>
      <p:sp>
        <p:nvSpPr>
          <p:cNvPr id="3" name="Content Placeholder 2"/>
          <p:cNvSpPr>
            <a:spLocks noGrp="1"/>
          </p:cNvSpPr>
          <p:nvPr>
            <p:ph idx="1"/>
          </p:nvPr>
        </p:nvSpPr>
        <p:spPr/>
        <p:txBody>
          <a:bodyPr/>
          <a:lstStyle/>
          <a:p>
            <a:pPr eaLnBrk="1" hangingPunct="1"/>
            <a:r>
              <a:rPr lang="en-US" dirty="0" smtClean="0"/>
              <a:t>Patient </a:t>
            </a:r>
            <a:r>
              <a:rPr lang="en-US" dirty="0"/>
              <a:t>is attempting to stabilize the head with slight traction and reduce pain</a:t>
            </a:r>
          </a:p>
          <a:p>
            <a:pPr eaLnBrk="1" hangingPunct="1"/>
            <a:r>
              <a:rPr lang="en-US" dirty="0"/>
              <a:t>Patient presents guarded movements</a:t>
            </a:r>
          </a:p>
          <a:p>
            <a:pPr eaLnBrk="1" hangingPunct="1"/>
            <a:r>
              <a:rPr lang="en-US" dirty="0"/>
              <a:t>Imaging studies must proceed any provocative </a:t>
            </a:r>
            <a:r>
              <a:rPr lang="en-US" dirty="0" smtClean="0"/>
              <a:t>testing</a:t>
            </a:r>
          </a:p>
          <a:p>
            <a:pPr eaLnBrk="1" hangingPunct="1"/>
            <a:r>
              <a:rPr lang="en-US" dirty="0" smtClean="0"/>
              <a:t>CT scan is indicated with acute trauma to the cervical spine when radiographic examination is negative.</a:t>
            </a:r>
            <a:endParaRPr lang="en-US" dirty="0"/>
          </a:p>
          <a:p>
            <a:endParaRPr lang="en-US" dirty="0"/>
          </a:p>
        </p:txBody>
      </p:sp>
    </p:spTree>
    <p:extLst>
      <p:ext uri="{BB962C8B-B14F-4D97-AF65-F5344CB8AC3E}">
        <p14:creationId xmlns:p14="http://schemas.microsoft.com/office/powerpoint/2010/main" val="405785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44E58-5CA0-4BB1-A503-B2AFCF905659}"/>
</file>

<file path=customXml/itemProps2.xml><?xml version="1.0" encoding="utf-8"?>
<ds:datastoreItem xmlns:ds="http://schemas.openxmlformats.org/officeDocument/2006/customXml" ds:itemID="{E6876000-9BC8-480F-ACB0-6FCF399A2BBC}"/>
</file>

<file path=docProps/app.xml><?xml version="1.0" encoding="utf-8"?>
<Properties xmlns="http://schemas.openxmlformats.org/officeDocument/2006/extended-properties" xmlns:vt="http://schemas.openxmlformats.org/officeDocument/2006/docPropsVTypes">
  <TotalTime>4978</TotalTime>
  <Words>1640</Words>
  <Application>Microsoft Office PowerPoint</Application>
  <PresentationFormat>On-screen Show (4:3)</PresentationFormat>
  <Paragraphs>240</Paragraphs>
  <Slides>74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Calibri</vt:lpstr>
      <vt:lpstr>Office Theme</vt:lpstr>
      <vt:lpstr>Evaluation and Management of Spinal Cord Emergency and Cervical Spondylotic Myelopathy</vt:lpstr>
      <vt:lpstr>Learning Objectives</vt:lpstr>
      <vt:lpstr>Learning Objectives</vt:lpstr>
      <vt:lpstr>Spinal Cord Injuries (SCI)</vt:lpstr>
      <vt:lpstr>History and Clinical Presentation</vt:lpstr>
      <vt:lpstr>Red Flags</vt:lpstr>
      <vt:lpstr>Cervical Spine Fracture/Dislocation</vt:lpstr>
      <vt:lpstr>Rust’s Sign</vt:lpstr>
      <vt:lpstr> Rust’s Sign </vt:lpstr>
      <vt:lpstr>Odontoid Fracture CT Scan</vt:lpstr>
      <vt:lpstr>Rust Sign</vt:lpstr>
      <vt:lpstr>Recognizing Spinal Cord Injuries Differential Diagnosis Spinal cord compression secondary to vertebral fracture or space occupying lesion. </vt:lpstr>
      <vt:lpstr>Recognizing Spinal Cord Injuries Differential Diagnosis Spinal cord compression secondary to vertebral fracture or space occupying lesion. </vt:lpstr>
      <vt:lpstr>Neoplastic Disease</vt:lpstr>
      <vt:lpstr>Multiple Myeloma</vt:lpstr>
      <vt:lpstr>PowerPoint Presentation</vt:lpstr>
      <vt:lpstr>CRAB Criteria</vt:lpstr>
      <vt:lpstr>PowerPoint Presentation</vt:lpstr>
      <vt:lpstr>PowerPoint Presentation</vt:lpstr>
      <vt:lpstr>PowerPoint Presentation</vt:lpstr>
      <vt:lpstr>PowerPoint Presentation</vt:lpstr>
      <vt:lpstr>Spinal Infection “Discitis”</vt:lpstr>
      <vt:lpstr>Staph Infection of Spine and Osteomyelitis</vt:lpstr>
      <vt:lpstr>Central Canal Spinal Stenosis</vt:lpstr>
      <vt:lpstr>Vertebral Anatomy</vt:lpstr>
      <vt:lpstr>PowerPoint Presentation</vt:lpstr>
      <vt:lpstr>Cervical Vertebra</vt:lpstr>
      <vt:lpstr>PowerPoint Presentation</vt:lpstr>
      <vt:lpstr>Spinal Canal Measuring</vt:lpstr>
      <vt:lpstr>Congenital Spinal Stenosis</vt:lpstr>
      <vt:lpstr>PowerPoint Presentation</vt:lpstr>
      <vt:lpstr>PowerPoint Presentation</vt:lpstr>
      <vt:lpstr>PowerPoint Presentation</vt:lpstr>
      <vt:lpstr>Myelomalacia</vt:lpstr>
      <vt:lpstr>PowerPoint Presentation</vt:lpstr>
      <vt:lpstr>Primum Non Nocere</vt:lpstr>
      <vt:lpstr>Signs of Cervical Myelopathy (CSM)</vt:lpstr>
      <vt:lpstr>Unsteady walking</vt:lpstr>
      <vt:lpstr>Disuse of hands</vt:lpstr>
      <vt:lpstr>Numbness in the arms and hands</vt:lpstr>
      <vt:lpstr>Atrophy</vt:lpstr>
      <vt:lpstr>Twitching reflexes of muscles</vt:lpstr>
      <vt:lpstr>PowerPoint Presentation</vt:lpstr>
      <vt:lpstr>Cervical Spondylotic Myelopathy</vt:lpstr>
      <vt:lpstr>Cervical Spondylotic Myelopathy</vt:lpstr>
      <vt:lpstr>Cervical Spondylotic Myelopathy</vt:lpstr>
      <vt:lpstr>Cervical Spondylotic Myelopathy</vt:lpstr>
      <vt:lpstr>Cervical Spondylotic Myelopathy</vt:lpstr>
      <vt:lpstr>Cervical Spondylotic Myelopathy</vt:lpstr>
      <vt:lpstr>Cervical Cord Compression</vt:lpstr>
      <vt:lpstr>Lhermitte’s Sign</vt:lpstr>
      <vt:lpstr>Lhermitte’s Sign</vt:lpstr>
      <vt:lpstr>Lhermitte’s Sign</vt:lpstr>
      <vt:lpstr>PowerPoint Presentation</vt:lpstr>
      <vt:lpstr>PowerPoint Presentation</vt:lpstr>
      <vt:lpstr>Upper Motor Neuron Lesion</vt:lpstr>
      <vt:lpstr>Upper Motor Neuron Lesion</vt:lpstr>
      <vt:lpstr>Upper Motor Neuron Lesion</vt:lpstr>
      <vt:lpstr>Upper Motor Neuron Lesion</vt:lpstr>
      <vt:lpstr>Lower Motor Neuron Lesion</vt:lpstr>
      <vt:lpstr>Lower Motor Neuron Lesion</vt:lpstr>
      <vt:lpstr>Lower Motor Neuron Lesion</vt:lpstr>
      <vt:lpstr>Lower Motor Neuron Lesion</vt:lpstr>
      <vt:lpstr>Lower Motor Neuron Lesion</vt:lpstr>
      <vt:lpstr>Lower Motor Neuron Lesion</vt:lpstr>
      <vt:lpstr>Lower Motor Neuron Lesion</vt:lpstr>
      <vt:lpstr>Lower Motor Neuron Lesion</vt:lpstr>
      <vt:lpstr>Characteristics of Motor Neuron Lesions</vt:lpstr>
      <vt:lpstr>Three Part Peripheral Nervous System Examination</vt:lpstr>
      <vt:lpstr>Active Learning Task</vt:lpstr>
      <vt:lpstr>Engaged Learning Exercise</vt:lpstr>
      <vt:lpstr>References</vt:lpstr>
      <vt:lpstr>Suggested Readings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Myelopathy</dc:title>
  <dc:creator>James Lehman DC</dc:creator>
  <cp:lastModifiedBy>Eileen Herlihy-Santiago</cp:lastModifiedBy>
  <cp:revision>96</cp:revision>
  <dcterms:created xsi:type="dcterms:W3CDTF">2014-05-11T12:23:12Z</dcterms:created>
  <dcterms:modified xsi:type="dcterms:W3CDTF">2018-11-26T18:53:50Z</dcterms:modified>
</cp:coreProperties>
</file>