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6" r:id="rId2"/>
    <p:sldId id="258" r:id="rId3"/>
    <p:sldId id="339" r:id="rId4"/>
    <p:sldId id="283" r:id="rId5"/>
    <p:sldId id="341" r:id="rId6"/>
    <p:sldId id="329" r:id="rId7"/>
    <p:sldId id="331" r:id="rId8"/>
    <p:sldId id="338" r:id="rId9"/>
    <p:sldId id="267" r:id="rId10"/>
    <p:sldId id="281" r:id="rId11"/>
    <p:sldId id="288" r:id="rId12"/>
    <p:sldId id="289" r:id="rId13"/>
    <p:sldId id="268" r:id="rId14"/>
    <p:sldId id="290" r:id="rId15"/>
    <p:sldId id="291" r:id="rId16"/>
    <p:sldId id="269" r:id="rId17"/>
    <p:sldId id="272" r:id="rId18"/>
    <p:sldId id="273" r:id="rId19"/>
    <p:sldId id="261" r:id="rId20"/>
    <p:sldId id="274" r:id="rId21"/>
    <p:sldId id="294" r:id="rId22"/>
    <p:sldId id="335" r:id="rId23"/>
    <p:sldId id="292" r:id="rId24"/>
    <p:sldId id="293" r:id="rId25"/>
    <p:sldId id="276" r:id="rId26"/>
    <p:sldId id="277" r:id="rId27"/>
    <p:sldId id="278" r:id="rId28"/>
    <p:sldId id="279" r:id="rId29"/>
    <p:sldId id="280" r:id="rId30"/>
    <p:sldId id="295" r:id="rId31"/>
    <p:sldId id="296" r:id="rId32"/>
    <p:sldId id="298" r:id="rId33"/>
    <p:sldId id="299" r:id="rId34"/>
    <p:sldId id="300" r:id="rId35"/>
    <p:sldId id="302" r:id="rId36"/>
    <p:sldId id="297" r:id="rId37"/>
    <p:sldId id="306" r:id="rId38"/>
    <p:sldId id="307" r:id="rId39"/>
    <p:sldId id="303" r:id="rId40"/>
    <p:sldId id="308" r:id="rId41"/>
    <p:sldId id="304" r:id="rId42"/>
    <p:sldId id="309" r:id="rId43"/>
    <p:sldId id="305" r:id="rId44"/>
    <p:sldId id="311" r:id="rId45"/>
    <p:sldId id="310" r:id="rId46"/>
    <p:sldId id="312" r:id="rId47"/>
    <p:sldId id="322" r:id="rId48"/>
    <p:sldId id="314" r:id="rId49"/>
    <p:sldId id="313" r:id="rId50"/>
    <p:sldId id="315" r:id="rId51"/>
    <p:sldId id="316" r:id="rId52"/>
    <p:sldId id="317" r:id="rId53"/>
    <p:sldId id="318" r:id="rId54"/>
    <p:sldId id="319" r:id="rId55"/>
    <p:sldId id="321" r:id="rId56"/>
    <p:sldId id="262" r:id="rId57"/>
    <p:sldId id="323" r:id="rId58"/>
    <p:sldId id="324" r:id="rId59"/>
    <p:sldId id="325" r:id="rId60"/>
    <p:sldId id="344" r:id="rId61"/>
    <p:sldId id="326" r:id="rId62"/>
    <p:sldId id="342" r:id="rId63"/>
    <p:sldId id="343" r:id="rId64"/>
    <p:sldId id="337" r:id="rId65"/>
    <p:sldId id="336" r:id="rId66"/>
    <p:sldId id="346" r:id="rId67"/>
    <p:sldId id="345" r:id="rId68"/>
    <p:sldId id="282" r:id="rId69"/>
    <p:sldId id="286" r:id="rId70"/>
    <p:sldId id="287" r:id="rId71"/>
    <p:sldId id="265" r:id="rId72"/>
    <p:sldId id="259" r:id="rId73"/>
    <p:sldId id="284" r:id="rId74"/>
    <p:sldId id="332" r:id="rId75"/>
    <p:sldId id="333" r:id="rId76"/>
    <p:sldId id="334" r:id="rId77"/>
    <p:sldId id="285" r:id="rId7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9" d="100"/>
          <a:sy n="79" d="100"/>
        </p:scale>
        <p:origin x="61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3" Type="http://schemas.openxmlformats.org/officeDocument/2006/relationships/hyperlink" Target="https://www.youtube.com/watch?v=HegByhhb8sI" TargetMode="External"/><Relationship Id="rId2" Type="http://schemas.openxmlformats.org/officeDocument/2006/relationships/hyperlink" Target="https://www.youtube.com/watch?v=I7YF4vCBisQ" TargetMode="External"/><Relationship Id="rId1" Type="http://schemas.openxmlformats.org/officeDocument/2006/relationships/hyperlink" Target="https://www.youtube.com/watch?v=kZOcz0czWs4"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youtube.com/watch?v=HegByhhb8sI" TargetMode="External"/><Relationship Id="rId2" Type="http://schemas.openxmlformats.org/officeDocument/2006/relationships/hyperlink" Target="https://www.youtube.com/watch?v=I7YF4vCBisQ" TargetMode="External"/><Relationship Id="rId1" Type="http://schemas.openxmlformats.org/officeDocument/2006/relationships/hyperlink" Target="https://www.youtube.com/watch?v=kZOcz0czWs4"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51C84-1C6D-4067-A56D-1BA631D8184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A224E1AF-5317-4211-BF97-44E5EF351686}">
      <dgm:prSet/>
      <dgm:spPr/>
      <dgm:t>
        <a:bodyPr/>
        <a:lstStyle/>
        <a:p>
          <a:r>
            <a:rPr lang="en-US"/>
            <a:t>Central Nervous System examination  </a:t>
          </a:r>
        </a:p>
      </dgm:t>
    </dgm:pt>
    <dgm:pt modelId="{6A142E7D-B313-4FE9-963A-241B3649EFC0}" type="parTrans" cxnId="{723DD8A1-BD01-4AC2-8E7B-A342DEDFCB19}">
      <dgm:prSet/>
      <dgm:spPr/>
      <dgm:t>
        <a:bodyPr/>
        <a:lstStyle/>
        <a:p>
          <a:endParaRPr lang="en-US"/>
        </a:p>
      </dgm:t>
    </dgm:pt>
    <dgm:pt modelId="{C63699CD-B7AE-4BB0-90BB-225B2B321E66}" type="sibTrans" cxnId="{723DD8A1-BD01-4AC2-8E7B-A342DEDFCB19}">
      <dgm:prSet/>
      <dgm:spPr/>
      <dgm:t>
        <a:bodyPr/>
        <a:lstStyle/>
        <a:p>
          <a:endParaRPr lang="en-US"/>
        </a:p>
      </dgm:t>
    </dgm:pt>
    <dgm:pt modelId="{80710647-A8EC-4500-BB29-A127061CC398}">
      <dgm:prSet/>
      <dgm:spPr/>
      <dgm:t>
        <a:bodyPr/>
        <a:lstStyle/>
        <a:p>
          <a:r>
            <a:rPr lang="en-US" dirty="0">
              <a:hlinkClick xmlns:r="http://schemas.openxmlformats.org/officeDocument/2006/relationships" r:id="rId1"/>
            </a:rPr>
            <a:t>https://www.youtube.com/watch?v=kZOcz0czWs4</a:t>
          </a:r>
          <a:endParaRPr lang="en-US" dirty="0"/>
        </a:p>
      </dgm:t>
    </dgm:pt>
    <dgm:pt modelId="{72ADBEB6-13A1-4000-8BCD-3C915C357D3A}" type="parTrans" cxnId="{C46738D9-7536-427F-B2D2-CCB04025E60C}">
      <dgm:prSet/>
      <dgm:spPr/>
      <dgm:t>
        <a:bodyPr/>
        <a:lstStyle/>
        <a:p>
          <a:endParaRPr lang="en-US"/>
        </a:p>
      </dgm:t>
    </dgm:pt>
    <dgm:pt modelId="{6FE9D7DB-442E-46CB-B497-FC0490DC9080}" type="sibTrans" cxnId="{C46738D9-7536-427F-B2D2-CCB04025E60C}">
      <dgm:prSet/>
      <dgm:spPr/>
      <dgm:t>
        <a:bodyPr/>
        <a:lstStyle/>
        <a:p>
          <a:endParaRPr lang="en-US"/>
        </a:p>
      </dgm:t>
    </dgm:pt>
    <dgm:pt modelId="{906CDB4B-E264-4820-9383-8D62EBB9C804}">
      <dgm:prSet/>
      <dgm:spPr/>
      <dgm:t>
        <a:bodyPr/>
        <a:lstStyle/>
        <a:p>
          <a:r>
            <a:rPr lang="en-US" dirty="0"/>
            <a:t>Peripheral Nervous System examination </a:t>
          </a:r>
          <a:r>
            <a:rPr lang="en-US" dirty="0">
              <a:hlinkClick xmlns:r="http://schemas.openxmlformats.org/officeDocument/2006/relationships" r:id="rId2"/>
            </a:rPr>
            <a:t>https://www.youtube.com/watch?v=I7YF4vCBisQ</a:t>
          </a:r>
          <a:endParaRPr lang="en-US" dirty="0"/>
        </a:p>
      </dgm:t>
    </dgm:pt>
    <dgm:pt modelId="{A1154F85-DF5E-4FE8-BF46-1D390EC48831}" type="parTrans" cxnId="{DB489955-B175-4EA2-8CAD-AC07CDC9C085}">
      <dgm:prSet/>
      <dgm:spPr/>
      <dgm:t>
        <a:bodyPr/>
        <a:lstStyle/>
        <a:p>
          <a:endParaRPr lang="en-US"/>
        </a:p>
      </dgm:t>
    </dgm:pt>
    <dgm:pt modelId="{F2606992-83FD-4B05-938D-D4E0C92329AE}" type="sibTrans" cxnId="{DB489955-B175-4EA2-8CAD-AC07CDC9C085}">
      <dgm:prSet/>
      <dgm:spPr/>
      <dgm:t>
        <a:bodyPr/>
        <a:lstStyle/>
        <a:p>
          <a:endParaRPr lang="en-US"/>
        </a:p>
      </dgm:t>
    </dgm:pt>
    <dgm:pt modelId="{0F4AD108-73E6-421F-96D8-7D22C3471DEE}">
      <dgm:prSet/>
      <dgm:spPr/>
      <dgm:t>
        <a:bodyPr/>
        <a:lstStyle/>
        <a:p>
          <a:r>
            <a:rPr lang="en-US" dirty="0"/>
            <a:t>Spine and paraspinal examination  </a:t>
          </a:r>
          <a:r>
            <a:rPr lang="en-US" dirty="0">
              <a:hlinkClick xmlns:r="http://schemas.openxmlformats.org/officeDocument/2006/relationships" r:id="rId3"/>
            </a:rPr>
            <a:t>https://www.youtube.com/watch?v=HegByhhb8sI</a:t>
          </a:r>
          <a:endParaRPr lang="en-US" dirty="0"/>
        </a:p>
      </dgm:t>
    </dgm:pt>
    <dgm:pt modelId="{0BA11F80-751E-49F2-99A9-BA08273D49DC}" type="parTrans" cxnId="{5DE769E5-76ED-45EF-A7EA-E7EA5802A0EC}">
      <dgm:prSet/>
      <dgm:spPr/>
      <dgm:t>
        <a:bodyPr/>
        <a:lstStyle/>
        <a:p>
          <a:endParaRPr lang="en-US"/>
        </a:p>
      </dgm:t>
    </dgm:pt>
    <dgm:pt modelId="{9ED17D2E-B434-4DAD-875B-FFBF03099150}" type="sibTrans" cxnId="{5DE769E5-76ED-45EF-A7EA-E7EA5802A0EC}">
      <dgm:prSet/>
      <dgm:spPr/>
      <dgm:t>
        <a:bodyPr/>
        <a:lstStyle/>
        <a:p>
          <a:endParaRPr lang="en-US"/>
        </a:p>
      </dgm:t>
    </dgm:pt>
    <dgm:pt modelId="{BE578DF0-60BB-4ED2-A40C-2D6E9C21CF6E}" type="pres">
      <dgm:prSet presAssocID="{7FE51C84-1C6D-4067-A56D-1BA631D81847}" presName="vert0" presStyleCnt="0">
        <dgm:presLayoutVars>
          <dgm:dir/>
          <dgm:animOne val="branch"/>
          <dgm:animLvl val="lvl"/>
        </dgm:presLayoutVars>
      </dgm:prSet>
      <dgm:spPr/>
    </dgm:pt>
    <dgm:pt modelId="{87852CAA-CC0F-4A03-B5DB-25CC70A4F290}" type="pres">
      <dgm:prSet presAssocID="{A224E1AF-5317-4211-BF97-44E5EF351686}" presName="thickLine" presStyleLbl="alignNode1" presStyleIdx="0" presStyleCnt="4"/>
      <dgm:spPr/>
    </dgm:pt>
    <dgm:pt modelId="{7D032032-5097-4D5A-8E41-BED5E47CA352}" type="pres">
      <dgm:prSet presAssocID="{A224E1AF-5317-4211-BF97-44E5EF351686}" presName="horz1" presStyleCnt="0"/>
      <dgm:spPr/>
    </dgm:pt>
    <dgm:pt modelId="{047A87BC-914C-4FDC-81FE-3E53C504A5AC}" type="pres">
      <dgm:prSet presAssocID="{A224E1AF-5317-4211-BF97-44E5EF351686}" presName="tx1" presStyleLbl="revTx" presStyleIdx="0" presStyleCnt="4"/>
      <dgm:spPr/>
    </dgm:pt>
    <dgm:pt modelId="{8A5D9BE2-5F5A-4965-967B-670AA22A0EE3}" type="pres">
      <dgm:prSet presAssocID="{A224E1AF-5317-4211-BF97-44E5EF351686}" presName="vert1" presStyleCnt="0"/>
      <dgm:spPr/>
    </dgm:pt>
    <dgm:pt modelId="{E647D6D5-2D00-41BE-9320-6B21DD534A5D}" type="pres">
      <dgm:prSet presAssocID="{80710647-A8EC-4500-BB29-A127061CC398}" presName="thickLine" presStyleLbl="alignNode1" presStyleIdx="1" presStyleCnt="4"/>
      <dgm:spPr/>
    </dgm:pt>
    <dgm:pt modelId="{550DC5C8-E529-4ED8-99E9-E4E30882562E}" type="pres">
      <dgm:prSet presAssocID="{80710647-A8EC-4500-BB29-A127061CC398}" presName="horz1" presStyleCnt="0"/>
      <dgm:spPr/>
    </dgm:pt>
    <dgm:pt modelId="{A620C056-8079-45D7-9A9C-F58C0220A7CD}" type="pres">
      <dgm:prSet presAssocID="{80710647-A8EC-4500-BB29-A127061CC398}" presName="tx1" presStyleLbl="revTx" presStyleIdx="1" presStyleCnt="4"/>
      <dgm:spPr/>
    </dgm:pt>
    <dgm:pt modelId="{3287067B-BC9F-422D-8573-A7B38B60BF62}" type="pres">
      <dgm:prSet presAssocID="{80710647-A8EC-4500-BB29-A127061CC398}" presName="vert1" presStyleCnt="0"/>
      <dgm:spPr/>
    </dgm:pt>
    <dgm:pt modelId="{FD6424F5-0D78-4C30-BBD3-9010F4EA710F}" type="pres">
      <dgm:prSet presAssocID="{906CDB4B-E264-4820-9383-8D62EBB9C804}" presName="thickLine" presStyleLbl="alignNode1" presStyleIdx="2" presStyleCnt="4"/>
      <dgm:spPr/>
    </dgm:pt>
    <dgm:pt modelId="{1A3B0CB2-9439-4C46-9842-72DD71A038C7}" type="pres">
      <dgm:prSet presAssocID="{906CDB4B-E264-4820-9383-8D62EBB9C804}" presName="horz1" presStyleCnt="0"/>
      <dgm:spPr/>
    </dgm:pt>
    <dgm:pt modelId="{816199D8-3C62-419F-998F-5823B4117A43}" type="pres">
      <dgm:prSet presAssocID="{906CDB4B-E264-4820-9383-8D62EBB9C804}" presName="tx1" presStyleLbl="revTx" presStyleIdx="2" presStyleCnt="4"/>
      <dgm:spPr/>
    </dgm:pt>
    <dgm:pt modelId="{5C1DD37B-0317-41AF-B7A2-B1C3F8FE533A}" type="pres">
      <dgm:prSet presAssocID="{906CDB4B-E264-4820-9383-8D62EBB9C804}" presName="vert1" presStyleCnt="0"/>
      <dgm:spPr/>
    </dgm:pt>
    <dgm:pt modelId="{31E8BA07-4131-4A64-9B58-DC404C77380B}" type="pres">
      <dgm:prSet presAssocID="{0F4AD108-73E6-421F-96D8-7D22C3471DEE}" presName="thickLine" presStyleLbl="alignNode1" presStyleIdx="3" presStyleCnt="4"/>
      <dgm:spPr/>
    </dgm:pt>
    <dgm:pt modelId="{D31FA463-EF55-44E4-AA1B-091FC5709143}" type="pres">
      <dgm:prSet presAssocID="{0F4AD108-73E6-421F-96D8-7D22C3471DEE}" presName="horz1" presStyleCnt="0"/>
      <dgm:spPr/>
    </dgm:pt>
    <dgm:pt modelId="{78999818-412A-47C9-8203-ECCB3E2EB5E7}" type="pres">
      <dgm:prSet presAssocID="{0F4AD108-73E6-421F-96D8-7D22C3471DEE}" presName="tx1" presStyleLbl="revTx" presStyleIdx="3" presStyleCnt="4"/>
      <dgm:spPr/>
    </dgm:pt>
    <dgm:pt modelId="{7DCF69D7-161D-4526-A3A8-D6782976CFC3}" type="pres">
      <dgm:prSet presAssocID="{0F4AD108-73E6-421F-96D8-7D22C3471DEE}" presName="vert1" presStyleCnt="0"/>
      <dgm:spPr/>
    </dgm:pt>
  </dgm:ptLst>
  <dgm:cxnLst>
    <dgm:cxn modelId="{07719864-974D-4241-8D3B-9557237482AF}" type="presOf" srcId="{0F4AD108-73E6-421F-96D8-7D22C3471DEE}" destId="{78999818-412A-47C9-8203-ECCB3E2EB5E7}" srcOrd="0" destOrd="0" presId="urn:microsoft.com/office/officeart/2008/layout/LinedList"/>
    <dgm:cxn modelId="{6BAEA14A-7B87-4E66-8401-F4B51F094F61}" type="presOf" srcId="{906CDB4B-E264-4820-9383-8D62EBB9C804}" destId="{816199D8-3C62-419F-998F-5823B4117A43}" srcOrd="0" destOrd="0" presId="urn:microsoft.com/office/officeart/2008/layout/LinedList"/>
    <dgm:cxn modelId="{DB489955-B175-4EA2-8CAD-AC07CDC9C085}" srcId="{7FE51C84-1C6D-4067-A56D-1BA631D81847}" destId="{906CDB4B-E264-4820-9383-8D62EBB9C804}" srcOrd="2" destOrd="0" parTransId="{A1154F85-DF5E-4FE8-BF46-1D390EC48831}" sibTransId="{F2606992-83FD-4B05-938D-D4E0C92329AE}"/>
    <dgm:cxn modelId="{6C76C757-72EC-46F6-8AD9-04F18DF742F7}" type="presOf" srcId="{A224E1AF-5317-4211-BF97-44E5EF351686}" destId="{047A87BC-914C-4FDC-81FE-3E53C504A5AC}" srcOrd="0" destOrd="0" presId="urn:microsoft.com/office/officeart/2008/layout/LinedList"/>
    <dgm:cxn modelId="{F940D590-1E46-43C6-8896-77597EEFB92E}" type="presOf" srcId="{80710647-A8EC-4500-BB29-A127061CC398}" destId="{A620C056-8079-45D7-9A9C-F58C0220A7CD}" srcOrd="0" destOrd="0" presId="urn:microsoft.com/office/officeart/2008/layout/LinedList"/>
    <dgm:cxn modelId="{723DD8A1-BD01-4AC2-8E7B-A342DEDFCB19}" srcId="{7FE51C84-1C6D-4067-A56D-1BA631D81847}" destId="{A224E1AF-5317-4211-BF97-44E5EF351686}" srcOrd="0" destOrd="0" parTransId="{6A142E7D-B313-4FE9-963A-241B3649EFC0}" sibTransId="{C63699CD-B7AE-4BB0-90BB-225B2B321E66}"/>
    <dgm:cxn modelId="{BFB9C2AF-5E7D-4F07-A196-BC18155F5561}" type="presOf" srcId="{7FE51C84-1C6D-4067-A56D-1BA631D81847}" destId="{BE578DF0-60BB-4ED2-A40C-2D6E9C21CF6E}" srcOrd="0" destOrd="0" presId="urn:microsoft.com/office/officeart/2008/layout/LinedList"/>
    <dgm:cxn modelId="{C46738D9-7536-427F-B2D2-CCB04025E60C}" srcId="{7FE51C84-1C6D-4067-A56D-1BA631D81847}" destId="{80710647-A8EC-4500-BB29-A127061CC398}" srcOrd="1" destOrd="0" parTransId="{72ADBEB6-13A1-4000-8BCD-3C915C357D3A}" sibTransId="{6FE9D7DB-442E-46CB-B497-FC0490DC9080}"/>
    <dgm:cxn modelId="{5DE769E5-76ED-45EF-A7EA-E7EA5802A0EC}" srcId="{7FE51C84-1C6D-4067-A56D-1BA631D81847}" destId="{0F4AD108-73E6-421F-96D8-7D22C3471DEE}" srcOrd="3" destOrd="0" parTransId="{0BA11F80-751E-49F2-99A9-BA08273D49DC}" sibTransId="{9ED17D2E-B434-4DAD-875B-FFBF03099150}"/>
    <dgm:cxn modelId="{544CC664-B1B0-4A69-83BC-0542E8F16525}" type="presParOf" srcId="{BE578DF0-60BB-4ED2-A40C-2D6E9C21CF6E}" destId="{87852CAA-CC0F-4A03-B5DB-25CC70A4F290}" srcOrd="0" destOrd="0" presId="urn:microsoft.com/office/officeart/2008/layout/LinedList"/>
    <dgm:cxn modelId="{CB2C3920-F999-4703-9BE2-422204331054}" type="presParOf" srcId="{BE578DF0-60BB-4ED2-A40C-2D6E9C21CF6E}" destId="{7D032032-5097-4D5A-8E41-BED5E47CA352}" srcOrd="1" destOrd="0" presId="urn:microsoft.com/office/officeart/2008/layout/LinedList"/>
    <dgm:cxn modelId="{7B7109B6-3B82-4E0F-8761-C532DA529F28}" type="presParOf" srcId="{7D032032-5097-4D5A-8E41-BED5E47CA352}" destId="{047A87BC-914C-4FDC-81FE-3E53C504A5AC}" srcOrd="0" destOrd="0" presId="urn:microsoft.com/office/officeart/2008/layout/LinedList"/>
    <dgm:cxn modelId="{55550627-653F-4C2A-854D-C8540471634E}" type="presParOf" srcId="{7D032032-5097-4D5A-8E41-BED5E47CA352}" destId="{8A5D9BE2-5F5A-4965-967B-670AA22A0EE3}" srcOrd="1" destOrd="0" presId="urn:microsoft.com/office/officeart/2008/layout/LinedList"/>
    <dgm:cxn modelId="{271D9BFC-3CB1-4E41-92E4-3489CD9B509C}" type="presParOf" srcId="{BE578DF0-60BB-4ED2-A40C-2D6E9C21CF6E}" destId="{E647D6D5-2D00-41BE-9320-6B21DD534A5D}" srcOrd="2" destOrd="0" presId="urn:microsoft.com/office/officeart/2008/layout/LinedList"/>
    <dgm:cxn modelId="{A40DFAA7-18B1-4E02-A171-DD356C5CD7F4}" type="presParOf" srcId="{BE578DF0-60BB-4ED2-A40C-2D6E9C21CF6E}" destId="{550DC5C8-E529-4ED8-99E9-E4E30882562E}" srcOrd="3" destOrd="0" presId="urn:microsoft.com/office/officeart/2008/layout/LinedList"/>
    <dgm:cxn modelId="{16C61E71-67A5-4547-A023-18511367D393}" type="presParOf" srcId="{550DC5C8-E529-4ED8-99E9-E4E30882562E}" destId="{A620C056-8079-45D7-9A9C-F58C0220A7CD}" srcOrd="0" destOrd="0" presId="urn:microsoft.com/office/officeart/2008/layout/LinedList"/>
    <dgm:cxn modelId="{3C932011-EE43-4DCA-9B94-F5CB56EC0746}" type="presParOf" srcId="{550DC5C8-E529-4ED8-99E9-E4E30882562E}" destId="{3287067B-BC9F-422D-8573-A7B38B60BF62}" srcOrd="1" destOrd="0" presId="urn:microsoft.com/office/officeart/2008/layout/LinedList"/>
    <dgm:cxn modelId="{83CCA82E-7722-4CE5-822B-ACA537D31AD2}" type="presParOf" srcId="{BE578DF0-60BB-4ED2-A40C-2D6E9C21CF6E}" destId="{FD6424F5-0D78-4C30-BBD3-9010F4EA710F}" srcOrd="4" destOrd="0" presId="urn:microsoft.com/office/officeart/2008/layout/LinedList"/>
    <dgm:cxn modelId="{3BF92346-1775-4217-B597-B9CB7B417201}" type="presParOf" srcId="{BE578DF0-60BB-4ED2-A40C-2D6E9C21CF6E}" destId="{1A3B0CB2-9439-4C46-9842-72DD71A038C7}" srcOrd="5" destOrd="0" presId="urn:microsoft.com/office/officeart/2008/layout/LinedList"/>
    <dgm:cxn modelId="{D214C850-769C-4714-9E77-3E943A53F970}" type="presParOf" srcId="{1A3B0CB2-9439-4C46-9842-72DD71A038C7}" destId="{816199D8-3C62-419F-998F-5823B4117A43}" srcOrd="0" destOrd="0" presId="urn:microsoft.com/office/officeart/2008/layout/LinedList"/>
    <dgm:cxn modelId="{CDFEA03E-64C9-4088-B9C9-9494FC3EF85D}" type="presParOf" srcId="{1A3B0CB2-9439-4C46-9842-72DD71A038C7}" destId="{5C1DD37B-0317-41AF-B7A2-B1C3F8FE533A}" srcOrd="1" destOrd="0" presId="urn:microsoft.com/office/officeart/2008/layout/LinedList"/>
    <dgm:cxn modelId="{8ED9AD15-18BF-451C-9876-751DD681ACE5}" type="presParOf" srcId="{BE578DF0-60BB-4ED2-A40C-2D6E9C21CF6E}" destId="{31E8BA07-4131-4A64-9B58-DC404C77380B}" srcOrd="6" destOrd="0" presId="urn:microsoft.com/office/officeart/2008/layout/LinedList"/>
    <dgm:cxn modelId="{D5A69085-5021-4060-9613-2068D1A12FBD}" type="presParOf" srcId="{BE578DF0-60BB-4ED2-A40C-2D6E9C21CF6E}" destId="{D31FA463-EF55-44E4-AA1B-091FC5709143}" srcOrd="7" destOrd="0" presId="urn:microsoft.com/office/officeart/2008/layout/LinedList"/>
    <dgm:cxn modelId="{6BD69271-2AD9-46E1-86BA-C67252E9DC58}" type="presParOf" srcId="{D31FA463-EF55-44E4-AA1B-091FC5709143}" destId="{78999818-412A-47C9-8203-ECCB3E2EB5E7}" srcOrd="0" destOrd="0" presId="urn:microsoft.com/office/officeart/2008/layout/LinedList"/>
    <dgm:cxn modelId="{CFEA46CF-005D-4505-89AC-6F16A8B2BBA7}" type="presParOf" srcId="{D31FA463-EF55-44E4-AA1B-091FC5709143}" destId="{7DCF69D7-161D-4526-A3A8-D6782976CF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52CAA-CC0F-4A03-B5DB-25CC70A4F29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A87BC-914C-4FDC-81FE-3E53C504A5AC}">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Central Nervous System examination  </a:t>
          </a:r>
        </a:p>
      </dsp:txBody>
      <dsp:txXfrm>
        <a:off x="0" y="0"/>
        <a:ext cx="6900512" cy="1384035"/>
      </dsp:txXfrm>
    </dsp:sp>
    <dsp:sp modelId="{E647D6D5-2D00-41BE-9320-6B21DD534A5D}">
      <dsp:nvSpPr>
        <dsp:cNvPr id="0" name=""/>
        <dsp:cNvSpPr/>
      </dsp:nvSpPr>
      <dsp:spPr>
        <a:xfrm>
          <a:off x="0" y="1384035"/>
          <a:ext cx="6900512"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20C056-8079-45D7-9A9C-F58C0220A7C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hlinkClick xmlns:r="http://schemas.openxmlformats.org/officeDocument/2006/relationships" r:id="rId1"/>
            </a:rPr>
            <a:t>https://www.youtube.com/watch?v=kZOcz0czWs4</a:t>
          </a:r>
          <a:endParaRPr lang="en-US" sz="2500" kern="1200" dirty="0"/>
        </a:p>
      </dsp:txBody>
      <dsp:txXfrm>
        <a:off x="0" y="1384035"/>
        <a:ext cx="6900512" cy="1384035"/>
      </dsp:txXfrm>
    </dsp:sp>
    <dsp:sp modelId="{FD6424F5-0D78-4C30-BBD3-9010F4EA710F}">
      <dsp:nvSpPr>
        <dsp:cNvPr id="0" name=""/>
        <dsp:cNvSpPr/>
      </dsp:nvSpPr>
      <dsp:spPr>
        <a:xfrm>
          <a:off x="0" y="2768070"/>
          <a:ext cx="6900512"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199D8-3C62-419F-998F-5823B4117A4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Peripheral Nervous System examination </a:t>
          </a:r>
          <a:r>
            <a:rPr lang="en-US" sz="2500" kern="1200" dirty="0">
              <a:hlinkClick xmlns:r="http://schemas.openxmlformats.org/officeDocument/2006/relationships" r:id="rId2"/>
            </a:rPr>
            <a:t>https://www.youtube.com/watch?v=I7YF4vCBisQ</a:t>
          </a:r>
          <a:endParaRPr lang="en-US" sz="2500" kern="1200" dirty="0"/>
        </a:p>
      </dsp:txBody>
      <dsp:txXfrm>
        <a:off x="0" y="2768070"/>
        <a:ext cx="6900512" cy="1384035"/>
      </dsp:txXfrm>
    </dsp:sp>
    <dsp:sp modelId="{31E8BA07-4131-4A64-9B58-DC404C77380B}">
      <dsp:nvSpPr>
        <dsp:cNvPr id="0" name=""/>
        <dsp:cNvSpPr/>
      </dsp:nvSpPr>
      <dsp:spPr>
        <a:xfrm>
          <a:off x="0" y="415210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99818-412A-47C9-8203-ECCB3E2EB5E7}">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Spine and paraspinal examination  </a:t>
          </a:r>
          <a:r>
            <a:rPr lang="en-US" sz="2500" kern="1200" dirty="0">
              <a:hlinkClick xmlns:r="http://schemas.openxmlformats.org/officeDocument/2006/relationships" r:id="rId3"/>
            </a:rPr>
            <a:t>https://www.youtube.com/watch?v=HegByhhb8sI</a:t>
          </a:r>
          <a:endParaRPr lang="en-US" sz="2500" kern="1200" dirty="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AC822F9E-DEF1-416A-A0C4-AB5451DEABF5}" type="datetimeFigureOut">
              <a:rPr lang="en-US" smtClean="0"/>
              <a:t>3/31/2023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2FEC2A82-4E1D-4212-A1B4-041826CCF9D0}" type="slidenum">
              <a:rPr lang="en-US" smtClean="0"/>
              <a:t>‹#›</a:t>
            </a:fld>
            <a:endParaRPr lang="en-US"/>
          </a:p>
        </p:txBody>
      </p:sp>
    </p:spTree>
    <p:extLst>
      <p:ext uri="{BB962C8B-B14F-4D97-AF65-F5344CB8AC3E}">
        <p14:creationId xmlns:p14="http://schemas.microsoft.com/office/powerpoint/2010/main" val="2550374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5349FB9-D76F-46B3-9C64-90DD7572D97E}" type="datetimeFigureOut">
              <a:rPr lang="en-US" smtClean="0"/>
              <a:t>3/31/2023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305FFC85-F896-4B70-BF72-CAC34160A1B8}" type="slidenum">
              <a:rPr lang="en-US" smtClean="0"/>
              <a:t>‹#›</a:t>
            </a:fld>
            <a:endParaRPr lang="en-US"/>
          </a:p>
        </p:txBody>
      </p:sp>
    </p:spTree>
    <p:extLst>
      <p:ext uri="{BB962C8B-B14F-4D97-AF65-F5344CB8AC3E}">
        <p14:creationId xmlns:p14="http://schemas.microsoft.com/office/powerpoint/2010/main" val="96630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1A75FC-3844-4C99-A4D8-F0C19E8ADFD3}" type="slidenum">
              <a:rPr lang="en-US" smtClean="0"/>
              <a:pPr/>
              <a:t>37</a:t>
            </a:fld>
            <a:endParaRPr lang="en-US" dirty="0"/>
          </a:p>
        </p:txBody>
      </p:sp>
    </p:spTree>
    <p:extLst>
      <p:ext uri="{BB962C8B-B14F-4D97-AF65-F5344CB8AC3E}">
        <p14:creationId xmlns:p14="http://schemas.microsoft.com/office/powerpoint/2010/main" val="405571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1A75FC-3844-4C99-A4D8-F0C19E8ADFD3}" type="slidenum">
              <a:rPr lang="en-US" smtClean="0"/>
              <a:pPr/>
              <a:t>38</a:t>
            </a:fld>
            <a:endParaRPr lang="en-US" dirty="0"/>
          </a:p>
        </p:txBody>
      </p:sp>
    </p:spTree>
    <p:extLst>
      <p:ext uri="{BB962C8B-B14F-4D97-AF65-F5344CB8AC3E}">
        <p14:creationId xmlns:p14="http://schemas.microsoft.com/office/powerpoint/2010/main" val="345407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1A75FC-3844-4C99-A4D8-F0C19E8ADFD3}" type="slidenum">
              <a:rPr lang="en-US" smtClean="0"/>
              <a:pPr/>
              <a:t>40</a:t>
            </a:fld>
            <a:endParaRPr lang="en-US" dirty="0"/>
          </a:p>
        </p:txBody>
      </p:sp>
    </p:spTree>
    <p:extLst>
      <p:ext uri="{BB962C8B-B14F-4D97-AF65-F5344CB8AC3E}">
        <p14:creationId xmlns:p14="http://schemas.microsoft.com/office/powerpoint/2010/main" val="51594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96476B-9AEA-400B-8F06-C3F0B9C0BA8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2542010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6476B-9AEA-400B-8F06-C3F0B9C0BA8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1401921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6476B-9AEA-400B-8F06-C3F0B9C0BA8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1318594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2514601"/>
            <a:ext cx="5384800" cy="361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2514601"/>
            <a:ext cx="5384800" cy="3611563"/>
          </a:xfrm>
        </p:spPr>
        <p:txBody>
          <a:bodyPr/>
          <a:lstStyle/>
          <a:p>
            <a:pPr lvl="0"/>
            <a:r>
              <a:rPr lang="en-US" noProof="0" dirty="0"/>
              <a:t>Click icon to add clip art</a:t>
            </a:r>
          </a:p>
        </p:txBody>
      </p:sp>
      <p:sp>
        <p:nvSpPr>
          <p:cNvPr id="5" name="Rectangle 2"/>
          <p:cNvSpPr>
            <a:spLocks noGrp="1" noChangeArrowheads="1"/>
          </p:cNvSpPr>
          <p:nvPr>
            <p:ph type="dt" sz="half" idx="10"/>
          </p:nvPr>
        </p:nvSpPr>
        <p:spPr>
          <a:ln/>
        </p:spPr>
        <p:txBody>
          <a:bodyPr/>
          <a:lstStyle>
            <a:lvl1pPr>
              <a:defRPr/>
            </a:lvl1pPr>
          </a:lstStyle>
          <a:p>
            <a:fld id="{1B1982FA-9DAF-4A4D-B46A-73DCA6985DD7}" type="datetimeFigureOut">
              <a:rPr lang="en-US" smtClean="0"/>
              <a:pPr/>
              <a:t>3/31/2023</a:t>
            </a:fld>
            <a:endParaRPr lang="en-US" dirty="0"/>
          </a:p>
        </p:txBody>
      </p:sp>
      <p:sp>
        <p:nvSpPr>
          <p:cNvPr id="6" name="Rectangle 3"/>
          <p:cNvSpPr>
            <a:spLocks noGrp="1" noChangeArrowheads="1"/>
          </p:cNvSpPr>
          <p:nvPr>
            <p:ph type="sldNum" sz="quarter" idx="11"/>
          </p:nvPr>
        </p:nvSpPr>
        <p:spPr>
          <a:ln/>
        </p:spPr>
        <p:txBody>
          <a:bodyPr/>
          <a:lstStyle>
            <a:lvl1pPr>
              <a:defRPr/>
            </a:lvl1pPr>
          </a:lstStyle>
          <a:p>
            <a:fld id="{C630E374-A780-443E-A0F2-D135E346EF44}" type="slidenum">
              <a:rPr lang="en-US" smtClean="0"/>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endParaRPr lang="en-US" dirty="0"/>
          </a:p>
        </p:txBody>
      </p:sp>
    </p:spTree>
    <p:extLst>
      <p:ext uri="{BB962C8B-B14F-4D97-AF65-F5344CB8AC3E}">
        <p14:creationId xmlns:p14="http://schemas.microsoft.com/office/powerpoint/2010/main" val="64822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6476B-9AEA-400B-8F06-C3F0B9C0BA8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353718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6476B-9AEA-400B-8F06-C3F0B9C0BA8C}"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257523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6476B-9AEA-400B-8F06-C3F0B9C0BA8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451984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6476B-9AEA-400B-8F06-C3F0B9C0BA8C}"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54150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6476B-9AEA-400B-8F06-C3F0B9C0BA8C}"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3130987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6476B-9AEA-400B-8F06-C3F0B9C0BA8C}"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191455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6476B-9AEA-400B-8F06-C3F0B9C0BA8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33833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96476B-9AEA-400B-8F06-C3F0B9C0BA8C}"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83453E-59EA-48E8-AA0A-3C64E3B16445}" type="slidenum">
              <a:rPr lang="en-US" smtClean="0"/>
              <a:t>‹#›</a:t>
            </a:fld>
            <a:endParaRPr lang="en-US"/>
          </a:p>
        </p:txBody>
      </p:sp>
    </p:spTree>
    <p:extLst>
      <p:ext uri="{BB962C8B-B14F-4D97-AF65-F5344CB8AC3E}">
        <p14:creationId xmlns:p14="http://schemas.microsoft.com/office/powerpoint/2010/main" val="344053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6476B-9AEA-400B-8F06-C3F0B9C0BA8C}" type="datetimeFigureOut">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453E-59EA-48E8-AA0A-3C64E3B16445}" type="slidenum">
              <a:rPr lang="en-US" smtClean="0"/>
              <a:t>‹#›</a:t>
            </a:fld>
            <a:endParaRPr lang="en-US"/>
          </a:p>
        </p:txBody>
      </p:sp>
    </p:spTree>
    <p:extLst>
      <p:ext uri="{BB962C8B-B14F-4D97-AF65-F5344CB8AC3E}">
        <p14:creationId xmlns:p14="http://schemas.microsoft.com/office/powerpoint/2010/main" val="3260076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hyperlink" Target="https://www.bing.com/videos/search?q=dmx+cervical+joint+motion+study&amp;&amp;view=detail&amp;mid=D1F938F5AA32C79EB8A5D1F938F5AA32C79EB8A5&amp;&amp;FORM=VDRVRV" TargetMode="Externa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bing.com/videos/search?q=dmx+cervical+joint+motion+study&amp;&amp;view=detail&amp;mid=9737C11761F38B2E00BE9737C11761F38B2E00BE&amp;rvsmid=D1F938F5AA32C79EB8A5D1F938F5AA32C79EB8A5&amp;FORM=VDQVAP" TargetMode="Externa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0080" y="640080"/>
            <a:ext cx="6894575" cy="3566160"/>
          </a:xfrm>
        </p:spPr>
        <p:txBody>
          <a:bodyPr>
            <a:normAutofit/>
          </a:bodyPr>
          <a:lstStyle/>
          <a:p>
            <a:pPr algn="l"/>
            <a:r>
              <a:rPr lang="en-US" sz="4600"/>
              <a:t>Whiplash Associated Disorder: The pathway from acute to chronic pain</a:t>
            </a:r>
            <a:br>
              <a:rPr lang="en-US" sz="4600"/>
            </a:br>
            <a:r>
              <a:rPr lang="en-US" sz="4600"/>
              <a:t>(Hours 3-4)</a:t>
            </a:r>
          </a:p>
        </p:txBody>
      </p:sp>
      <p:sp>
        <p:nvSpPr>
          <p:cNvPr id="3" name="Subtitle 2"/>
          <p:cNvSpPr>
            <a:spLocks noGrp="1"/>
          </p:cNvSpPr>
          <p:nvPr>
            <p:ph type="subTitle" idx="1"/>
          </p:nvPr>
        </p:nvSpPr>
        <p:spPr>
          <a:xfrm>
            <a:off x="640080" y="4636008"/>
            <a:ext cx="6894576" cy="1572768"/>
          </a:xfrm>
        </p:spPr>
        <p:txBody>
          <a:bodyPr>
            <a:normAutofit/>
          </a:bodyPr>
          <a:lstStyle/>
          <a:p>
            <a:pPr algn="l"/>
            <a:r>
              <a:rPr lang="en-US" sz="1300"/>
              <a:t>James J. Lehman, DC, DIANM</a:t>
            </a:r>
          </a:p>
          <a:p>
            <a:pPr algn="l"/>
            <a:r>
              <a:rPr lang="en-US" sz="1300"/>
              <a:t>Associate Professor of Clinical Sciences</a:t>
            </a:r>
          </a:p>
          <a:p>
            <a:pPr algn="l"/>
            <a:r>
              <a:rPr lang="en-US" sz="1300"/>
              <a:t>Director</a:t>
            </a:r>
          </a:p>
          <a:p>
            <a:pPr algn="l"/>
            <a:r>
              <a:rPr lang="en-US" sz="1300"/>
              <a:t>Health Sciences Postgraduate Education Department</a:t>
            </a:r>
          </a:p>
          <a:p>
            <a:pPr algn="l"/>
            <a:r>
              <a:rPr lang="en-US" sz="1300"/>
              <a:t>University of Bridgeport</a:t>
            </a:r>
          </a:p>
        </p:txBody>
      </p:sp>
      <p:sp>
        <p:nvSpPr>
          <p:cNvPr id="20"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3FC1B2-EF27-6DE2-2AAA-393F00531087}"/>
              </a:ext>
            </a:extLst>
          </p:cNvPr>
          <p:cNvPicPr>
            <a:picLocks noChangeAspect="1"/>
          </p:cNvPicPr>
          <p:nvPr/>
        </p:nvPicPr>
        <p:blipFill rotWithShape="1">
          <a:blip r:embed="rId2"/>
          <a:srcRect l="31124" r="31947"/>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Tree>
    <p:extLst>
      <p:ext uri="{BB962C8B-B14F-4D97-AF65-F5344CB8AC3E}">
        <p14:creationId xmlns:p14="http://schemas.microsoft.com/office/powerpoint/2010/main" val="406999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3800"/>
              <a:t>Pathoanatomical Lesions in the Whiplash Injury</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pPr marL="514350" indent="-514350">
              <a:buFont typeface="+mj-lt"/>
              <a:buAutoNum type="arabicPeriod"/>
            </a:pPr>
            <a:r>
              <a:rPr lang="en-US" sz="2200"/>
              <a:t>Cervical Facet joints (Zygapophyseal Joints)</a:t>
            </a:r>
          </a:p>
          <a:p>
            <a:pPr marL="514350" indent="-514350">
              <a:buFont typeface="+mj-lt"/>
              <a:buAutoNum type="arabicPeriod"/>
            </a:pPr>
            <a:r>
              <a:rPr lang="en-US" sz="2200"/>
              <a:t>Dorsal Root Ganglion (DRG) and Nerve Roots</a:t>
            </a:r>
          </a:p>
          <a:p>
            <a:pPr marL="514350" indent="-514350">
              <a:buFont typeface="+mj-lt"/>
              <a:buAutoNum type="arabicPeriod"/>
            </a:pPr>
            <a:r>
              <a:rPr lang="en-US" sz="2200"/>
              <a:t>Cervical Ligaments</a:t>
            </a:r>
          </a:p>
          <a:p>
            <a:pPr marL="514350" indent="-514350">
              <a:buFont typeface="+mj-lt"/>
              <a:buAutoNum type="arabicPeriod"/>
            </a:pPr>
            <a:r>
              <a:rPr lang="en-US" sz="2200"/>
              <a:t>Intervertebral Disc Injuries</a:t>
            </a:r>
          </a:p>
          <a:p>
            <a:pPr marL="514350" indent="-514350">
              <a:buFont typeface="+mj-lt"/>
              <a:buAutoNum type="arabicPeriod"/>
            </a:pPr>
            <a:r>
              <a:rPr lang="en-US" sz="2200"/>
              <a:t>Muscle Injuries</a:t>
            </a:r>
          </a:p>
          <a:p>
            <a:pPr marL="514350" indent="-514350">
              <a:buFont typeface="+mj-lt"/>
              <a:buAutoNum type="arabicPeriod"/>
            </a:pPr>
            <a:r>
              <a:rPr lang="en-US" sz="2200"/>
              <a:t>Fractures/Dislocations</a:t>
            </a:r>
          </a:p>
        </p:txBody>
      </p:sp>
    </p:spTree>
    <p:extLst>
      <p:ext uri="{BB962C8B-B14F-4D97-AF65-F5344CB8AC3E}">
        <p14:creationId xmlns:p14="http://schemas.microsoft.com/office/powerpoint/2010/main" val="3054766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Whiplash Injury Symptoms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660904"/>
            <a:ext cx="4818888" cy="3547872"/>
          </a:xfrm>
        </p:spPr>
        <p:txBody>
          <a:bodyPr vert="horz" lIns="91440" tIns="45720" rIns="91440" bIns="45720" rtlCol="0" anchor="t">
            <a:noAutofit/>
          </a:bodyPr>
          <a:lstStyle/>
          <a:p>
            <a:r>
              <a:rPr lang="en-US" sz="1800" dirty="0"/>
              <a:t>Pain, </a:t>
            </a:r>
          </a:p>
          <a:p>
            <a:r>
              <a:rPr lang="en-US" sz="1800" dirty="0"/>
              <a:t>dizziness, </a:t>
            </a:r>
          </a:p>
          <a:p>
            <a:r>
              <a:rPr lang="en-US" sz="1800" dirty="0"/>
              <a:t>visual and auditory disturbances,</a:t>
            </a:r>
          </a:p>
          <a:p>
            <a:r>
              <a:rPr lang="en-US" sz="1800" dirty="0"/>
              <a:t> temporomandibular joint dysfunction, </a:t>
            </a:r>
          </a:p>
          <a:p>
            <a:r>
              <a:rPr lang="en-US" sz="1800" dirty="0"/>
              <a:t>photophobia, </a:t>
            </a:r>
          </a:p>
          <a:p>
            <a:r>
              <a:rPr lang="en-US" sz="1800" dirty="0"/>
              <a:t>dysphonia, </a:t>
            </a:r>
          </a:p>
          <a:p>
            <a:r>
              <a:rPr lang="en-US" sz="1800" dirty="0"/>
              <a:t>dysphagia, </a:t>
            </a:r>
          </a:p>
          <a:p>
            <a:r>
              <a:rPr lang="en-US" sz="1800" dirty="0"/>
              <a:t>fatigue, </a:t>
            </a:r>
          </a:p>
          <a:p>
            <a:r>
              <a:rPr lang="en-US" sz="1800" dirty="0"/>
              <a:t>cognitive difficulties such as concentration and memory loss, anxiety, insomnia, and depression (3)</a:t>
            </a:r>
          </a:p>
          <a:p>
            <a:endParaRPr lang="en-US" sz="1800" dirty="0"/>
          </a:p>
          <a:p>
            <a:pPr marL="0"/>
            <a:endParaRPr lang="en-US" sz="1800" dirty="0"/>
          </a:p>
          <a:p>
            <a:pPr marL="0"/>
            <a:br>
              <a:rPr lang="en-US" sz="1800" dirty="0"/>
            </a:br>
            <a:br>
              <a:rPr lang="en-US" sz="1800" dirty="0"/>
            </a:br>
            <a:br>
              <a:rPr lang="en-US" sz="1800" dirty="0"/>
            </a:b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9048" y="972464"/>
            <a:ext cx="5458968" cy="4913071"/>
          </a:xfrm>
          <a:prstGeom prst="rect">
            <a:avLst/>
          </a:prstGeom>
        </p:spPr>
      </p:pic>
    </p:spTree>
    <p:extLst>
      <p:ext uri="{BB962C8B-B14F-4D97-AF65-F5344CB8AC3E}">
        <p14:creationId xmlns:p14="http://schemas.microsoft.com/office/powerpoint/2010/main" val="976343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n-US" sz="3600" dirty="0"/>
              <a:t>Diagnosis and prognosis are the keys to successful treatment of whiplash associated disorder.</a:t>
            </a:r>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t="220" b="220"/>
          <a:stretch>
            <a:fillRect/>
          </a:stretch>
        </p:blipFill>
        <p:spPr/>
      </p:pic>
    </p:spTree>
    <p:extLst>
      <p:ext uri="{BB962C8B-B14F-4D97-AF65-F5344CB8AC3E}">
        <p14:creationId xmlns:p14="http://schemas.microsoft.com/office/powerpoint/2010/main" val="150872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Content Placeholder 8" descr="history interview"/>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283303"/>
            <a:ext cx="3368969" cy="2291394"/>
          </a:xfrm>
          <a:prstGeom prst="rect">
            <a:avLst/>
          </a:prstGeom>
        </p:spPr>
      </p:pic>
      <p:sp>
        <p:nvSpPr>
          <p:cNvPr id="4107" name="Freeform: Shape 410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098"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Subjective Data</a:t>
            </a:r>
          </a:p>
        </p:txBody>
      </p:sp>
      <p:sp>
        <p:nvSpPr>
          <p:cNvPr id="4117"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r>
              <a:rPr lang="en-US" sz="2200">
                <a:solidFill>
                  <a:srgbClr val="FFFFFF"/>
                </a:solidFill>
              </a:rPr>
              <a:t>Elicit a patient history and record the subjective findings in order to list potential diagnoses and use objective testing to rule-in and rule-out potential  conditions. </a:t>
            </a:r>
          </a:p>
          <a:p>
            <a:endParaRPr lang="en-US" sz="2200">
              <a:solidFill>
                <a:srgbClr val="FFFFFF"/>
              </a:solidFill>
            </a:endParaRPr>
          </a:p>
        </p:txBody>
      </p:sp>
    </p:spTree>
    <p:extLst>
      <p:ext uri="{BB962C8B-B14F-4D97-AF65-F5344CB8AC3E}">
        <p14:creationId xmlns:p14="http://schemas.microsoft.com/office/powerpoint/2010/main" val="145759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291973"/>
            <a:ext cx="3368969" cy="2274054"/>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000" kern="1200">
                <a:solidFill>
                  <a:srgbClr val="FFFFFF"/>
                </a:solidFill>
                <a:latin typeface="+mj-lt"/>
                <a:ea typeface="+mj-ea"/>
                <a:cs typeface="+mj-cs"/>
              </a:rPr>
              <a:t>Post-Whiplash Type Injury Interview</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Intake form to cover all injury data (MVI, Slip and fall, lifting, etc.), past medical history, NDI, etc.</a:t>
            </a:r>
          </a:p>
          <a:p>
            <a:r>
              <a:rPr lang="en-US" sz="2200">
                <a:solidFill>
                  <a:srgbClr val="FFFFFF"/>
                </a:solidFill>
              </a:rPr>
              <a:t>Medical records including ER</a:t>
            </a:r>
          </a:p>
          <a:p>
            <a:r>
              <a:rPr lang="en-US" sz="2200">
                <a:solidFill>
                  <a:srgbClr val="FFFFFF"/>
                </a:solidFill>
              </a:rPr>
              <a:t>Focused L-T acronym</a:t>
            </a:r>
          </a:p>
          <a:p>
            <a:r>
              <a:rPr lang="en-US" sz="2200">
                <a:solidFill>
                  <a:srgbClr val="FFFFFF"/>
                </a:solidFill>
              </a:rPr>
              <a:t>Chief concern</a:t>
            </a:r>
          </a:p>
          <a:p>
            <a:r>
              <a:rPr lang="en-US" sz="2200">
                <a:solidFill>
                  <a:srgbClr val="FFFFFF"/>
                </a:solidFill>
              </a:rPr>
              <a:t>Open-end questions</a:t>
            </a:r>
          </a:p>
          <a:p>
            <a:r>
              <a:rPr lang="en-US" sz="2200">
                <a:solidFill>
                  <a:srgbClr val="FFFFFF"/>
                </a:solidFill>
              </a:rPr>
              <a:t>Closed-end questions</a:t>
            </a:r>
          </a:p>
        </p:txBody>
      </p:sp>
    </p:spTree>
    <p:extLst>
      <p:ext uri="{BB962C8B-B14F-4D97-AF65-F5344CB8AC3E}">
        <p14:creationId xmlns:p14="http://schemas.microsoft.com/office/powerpoint/2010/main" val="181811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2291973"/>
            <a:ext cx="3368969" cy="2274054"/>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Focused Interview or History Taking Process</a:t>
            </a:r>
            <a:br>
              <a:rPr lang="en-US" sz="4200" kern="1200">
                <a:solidFill>
                  <a:srgbClr val="FFFFFF"/>
                </a:solidFill>
                <a:latin typeface="+mj-lt"/>
                <a:ea typeface="+mj-ea"/>
                <a:cs typeface="+mj-cs"/>
              </a:rPr>
            </a:br>
            <a:r>
              <a:rPr lang="en-US" sz="4200" kern="1200">
                <a:solidFill>
                  <a:srgbClr val="FFFFFF"/>
                </a:solidFill>
                <a:latin typeface="+mj-lt"/>
                <a:ea typeface="+mj-ea"/>
                <a:cs typeface="+mj-cs"/>
              </a:rPr>
              <a:t>Using an Acronym</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1700">
                <a:solidFill>
                  <a:srgbClr val="FFFFFF"/>
                </a:solidFill>
              </a:rPr>
              <a:t>Location of pain/injury</a:t>
            </a:r>
          </a:p>
          <a:p>
            <a:r>
              <a:rPr lang="en-US" sz="1700">
                <a:solidFill>
                  <a:srgbClr val="FFFFFF"/>
                </a:solidFill>
              </a:rPr>
              <a:t>Mechanism of injury</a:t>
            </a:r>
          </a:p>
          <a:p>
            <a:r>
              <a:rPr lang="en-US" sz="1700">
                <a:solidFill>
                  <a:srgbClr val="FFFFFF"/>
                </a:solidFill>
              </a:rPr>
              <a:t>New injury/condition</a:t>
            </a:r>
          </a:p>
          <a:p>
            <a:r>
              <a:rPr lang="en-US" sz="1700">
                <a:solidFill>
                  <a:srgbClr val="FFFFFF"/>
                </a:solidFill>
              </a:rPr>
              <a:t>Old injury/condition</a:t>
            </a:r>
          </a:p>
          <a:p>
            <a:r>
              <a:rPr lang="en-US" sz="1700">
                <a:solidFill>
                  <a:srgbClr val="FFFFFF"/>
                </a:solidFill>
              </a:rPr>
              <a:t>Palliative/Provocative</a:t>
            </a:r>
          </a:p>
          <a:p>
            <a:r>
              <a:rPr lang="en-US" sz="1700">
                <a:solidFill>
                  <a:srgbClr val="FFFFFF"/>
                </a:solidFill>
              </a:rPr>
              <a:t>Quality of pain</a:t>
            </a:r>
          </a:p>
          <a:p>
            <a:r>
              <a:rPr lang="en-US" sz="1700">
                <a:solidFill>
                  <a:srgbClr val="FFFFFF"/>
                </a:solidFill>
              </a:rPr>
              <a:t>Radiations/Referred pain</a:t>
            </a:r>
          </a:p>
          <a:p>
            <a:r>
              <a:rPr lang="en-US" sz="1700">
                <a:solidFill>
                  <a:srgbClr val="FFFFFF"/>
                </a:solidFill>
              </a:rPr>
              <a:t>Severity</a:t>
            </a:r>
          </a:p>
          <a:p>
            <a:r>
              <a:rPr lang="en-US" sz="1700">
                <a:solidFill>
                  <a:srgbClr val="FFFFFF"/>
                </a:solidFill>
              </a:rPr>
              <a:t>Timing and Treatment</a:t>
            </a:r>
          </a:p>
        </p:txBody>
      </p:sp>
    </p:spTree>
    <p:extLst>
      <p:ext uri="{BB962C8B-B14F-4D97-AF65-F5344CB8AC3E}">
        <p14:creationId xmlns:p14="http://schemas.microsoft.com/office/powerpoint/2010/main" val="1086904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1368469"/>
            <a:ext cx="3368969" cy="4121061"/>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Subjective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Identify the Pain Generating Tissue</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Location of pain</a:t>
            </a:r>
          </a:p>
          <a:p>
            <a:r>
              <a:rPr lang="en-US" sz="2200">
                <a:solidFill>
                  <a:srgbClr val="FFFFFF"/>
                </a:solidFill>
              </a:rPr>
              <a:t>Use finger point test</a:t>
            </a:r>
          </a:p>
          <a:p>
            <a:r>
              <a:rPr lang="en-US" sz="2200">
                <a:solidFill>
                  <a:srgbClr val="FFFFFF"/>
                </a:solidFill>
              </a:rPr>
              <a:t>Palpate to confirm the pain generating tissue and specific location</a:t>
            </a:r>
          </a:p>
          <a:p>
            <a:r>
              <a:rPr lang="en-US" sz="2200">
                <a:solidFill>
                  <a:srgbClr val="FFFFFF"/>
                </a:solidFill>
              </a:rPr>
              <a:t>Example:</a:t>
            </a:r>
          </a:p>
          <a:p>
            <a:pPr lvl="1"/>
            <a:r>
              <a:rPr lang="en-US" sz="2200">
                <a:solidFill>
                  <a:srgbClr val="FFFFFF"/>
                </a:solidFill>
              </a:rPr>
              <a:t>Pain with palpation at right C1-3 posterior cervical muscles, facet capsules and the ligamentum nuchae</a:t>
            </a:r>
          </a:p>
        </p:txBody>
      </p:sp>
    </p:spTree>
    <p:extLst>
      <p:ext uri="{BB962C8B-B14F-4D97-AF65-F5344CB8AC3E}">
        <p14:creationId xmlns:p14="http://schemas.microsoft.com/office/powerpoint/2010/main" val="3118917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1368469"/>
            <a:ext cx="3368969" cy="4121061"/>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Subjective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Be Specific</a:t>
            </a:r>
            <a:br>
              <a:rPr lang="en-US" sz="4200" kern="1200">
                <a:solidFill>
                  <a:srgbClr val="FFFFFF"/>
                </a:solidFill>
                <a:latin typeface="+mj-lt"/>
                <a:ea typeface="+mj-ea"/>
                <a:cs typeface="+mj-cs"/>
              </a:rPr>
            </a:br>
            <a:endParaRPr lang="en-US" sz="4200" kern="1200">
              <a:solidFill>
                <a:srgbClr val="FFFFFF"/>
              </a:solidFill>
              <a:latin typeface="+mj-lt"/>
              <a:ea typeface="+mj-ea"/>
              <a:cs typeface="+mj-cs"/>
            </a:endParaRP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Location of pain</a:t>
            </a:r>
          </a:p>
          <a:p>
            <a:pPr lvl="1"/>
            <a:r>
              <a:rPr lang="en-US" sz="2200">
                <a:solidFill>
                  <a:srgbClr val="FFFFFF"/>
                </a:solidFill>
              </a:rPr>
              <a:t>Right posterior upper cervical spine C1-3</a:t>
            </a:r>
          </a:p>
          <a:p>
            <a:pPr lvl="1"/>
            <a:r>
              <a:rPr lang="en-US" sz="2200">
                <a:solidFill>
                  <a:srgbClr val="FFFFFF"/>
                </a:solidFill>
              </a:rPr>
              <a:t>Ligamentum nuchae C1-3</a:t>
            </a:r>
          </a:p>
          <a:p>
            <a:pPr marL="457200" lvl="1"/>
            <a:r>
              <a:rPr lang="en-US" sz="2200">
                <a:solidFill>
                  <a:srgbClr val="FFFFFF"/>
                </a:solidFill>
              </a:rPr>
              <a:t>Potential tissues injured and painful</a:t>
            </a:r>
          </a:p>
          <a:p>
            <a:pPr marL="457200" lvl="1"/>
            <a:r>
              <a:rPr lang="en-US" sz="2200">
                <a:solidFill>
                  <a:srgbClr val="FFFFFF"/>
                </a:solidFill>
              </a:rPr>
              <a:t>Cervical muscles (Strain)</a:t>
            </a:r>
          </a:p>
          <a:p>
            <a:pPr marL="457200" lvl="1"/>
            <a:r>
              <a:rPr lang="en-US" sz="2200">
                <a:solidFill>
                  <a:srgbClr val="FFFFFF"/>
                </a:solidFill>
              </a:rPr>
              <a:t>Capsular ligaments and ligamentum nuchae (Sprain)</a:t>
            </a:r>
          </a:p>
          <a:p>
            <a:pPr marL="457200" lvl="1"/>
            <a:r>
              <a:rPr lang="en-US" sz="2200">
                <a:solidFill>
                  <a:srgbClr val="FFFFFF"/>
                </a:solidFill>
              </a:rPr>
              <a:t>Osseous tissues (Fracture)</a:t>
            </a:r>
          </a:p>
        </p:txBody>
      </p:sp>
    </p:spTree>
    <p:extLst>
      <p:ext uri="{BB962C8B-B14F-4D97-AF65-F5344CB8AC3E}">
        <p14:creationId xmlns:p14="http://schemas.microsoft.com/office/powerpoint/2010/main" val="16207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2165637"/>
            <a:ext cx="3368969" cy="2526726"/>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3800" kern="1200">
                <a:solidFill>
                  <a:srgbClr val="FFFFFF"/>
                </a:solidFill>
                <a:latin typeface="+mj-lt"/>
                <a:ea typeface="+mj-ea"/>
                <a:cs typeface="+mj-cs"/>
              </a:rPr>
              <a:t>List of Potential Diagnoses</a:t>
            </a:r>
            <a:br>
              <a:rPr lang="en-US" sz="3800" kern="1200">
                <a:solidFill>
                  <a:srgbClr val="FFFFFF"/>
                </a:solidFill>
                <a:latin typeface="+mj-lt"/>
                <a:ea typeface="+mj-ea"/>
                <a:cs typeface="+mj-cs"/>
              </a:rPr>
            </a:br>
            <a:r>
              <a:rPr lang="en-US" sz="3800" kern="1200">
                <a:solidFill>
                  <a:srgbClr val="FFFFFF"/>
                </a:solidFill>
                <a:latin typeface="+mj-lt"/>
                <a:ea typeface="+mj-ea"/>
                <a:cs typeface="+mj-cs"/>
              </a:rPr>
              <a:t>Based on Subjective Data</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Cervical strain</a:t>
            </a:r>
          </a:p>
          <a:p>
            <a:r>
              <a:rPr lang="en-US" sz="2200">
                <a:solidFill>
                  <a:srgbClr val="FFFFFF"/>
                </a:solidFill>
              </a:rPr>
              <a:t>Cervical sprain</a:t>
            </a:r>
          </a:p>
          <a:p>
            <a:r>
              <a:rPr lang="en-US" sz="2200">
                <a:solidFill>
                  <a:srgbClr val="FFFFFF"/>
                </a:solidFill>
              </a:rPr>
              <a:t>Cervical dislocation</a:t>
            </a:r>
          </a:p>
          <a:p>
            <a:r>
              <a:rPr lang="en-US" sz="2200">
                <a:solidFill>
                  <a:srgbClr val="FFFFFF"/>
                </a:solidFill>
              </a:rPr>
              <a:t>Cervical fracture</a:t>
            </a:r>
          </a:p>
        </p:txBody>
      </p:sp>
    </p:spTree>
    <p:extLst>
      <p:ext uri="{BB962C8B-B14F-4D97-AF65-F5344CB8AC3E}">
        <p14:creationId xmlns:p14="http://schemas.microsoft.com/office/powerpoint/2010/main" val="93129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194569"/>
            <a:ext cx="3368969" cy="2468862"/>
          </a:xfrm>
          <a:prstGeom prst="rect">
            <a:avLst/>
          </a:prstGeom>
        </p:spPr>
      </p:pic>
      <p:sp>
        <p:nvSpPr>
          <p:cNvPr id="13" name="Freeform: Shape 12">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4" name="Title 3"/>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Persistent Pain: A Chronic Illness</a:t>
            </a:r>
          </a:p>
        </p:txBody>
      </p:sp>
      <p:sp>
        <p:nvSpPr>
          <p:cNvPr id="15"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Acute pain usually goes away after an injury or illness resolves. But when pain persists for months or even years, long after whatever started the pain has gone or because the injury continues, it becomes a chronic condition and illness in its own right. </a:t>
            </a:r>
          </a:p>
          <a:p>
            <a:r>
              <a:rPr lang="en-US" sz="2200">
                <a:solidFill>
                  <a:srgbClr val="FFFFFF"/>
                </a:solidFill>
              </a:rPr>
              <a:t>A Call to Revolutionize Chronic Pain Care in America: An Opportunity in Health Care Reform. The Mayday Fund. November 4, 2009. Amended March 4, 2010.</a:t>
            </a:r>
          </a:p>
          <a:p>
            <a:endParaRPr lang="en-US" sz="2200">
              <a:solidFill>
                <a:srgbClr val="FFFFFF"/>
              </a:solidFill>
            </a:endParaRPr>
          </a:p>
          <a:p>
            <a:endParaRPr lang="en-US" sz="2200">
              <a:solidFill>
                <a:srgbClr val="FFFFFF"/>
              </a:solidFill>
            </a:endParaRPr>
          </a:p>
        </p:txBody>
      </p:sp>
    </p:spTree>
    <p:extLst>
      <p:ext uri="{BB962C8B-B14F-4D97-AF65-F5344CB8AC3E}">
        <p14:creationId xmlns:p14="http://schemas.microsoft.com/office/powerpoint/2010/main" val="781938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Learning Objectives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r>
              <a:rPr lang="en-US" sz="2000"/>
              <a:t>Able to evaluate and perform a  differential diagnosis of a whiplash type injury patient.</a:t>
            </a:r>
          </a:p>
          <a:p>
            <a:pPr lvl="1"/>
            <a:endParaRPr lang="en-US" sz="2000"/>
          </a:p>
          <a:p>
            <a:pPr lvl="1"/>
            <a:r>
              <a:rPr lang="en-US" sz="2000"/>
              <a:t>Acute whiplash injury  (G89.11) (Acute pain due to trauma)</a:t>
            </a:r>
          </a:p>
          <a:p>
            <a:pPr lvl="1"/>
            <a:r>
              <a:rPr lang="en-US" sz="2000"/>
              <a:t>Post-traumatic chronic pain syndrome (G89.21)</a:t>
            </a:r>
          </a:p>
          <a:p>
            <a:pPr lvl="1"/>
            <a:r>
              <a:rPr lang="en-US" sz="2000"/>
              <a:t>Post-traumatic, high-impact chronic pain (G89.21)</a:t>
            </a:r>
          </a:p>
        </p:txBody>
      </p:sp>
      <p:pic>
        <p:nvPicPr>
          <p:cNvPr id="5" name="Content Placeholder 4"/>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2" b="653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9077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2165637"/>
            <a:ext cx="3368969" cy="2526726"/>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3800" kern="1200">
                <a:solidFill>
                  <a:srgbClr val="FFFFFF"/>
                </a:solidFill>
                <a:latin typeface="+mj-lt"/>
                <a:ea typeface="+mj-ea"/>
                <a:cs typeface="+mj-cs"/>
              </a:rPr>
              <a:t>List of Potential Diagnoses</a:t>
            </a:r>
            <a:br>
              <a:rPr lang="en-US" sz="3800" kern="1200">
                <a:solidFill>
                  <a:srgbClr val="FFFFFF"/>
                </a:solidFill>
                <a:latin typeface="+mj-lt"/>
                <a:ea typeface="+mj-ea"/>
                <a:cs typeface="+mj-cs"/>
              </a:rPr>
            </a:br>
            <a:r>
              <a:rPr lang="en-US" sz="3800" kern="1200">
                <a:solidFill>
                  <a:srgbClr val="FFFFFF"/>
                </a:solidFill>
                <a:latin typeface="+mj-lt"/>
                <a:ea typeface="+mj-ea"/>
                <a:cs typeface="+mj-cs"/>
              </a:rPr>
              <a:t>Based on Subjective Data</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Are these potential diagnoses acute or chronic?</a:t>
            </a:r>
          </a:p>
          <a:p>
            <a:r>
              <a:rPr lang="en-US" sz="2200">
                <a:solidFill>
                  <a:srgbClr val="FFFFFF"/>
                </a:solidFill>
              </a:rPr>
              <a:t>Cervical strain</a:t>
            </a:r>
          </a:p>
          <a:p>
            <a:r>
              <a:rPr lang="en-US" sz="2200">
                <a:solidFill>
                  <a:srgbClr val="FFFFFF"/>
                </a:solidFill>
              </a:rPr>
              <a:t>Cervical sprain</a:t>
            </a:r>
          </a:p>
          <a:p>
            <a:r>
              <a:rPr lang="en-US" sz="2200">
                <a:solidFill>
                  <a:srgbClr val="FFFFFF"/>
                </a:solidFill>
              </a:rPr>
              <a:t>Cervical dislocation</a:t>
            </a:r>
          </a:p>
          <a:p>
            <a:r>
              <a:rPr lang="en-US" sz="2200">
                <a:solidFill>
                  <a:srgbClr val="FFFFFF"/>
                </a:solidFill>
              </a:rPr>
              <a:t>Cervical fracture</a:t>
            </a:r>
          </a:p>
        </p:txBody>
      </p:sp>
    </p:spTree>
    <p:extLst>
      <p:ext uri="{BB962C8B-B14F-4D97-AF65-F5344CB8AC3E}">
        <p14:creationId xmlns:p14="http://schemas.microsoft.com/office/powerpoint/2010/main" val="118586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4777739"/>
            <a:ext cx="3418990" cy="1412119"/>
          </a:xfrm>
        </p:spPr>
        <p:txBody>
          <a:bodyPr vert="horz" lIns="91440" tIns="45720" rIns="91440" bIns="45720" rtlCol="0" anchor="ctr">
            <a:normAutofit/>
          </a:bodyPr>
          <a:lstStyle/>
          <a:p>
            <a:r>
              <a:rPr lang="en-US" sz="4800"/>
              <a:t>Grading of Spinal Injury</a:t>
            </a: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3674" b="26504"/>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54294" y="4777739"/>
            <a:ext cx="6897626" cy="1399223"/>
          </a:xfrm>
        </p:spPr>
        <p:txBody>
          <a:bodyPr vert="horz" lIns="91440" tIns="45720" rIns="91440" bIns="45720" rtlCol="0" anchor="ctr">
            <a:normAutofit/>
          </a:bodyPr>
          <a:lstStyle/>
          <a:p>
            <a:r>
              <a:rPr lang="en-US" sz="2200"/>
              <a:t>Is this whiplash type injury an acute, mild, moderate, or severe soft or hard tissue injury to the cervical spine?</a:t>
            </a:r>
          </a:p>
          <a:p>
            <a:r>
              <a:rPr lang="en-US" sz="2200"/>
              <a:t>Can you describe the injuries?</a:t>
            </a:r>
          </a:p>
        </p:txBody>
      </p:sp>
    </p:spTree>
    <p:extLst>
      <p:ext uri="{BB962C8B-B14F-4D97-AF65-F5344CB8AC3E}">
        <p14:creationId xmlns:p14="http://schemas.microsoft.com/office/powerpoint/2010/main" val="376521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Description of Tissue Injuries</a:t>
            </a:r>
          </a:p>
        </p:txBody>
      </p:sp>
      <p:sp>
        <p:nvSpPr>
          <p:cNvPr id="3" name="Content Placeholder 2"/>
          <p:cNvSpPr>
            <a:spLocks noGrp="1"/>
          </p:cNvSpPr>
          <p:nvPr>
            <p:ph sz="half" idx="1"/>
          </p:nvPr>
        </p:nvSpPr>
        <p:spPr/>
        <p:txBody>
          <a:bodyPr>
            <a:normAutofit fontScale="85000" lnSpcReduction="20000"/>
          </a:bodyPr>
          <a:lstStyle/>
          <a:p>
            <a:r>
              <a:rPr lang="en-US" dirty="0"/>
              <a:t>Odontoid process fracture. The small fragment is rotated anteriorly and superiorly. </a:t>
            </a:r>
          </a:p>
          <a:p>
            <a:r>
              <a:rPr lang="en-US" dirty="0"/>
              <a:t>Portions of the ruptured cruciate ligament and of the </a:t>
            </a:r>
            <a:r>
              <a:rPr lang="en-US" dirty="0" err="1"/>
              <a:t>rectorial</a:t>
            </a:r>
            <a:r>
              <a:rPr lang="en-US" dirty="0"/>
              <a:t> membrane are entrapped in the wide fracture gap. </a:t>
            </a:r>
          </a:p>
          <a:p>
            <a:r>
              <a:rPr lang="en-US" dirty="0"/>
              <a:t>The apical ligament is avulsed. Only the dura is intact. </a:t>
            </a:r>
          </a:p>
          <a:p>
            <a:r>
              <a:rPr lang="en-US" dirty="0"/>
              <a:t>In addition in this specimen, uncovertebral and facet joint injuries as well as several disc avulsions (cartilaginous endplate separations) were found.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94406" y="2245659"/>
            <a:ext cx="5077607" cy="3173505"/>
          </a:xfrm>
        </p:spPr>
      </p:pic>
    </p:spTree>
    <p:extLst>
      <p:ext uri="{BB962C8B-B14F-4D97-AF65-F5344CB8AC3E}">
        <p14:creationId xmlns:p14="http://schemas.microsoft.com/office/powerpoint/2010/main" val="1304733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080070"/>
            <a:ext cx="3368969" cy="269785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5" name="Title 4"/>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Soft Tissue Injury Grading</a:t>
            </a:r>
          </a:p>
        </p:txBody>
      </p:sp>
      <p:sp>
        <p:nvSpPr>
          <p:cNvPr id="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000">
              <a:solidFill>
                <a:srgbClr val="FFFFFF"/>
              </a:solidFill>
            </a:endParaRPr>
          </a:p>
          <a:p>
            <a:r>
              <a:rPr lang="en-US" sz="2000">
                <a:solidFill>
                  <a:srgbClr val="FFFFFF"/>
                </a:solidFill>
              </a:rPr>
              <a:t>Grade 1 sprain of ligament/joint (Mild)</a:t>
            </a:r>
          </a:p>
          <a:p>
            <a:pPr lvl="1"/>
            <a:r>
              <a:rPr lang="en-US" sz="2000">
                <a:solidFill>
                  <a:srgbClr val="FFFFFF"/>
                </a:solidFill>
              </a:rPr>
              <a:t>Overstretch or tear up to 5%</a:t>
            </a:r>
          </a:p>
          <a:p>
            <a:r>
              <a:rPr lang="en-US" sz="2000">
                <a:solidFill>
                  <a:srgbClr val="FFFFFF"/>
                </a:solidFill>
              </a:rPr>
              <a:t>Grade 2 sprain of ligament/joint (Moderate)</a:t>
            </a:r>
          </a:p>
          <a:p>
            <a:pPr lvl="1"/>
            <a:r>
              <a:rPr lang="en-US" sz="2000">
                <a:solidFill>
                  <a:srgbClr val="FFFFFF"/>
                </a:solidFill>
              </a:rPr>
              <a:t>Tear up to 50%</a:t>
            </a:r>
          </a:p>
          <a:p>
            <a:r>
              <a:rPr lang="en-US" sz="2000">
                <a:solidFill>
                  <a:srgbClr val="FFFFFF"/>
                </a:solidFill>
              </a:rPr>
              <a:t>Grade 3 sprain of ligament/joint (Severe)</a:t>
            </a:r>
          </a:p>
          <a:p>
            <a:pPr lvl="1"/>
            <a:r>
              <a:rPr lang="en-US" sz="2000">
                <a:solidFill>
                  <a:srgbClr val="FFFFFF"/>
                </a:solidFill>
              </a:rPr>
              <a:t>Rupture or complete 100% tear</a:t>
            </a:r>
          </a:p>
          <a:p>
            <a:r>
              <a:rPr lang="en-US" sz="2000">
                <a:solidFill>
                  <a:srgbClr val="FFFFFF"/>
                </a:solidFill>
              </a:rPr>
              <a:t>Grade 4 sprain of ligament/joint/bone (Avulsion)</a:t>
            </a:r>
          </a:p>
          <a:p>
            <a:pPr lvl="1"/>
            <a:r>
              <a:rPr lang="en-US" sz="2000">
                <a:solidFill>
                  <a:srgbClr val="FFFFFF"/>
                </a:solidFill>
              </a:rPr>
              <a:t>Complete tear with avulsion of bone</a:t>
            </a:r>
          </a:p>
        </p:txBody>
      </p:sp>
    </p:spTree>
    <p:extLst>
      <p:ext uri="{BB962C8B-B14F-4D97-AF65-F5344CB8AC3E}">
        <p14:creationId xmlns:p14="http://schemas.microsoft.com/office/powerpoint/2010/main" val="1754465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080070"/>
            <a:ext cx="3368969" cy="2697859"/>
          </a:xfrm>
          <a:prstGeom prst="rect">
            <a:avLst/>
          </a:prstGeom>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5" name="Title 4"/>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Soft Tissue Injury Grading</a:t>
            </a:r>
          </a:p>
        </p:txBody>
      </p:sp>
      <p:sp>
        <p:nvSpPr>
          <p:cNvPr id="23"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5759354" y="2798064"/>
            <a:ext cx="5461095" cy="3417611"/>
          </a:xfrm>
        </p:spPr>
        <p:txBody>
          <a:bodyPr vert="horz" lIns="91440" tIns="45720" rIns="91440" bIns="45720" rtlCol="0" anchor="t">
            <a:normAutofit/>
          </a:bodyPr>
          <a:lstStyle/>
          <a:p>
            <a:r>
              <a:rPr lang="en-US" sz="2000">
                <a:solidFill>
                  <a:srgbClr val="FFFFFF"/>
                </a:solidFill>
              </a:rPr>
              <a:t>Grade 1 strain of muscle/tendon (Mild)</a:t>
            </a:r>
          </a:p>
          <a:p>
            <a:pPr lvl="1"/>
            <a:r>
              <a:rPr lang="en-US" sz="2000">
                <a:solidFill>
                  <a:srgbClr val="FFFFFF"/>
                </a:solidFill>
              </a:rPr>
              <a:t>Overstretch or tear up to 5%</a:t>
            </a:r>
          </a:p>
          <a:p>
            <a:r>
              <a:rPr lang="en-US" sz="2000">
                <a:solidFill>
                  <a:srgbClr val="FFFFFF"/>
                </a:solidFill>
              </a:rPr>
              <a:t>Grade 2 strain of muscle/tendon (Moderate)</a:t>
            </a:r>
          </a:p>
          <a:p>
            <a:pPr lvl="1"/>
            <a:r>
              <a:rPr lang="en-US" sz="2000">
                <a:solidFill>
                  <a:srgbClr val="FFFFFF"/>
                </a:solidFill>
              </a:rPr>
              <a:t>Tear up to 50%</a:t>
            </a:r>
          </a:p>
          <a:p>
            <a:r>
              <a:rPr lang="en-US" sz="2000">
                <a:solidFill>
                  <a:srgbClr val="FFFFFF"/>
                </a:solidFill>
              </a:rPr>
              <a:t>Grade 3 strain of muscle/tendon (Severe)</a:t>
            </a:r>
          </a:p>
          <a:p>
            <a:pPr lvl="1"/>
            <a:r>
              <a:rPr lang="en-US" sz="2000">
                <a:solidFill>
                  <a:srgbClr val="FFFFFF"/>
                </a:solidFill>
              </a:rPr>
              <a:t>Rupture or complete 100% tear</a:t>
            </a:r>
          </a:p>
          <a:p>
            <a:r>
              <a:rPr lang="en-US" sz="2000">
                <a:solidFill>
                  <a:srgbClr val="FFFFFF"/>
                </a:solidFill>
              </a:rPr>
              <a:t>Grade 4 strain of muscle/tendon/bone (Avulsion)</a:t>
            </a:r>
          </a:p>
          <a:p>
            <a:pPr lvl="1"/>
            <a:r>
              <a:rPr lang="en-US" sz="2000">
                <a:solidFill>
                  <a:srgbClr val="FFFFFF"/>
                </a:solidFill>
              </a:rPr>
              <a:t>Complete tear with avulsion of bone</a:t>
            </a:r>
          </a:p>
        </p:txBody>
      </p:sp>
    </p:spTree>
    <p:extLst>
      <p:ext uri="{BB962C8B-B14F-4D97-AF65-F5344CB8AC3E}">
        <p14:creationId xmlns:p14="http://schemas.microsoft.com/office/powerpoint/2010/main" val="398076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One = WAD I</a:t>
            </a:r>
          </a:p>
        </p:txBody>
      </p:sp>
      <p:sp>
        <p:nvSpPr>
          <p:cNvPr id="4" name="Content Placeholder 3"/>
          <p:cNvSpPr>
            <a:spLocks noGrp="1"/>
          </p:cNvSpPr>
          <p:nvPr>
            <p:ph sz="half" idx="1"/>
          </p:nvPr>
        </p:nvSpPr>
        <p:spPr/>
        <p:txBody>
          <a:bodyPr>
            <a:normAutofit/>
          </a:bodyPr>
          <a:lstStyle/>
          <a:p>
            <a:r>
              <a:rPr lang="en-US" dirty="0"/>
              <a:t>Patient presents with neck complaints including stiffness or tenderness in the neck regions and no physical signs of injury.</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Spitzer WO, Skovron ML, </a:t>
            </a:r>
            <a:r>
              <a:rPr lang="en-US" sz="1200" dirty="0" err="1"/>
              <a:t>Salmi</a:t>
            </a:r>
            <a:r>
              <a:rPr lang="en-US" sz="1200" dirty="0"/>
              <a:t> LR, et al. Scientific monograph of the Quebec Task Force on Whiplash-Associated Disorders: redefining “whiplash” and its management. Spine. 1995;20:1S–73S.</a:t>
            </a:r>
          </a:p>
        </p:txBody>
      </p:sp>
      <p:sp>
        <p:nvSpPr>
          <p:cNvPr id="3" name="Content Placeholder 2"/>
          <p:cNvSpPr>
            <a:spLocks noGrp="1"/>
          </p:cNvSpPr>
          <p:nvPr>
            <p:ph sz="half" idx="2"/>
          </p:nvPr>
        </p:nvSpPr>
        <p:spPr/>
        <p:txBody>
          <a:bodyPr>
            <a:normAutofit/>
          </a:bodyPr>
          <a:lstStyle/>
          <a:p>
            <a:r>
              <a:rPr lang="en-US" dirty="0"/>
              <a:t>Most likely diagnosis is acute, mild cervical strain</a:t>
            </a:r>
          </a:p>
          <a:p>
            <a:r>
              <a:rPr lang="en-US" dirty="0"/>
              <a:t>Prognosis is good </a:t>
            </a:r>
          </a:p>
          <a:p>
            <a:r>
              <a:rPr lang="en-US" dirty="0"/>
              <a:t>Spontaneous recovery within 2-3 weeks is common.</a:t>
            </a:r>
          </a:p>
        </p:txBody>
      </p:sp>
    </p:spTree>
    <p:extLst>
      <p:ext uri="{BB962C8B-B14F-4D97-AF65-F5344CB8AC3E}">
        <p14:creationId xmlns:p14="http://schemas.microsoft.com/office/powerpoint/2010/main" val="857002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Two: WAD II</a:t>
            </a:r>
          </a:p>
        </p:txBody>
      </p:sp>
      <p:sp>
        <p:nvSpPr>
          <p:cNvPr id="3" name="Content Placeholder 2"/>
          <p:cNvSpPr>
            <a:spLocks noGrp="1"/>
          </p:cNvSpPr>
          <p:nvPr>
            <p:ph sz="half" idx="1"/>
          </p:nvPr>
        </p:nvSpPr>
        <p:spPr/>
        <p:txBody>
          <a:bodyPr>
            <a:normAutofit/>
          </a:bodyPr>
          <a:lstStyle/>
          <a:p>
            <a:endParaRPr lang="en-US" dirty="0"/>
          </a:p>
          <a:p>
            <a:r>
              <a:rPr lang="en-US" dirty="0"/>
              <a:t>Patient presents with neck complaints including stiffness or tenderness, and some physical signs of injury, such as point tenderness or trouble turning the head.</a:t>
            </a:r>
          </a:p>
        </p:txBody>
      </p:sp>
      <p:sp>
        <p:nvSpPr>
          <p:cNvPr id="4" name="Content Placeholder 3"/>
          <p:cNvSpPr>
            <a:spLocks noGrp="1"/>
          </p:cNvSpPr>
          <p:nvPr>
            <p:ph sz="half" idx="2"/>
          </p:nvPr>
        </p:nvSpPr>
        <p:spPr/>
        <p:txBody>
          <a:bodyPr/>
          <a:lstStyle/>
          <a:p>
            <a:r>
              <a:rPr lang="en-US" dirty="0"/>
              <a:t>Acute, moderate cervical sprain/strain is most likely DX</a:t>
            </a:r>
          </a:p>
          <a:p>
            <a:r>
              <a:rPr lang="en-US" dirty="0"/>
              <a:t>Prognosis is difficult to predict</a:t>
            </a:r>
          </a:p>
          <a:p>
            <a:r>
              <a:rPr lang="en-US" dirty="0"/>
              <a:t>Current management does not appear to lessen transition from acute to chronic pain status</a:t>
            </a:r>
          </a:p>
          <a:p>
            <a:r>
              <a:rPr lang="en-US" dirty="0"/>
              <a:t>Physical and psychological impairment poorly addressed by treatments predictive of poor recovery</a:t>
            </a:r>
          </a:p>
        </p:txBody>
      </p:sp>
    </p:spTree>
    <p:extLst>
      <p:ext uri="{BB962C8B-B14F-4D97-AF65-F5344CB8AC3E}">
        <p14:creationId xmlns:p14="http://schemas.microsoft.com/office/powerpoint/2010/main" val="669013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Three: WAD III</a:t>
            </a:r>
          </a:p>
        </p:txBody>
      </p:sp>
      <p:sp>
        <p:nvSpPr>
          <p:cNvPr id="3" name="Content Placeholder 2"/>
          <p:cNvSpPr>
            <a:spLocks noGrp="1"/>
          </p:cNvSpPr>
          <p:nvPr>
            <p:ph sz="half" idx="1"/>
          </p:nvPr>
        </p:nvSpPr>
        <p:spPr/>
        <p:txBody>
          <a:bodyPr>
            <a:normAutofit/>
          </a:bodyPr>
          <a:lstStyle/>
          <a:p>
            <a:endParaRPr lang="en-US" dirty="0"/>
          </a:p>
          <a:p>
            <a:r>
              <a:rPr lang="en-US" dirty="0"/>
              <a:t>Patient presents with neck complaints including stiffness or tenderness and neurological signs of injury such as deep tendon reflex or motor deficits.</a:t>
            </a:r>
          </a:p>
          <a:p>
            <a:endParaRPr lang="en-US" sz="1200" dirty="0"/>
          </a:p>
          <a:p>
            <a:endParaRPr lang="en-US" sz="1200" dirty="0"/>
          </a:p>
          <a:p>
            <a:endParaRPr lang="en-US" dirty="0"/>
          </a:p>
        </p:txBody>
      </p:sp>
      <p:sp>
        <p:nvSpPr>
          <p:cNvPr id="4" name="Content Placeholder 3"/>
          <p:cNvSpPr>
            <a:spLocks noGrp="1"/>
          </p:cNvSpPr>
          <p:nvPr>
            <p:ph sz="half" idx="2"/>
          </p:nvPr>
        </p:nvSpPr>
        <p:spPr/>
        <p:txBody>
          <a:bodyPr>
            <a:normAutofit/>
          </a:bodyPr>
          <a:lstStyle/>
          <a:p>
            <a:r>
              <a:rPr lang="en-US" dirty="0"/>
              <a:t>Acute, moderate sprain/strain with resultant cervical radiculopathy</a:t>
            </a:r>
          </a:p>
          <a:p>
            <a:r>
              <a:rPr lang="en-US" dirty="0"/>
              <a:t>Current management does not appear to lessen transition from acute to chronic pain status</a:t>
            </a:r>
          </a:p>
          <a:p>
            <a:r>
              <a:rPr lang="en-US" dirty="0"/>
              <a:t>Physical and psychological impairment poorly addressed by treatments predictive of poor recovery</a:t>
            </a:r>
          </a:p>
          <a:p>
            <a:endParaRPr lang="en-US" dirty="0"/>
          </a:p>
          <a:p>
            <a:endParaRPr lang="en-US" dirty="0"/>
          </a:p>
        </p:txBody>
      </p:sp>
    </p:spTree>
    <p:extLst>
      <p:ext uri="{BB962C8B-B14F-4D97-AF65-F5344CB8AC3E}">
        <p14:creationId xmlns:p14="http://schemas.microsoft.com/office/powerpoint/2010/main" val="2944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1268096"/>
            <a:ext cx="3368969" cy="4321808"/>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Case Four: WAD IV</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endParaRPr lang="en-US" sz="2200">
              <a:solidFill>
                <a:srgbClr val="FFFFFF"/>
              </a:solidFill>
            </a:endParaRPr>
          </a:p>
          <a:p>
            <a:r>
              <a:rPr lang="en-US" sz="2200">
                <a:solidFill>
                  <a:srgbClr val="FFFFFF"/>
                </a:solidFill>
              </a:rPr>
              <a:t>Patient presents with neck complaints with a fracture or dislocation of the cervical spine.</a:t>
            </a:r>
          </a:p>
        </p:txBody>
      </p:sp>
    </p:spTree>
    <p:extLst>
      <p:ext uri="{BB962C8B-B14F-4D97-AF65-F5344CB8AC3E}">
        <p14:creationId xmlns:p14="http://schemas.microsoft.com/office/powerpoint/2010/main" val="76709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2165637"/>
            <a:ext cx="3368969" cy="2526726"/>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3800" kern="1200">
                <a:solidFill>
                  <a:srgbClr val="FFFFFF"/>
                </a:solidFill>
                <a:latin typeface="+mj-lt"/>
                <a:ea typeface="+mj-ea"/>
                <a:cs typeface="+mj-cs"/>
              </a:rPr>
              <a:t>List of Potential Diagnoses</a:t>
            </a:r>
            <a:br>
              <a:rPr lang="en-US" sz="3800" kern="1200">
                <a:solidFill>
                  <a:srgbClr val="FFFFFF"/>
                </a:solidFill>
                <a:latin typeface="+mj-lt"/>
                <a:ea typeface="+mj-ea"/>
                <a:cs typeface="+mj-cs"/>
              </a:rPr>
            </a:br>
            <a:r>
              <a:rPr lang="en-US" sz="3800" kern="1200">
                <a:solidFill>
                  <a:srgbClr val="FFFFFF"/>
                </a:solidFill>
                <a:latin typeface="+mj-lt"/>
                <a:ea typeface="+mj-ea"/>
                <a:cs typeface="+mj-cs"/>
              </a:rPr>
              <a:t>Based on Subjective Data</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Are these potential diagnoses mild, moderate or severe?</a:t>
            </a:r>
          </a:p>
          <a:p>
            <a:r>
              <a:rPr lang="en-US" sz="2200">
                <a:solidFill>
                  <a:srgbClr val="FFFFFF"/>
                </a:solidFill>
              </a:rPr>
              <a:t>Cervical strain</a:t>
            </a:r>
          </a:p>
          <a:p>
            <a:r>
              <a:rPr lang="en-US" sz="2200">
                <a:solidFill>
                  <a:srgbClr val="FFFFFF"/>
                </a:solidFill>
              </a:rPr>
              <a:t>Cervical sprain</a:t>
            </a:r>
          </a:p>
          <a:p>
            <a:r>
              <a:rPr lang="en-US" sz="2200">
                <a:solidFill>
                  <a:srgbClr val="FFFFFF"/>
                </a:solidFill>
              </a:rPr>
              <a:t>Cervical dislocation</a:t>
            </a:r>
          </a:p>
          <a:p>
            <a:r>
              <a:rPr lang="en-US" sz="2200">
                <a:solidFill>
                  <a:srgbClr val="FFFFFF"/>
                </a:solidFill>
              </a:rPr>
              <a:t>Cervical fracture</a:t>
            </a:r>
          </a:p>
        </p:txBody>
      </p:sp>
    </p:spTree>
    <p:extLst>
      <p:ext uri="{BB962C8B-B14F-4D97-AF65-F5344CB8AC3E}">
        <p14:creationId xmlns:p14="http://schemas.microsoft.com/office/powerpoint/2010/main" val="61899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US" sz="2800"/>
              <a:t>Recommendations prior to treating patients with whiplash injuries.</a:t>
            </a:r>
            <a:br>
              <a:rPr lang="en-US" sz="2800"/>
            </a:br>
            <a:endParaRPr lang="en-US" sz="2800"/>
          </a:p>
        </p:txBody>
      </p:sp>
      <p:sp>
        <p:nvSpPr>
          <p:cNvPr id="16" name="Rectangle 15">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4"/>
          <p:cNvSpPr>
            <a:spLocks noGrp="1"/>
          </p:cNvSpPr>
          <p:nvPr>
            <p:ph idx="1"/>
          </p:nvPr>
        </p:nvSpPr>
        <p:spPr>
          <a:xfrm>
            <a:off x="1115568" y="2481943"/>
            <a:ext cx="10168128" cy="3695020"/>
          </a:xfrm>
        </p:spPr>
        <p:txBody>
          <a:bodyPr>
            <a:normAutofit/>
          </a:bodyPr>
          <a:lstStyle/>
          <a:p>
            <a:r>
              <a:rPr lang="en-US" sz="2000"/>
              <a:t>Discover mechanism of injury</a:t>
            </a:r>
          </a:p>
          <a:p>
            <a:r>
              <a:rPr lang="en-US" sz="2000"/>
              <a:t>Determine history of neck pain prior to whiplash injury</a:t>
            </a:r>
          </a:p>
          <a:p>
            <a:r>
              <a:rPr lang="en-US" sz="2000"/>
              <a:t>Reveal pain severity with Numerical Pain Rating Scale (NPRS)</a:t>
            </a:r>
          </a:p>
          <a:p>
            <a:r>
              <a:rPr lang="en-US" sz="2000"/>
              <a:t>Identify the injured tissues and pain generators</a:t>
            </a:r>
          </a:p>
          <a:p>
            <a:r>
              <a:rPr lang="en-US" sz="2000"/>
              <a:t>Understand biopsychosocial factors</a:t>
            </a:r>
          </a:p>
          <a:p>
            <a:r>
              <a:rPr lang="en-US" sz="2000"/>
              <a:t>Perform differential diagnosis</a:t>
            </a:r>
          </a:p>
          <a:p>
            <a:r>
              <a:rPr lang="en-US" sz="2000"/>
              <a:t>Determine a reasonable prognosis</a:t>
            </a:r>
          </a:p>
          <a:p>
            <a:r>
              <a:rPr lang="en-US" sz="2000"/>
              <a:t>Offer appropriate treatment with the use of a team of health care providers</a:t>
            </a:r>
          </a:p>
          <a:p>
            <a:r>
              <a:rPr lang="en-US" sz="2000"/>
              <a:t>Avoid nocebo effect and promote placebo effect…</a:t>
            </a:r>
          </a:p>
          <a:p>
            <a:endParaRPr lang="en-US" sz="2000"/>
          </a:p>
          <a:p>
            <a:pPr marL="0" indent="0">
              <a:buNone/>
            </a:pPr>
            <a:endParaRPr lang="en-US" sz="2000"/>
          </a:p>
        </p:txBody>
      </p:sp>
    </p:spTree>
    <p:extLst>
      <p:ext uri="{BB962C8B-B14F-4D97-AF65-F5344CB8AC3E}">
        <p14:creationId xmlns:p14="http://schemas.microsoft.com/office/powerpoint/2010/main" val="3027021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165637"/>
            <a:ext cx="3368969" cy="2526726"/>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Objective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Ruling-in and Ruling-out Diagnoses</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Observation</a:t>
            </a:r>
          </a:p>
          <a:p>
            <a:r>
              <a:rPr lang="en-US" sz="2200">
                <a:solidFill>
                  <a:srgbClr val="FFFFFF"/>
                </a:solidFill>
              </a:rPr>
              <a:t>Palpation</a:t>
            </a:r>
          </a:p>
          <a:p>
            <a:r>
              <a:rPr lang="en-US" sz="2200">
                <a:solidFill>
                  <a:srgbClr val="FFFFFF"/>
                </a:solidFill>
              </a:rPr>
              <a:t>Range of motion</a:t>
            </a:r>
          </a:p>
          <a:p>
            <a:r>
              <a:rPr lang="en-US" sz="2200">
                <a:solidFill>
                  <a:srgbClr val="FFFFFF"/>
                </a:solidFill>
              </a:rPr>
              <a:t>Orthopedic testing</a:t>
            </a:r>
          </a:p>
          <a:p>
            <a:r>
              <a:rPr lang="en-US" sz="2200">
                <a:solidFill>
                  <a:srgbClr val="FFFFFF"/>
                </a:solidFill>
              </a:rPr>
              <a:t>Neurological testing</a:t>
            </a:r>
          </a:p>
          <a:p>
            <a:r>
              <a:rPr lang="en-US" sz="2200">
                <a:solidFill>
                  <a:srgbClr val="FFFFFF"/>
                </a:solidFill>
              </a:rPr>
              <a:t>Laboratory</a:t>
            </a:r>
          </a:p>
        </p:txBody>
      </p:sp>
    </p:spTree>
    <p:extLst>
      <p:ext uri="{BB962C8B-B14F-4D97-AF65-F5344CB8AC3E}">
        <p14:creationId xmlns:p14="http://schemas.microsoft.com/office/powerpoint/2010/main" val="49086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98324" y="965199"/>
            <a:ext cx="2502297" cy="4927602"/>
          </a:xfrm>
          <a:prstGeom prst="rect">
            <a:avLst/>
          </a:prstGeom>
        </p:spPr>
      </p:pic>
      <p:sp>
        <p:nvSpPr>
          <p:cNvPr id="16" name="Freeform: Shape 15">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Objective Data</a:t>
            </a:r>
            <a:br>
              <a:rPr lang="en-US" sz="5400" kern="1200">
                <a:solidFill>
                  <a:srgbClr val="FFFFFF"/>
                </a:solidFill>
                <a:latin typeface="+mj-lt"/>
                <a:ea typeface="+mj-ea"/>
                <a:cs typeface="+mj-cs"/>
              </a:rPr>
            </a:br>
            <a:r>
              <a:rPr lang="en-US" sz="5400" kern="1200">
                <a:solidFill>
                  <a:srgbClr val="FFFFFF"/>
                </a:solidFill>
                <a:latin typeface="+mj-lt"/>
                <a:ea typeface="+mj-ea"/>
                <a:cs typeface="+mj-cs"/>
              </a:rPr>
              <a:t>Observation</a:t>
            </a:r>
          </a:p>
        </p:txBody>
      </p:sp>
      <p:sp>
        <p:nvSpPr>
          <p:cNvPr id="1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1500">
                <a:solidFill>
                  <a:srgbClr val="FFFFFF"/>
                </a:solidFill>
              </a:rPr>
              <a:t>Appearance</a:t>
            </a:r>
          </a:p>
          <a:p>
            <a:pPr lvl="1"/>
            <a:r>
              <a:rPr lang="en-US" sz="1500">
                <a:solidFill>
                  <a:srgbClr val="FFFFFF"/>
                </a:solidFill>
              </a:rPr>
              <a:t>Stated age</a:t>
            </a:r>
          </a:p>
          <a:p>
            <a:pPr lvl="1"/>
            <a:r>
              <a:rPr lang="en-US" sz="1500">
                <a:solidFill>
                  <a:srgbClr val="FFFFFF"/>
                </a:solidFill>
              </a:rPr>
              <a:t>Well-nourished</a:t>
            </a:r>
          </a:p>
          <a:p>
            <a:pPr lvl="1"/>
            <a:r>
              <a:rPr lang="en-US" sz="1500">
                <a:solidFill>
                  <a:srgbClr val="FFFFFF"/>
                </a:solidFill>
              </a:rPr>
              <a:t>Well-developed</a:t>
            </a:r>
          </a:p>
          <a:p>
            <a:pPr lvl="1"/>
            <a:r>
              <a:rPr lang="en-US" sz="1500">
                <a:solidFill>
                  <a:srgbClr val="FFFFFF"/>
                </a:solidFill>
              </a:rPr>
              <a:t>Distinguishing findings</a:t>
            </a:r>
          </a:p>
          <a:p>
            <a:r>
              <a:rPr lang="en-US" sz="1500">
                <a:solidFill>
                  <a:srgbClr val="FFFFFF"/>
                </a:solidFill>
              </a:rPr>
              <a:t>Posture</a:t>
            </a:r>
          </a:p>
          <a:p>
            <a:pPr lvl="1"/>
            <a:r>
              <a:rPr lang="en-US" sz="1500">
                <a:solidFill>
                  <a:srgbClr val="FFFFFF"/>
                </a:solidFill>
              </a:rPr>
              <a:t>Antalgic</a:t>
            </a:r>
          </a:p>
          <a:p>
            <a:pPr lvl="1"/>
            <a:r>
              <a:rPr lang="en-US" sz="1500">
                <a:solidFill>
                  <a:srgbClr val="FFFFFF"/>
                </a:solidFill>
              </a:rPr>
              <a:t>Erect</a:t>
            </a:r>
          </a:p>
          <a:p>
            <a:pPr lvl="1"/>
            <a:r>
              <a:rPr lang="en-US" sz="1500">
                <a:solidFill>
                  <a:srgbClr val="FFFFFF"/>
                </a:solidFill>
              </a:rPr>
              <a:t>Scoliosis (functional or structural)</a:t>
            </a:r>
          </a:p>
          <a:p>
            <a:r>
              <a:rPr lang="en-US" sz="1500">
                <a:solidFill>
                  <a:srgbClr val="FFFFFF"/>
                </a:solidFill>
              </a:rPr>
              <a:t>Gait</a:t>
            </a:r>
          </a:p>
          <a:p>
            <a:pPr lvl="1"/>
            <a:r>
              <a:rPr lang="en-US" sz="1500">
                <a:solidFill>
                  <a:srgbClr val="FFFFFF"/>
                </a:solidFill>
              </a:rPr>
              <a:t>Smooth or limping</a:t>
            </a:r>
          </a:p>
          <a:p>
            <a:endParaRPr lang="en-US" sz="1500">
              <a:solidFill>
                <a:srgbClr val="FFFFFF"/>
              </a:solidFill>
            </a:endParaRPr>
          </a:p>
        </p:txBody>
      </p:sp>
    </p:spTree>
    <p:extLst>
      <p:ext uri="{BB962C8B-B14F-4D97-AF65-F5344CB8AC3E}">
        <p14:creationId xmlns:p14="http://schemas.microsoft.com/office/powerpoint/2010/main" val="432886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4988" y="2081412"/>
            <a:ext cx="3368969" cy="2695175"/>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Objective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Observation of Posture</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endParaRPr lang="en-US" sz="2200">
              <a:solidFill>
                <a:srgbClr val="FFFFFF"/>
              </a:solidFill>
            </a:endParaRPr>
          </a:p>
          <a:p>
            <a:r>
              <a:rPr lang="en-US" sz="2200">
                <a:solidFill>
                  <a:srgbClr val="FFFFFF"/>
                </a:solidFill>
              </a:rPr>
              <a:t>What do you see with this young patient?</a:t>
            </a:r>
          </a:p>
          <a:p>
            <a:r>
              <a:rPr lang="en-US" sz="2200">
                <a:solidFill>
                  <a:srgbClr val="FFFFFF"/>
                </a:solidFill>
              </a:rPr>
              <a:t>Does she have scoliosis?</a:t>
            </a:r>
          </a:p>
          <a:p>
            <a:r>
              <a:rPr lang="en-US" sz="2200">
                <a:solidFill>
                  <a:srgbClr val="FFFFFF"/>
                </a:solidFill>
              </a:rPr>
              <a:t>If yes, is it structural or functional?</a:t>
            </a:r>
          </a:p>
          <a:p>
            <a:r>
              <a:rPr lang="en-US" sz="2200">
                <a:solidFill>
                  <a:srgbClr val="FFFFFF"/>
                </a:solidFill>
              </a:rPr>
              <a:t>What could be the cause (s) of this postural deviation?</a:t>
            </a:r>
          </a:p>
        </p:txBody>
      </p:sp>
    </p:spTree>
    <p:extLst>
      <p:ext uri="{BB962C8B-B14F-4D97-AF65-F5344CB8AC3E}">
        <p14:creationId xmlns:p14="http://schemas.microsoft.com/office/powerpoint/2010/main" val="2469536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4988" y="2081412"/>
            <a:ext cx="3368969" cy="2695175"/>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000" kern="1200">
                <a:solidFill>
                  <a:srgbClr val="FFFFFF"/>
                </a:solidFill>
                <a:latin typeface="+mj-lt"/>
                <a:ea typeface="+mj-ea"/>
                <a:cs typeface="+mj-cs"/>
              </a:rPr>
              <a:t>Objective Data</a:t>
            </a:r>
            <a:br>
              <a:rPr lang="en-US" sz="5000" kern="1200">
                <a:solidFill>
                  <a:srgbClr val="FFFFFF"/>
                </a:solidFill>
                <a:latin typeface="+mj-lt"/>
                <a:ea typeface="+mj-ea"/>
                <a:cs typeface="+mj-cs"/>
              </a:rPr>
            </a:br>
            <a:r>
              <a:rPr lang="en-US" sz="5000" kern="1200">
                <a:solidFill>
                  <a:srgbClr val="FFFFFF"/>
                </a:solidFill>
                <a:latin typeface="+mj-lt"/>
                <a:ea typeface="+mj-ea"/>
                <a:cs typeface="+mj-cs"/>
              </a:rPr>
              <a:t>Postural Evaluation</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r>
              <a:rPr lang="en-US" sz="2200">
                <a:solidFill>
                  <a:srgbClr val="FFFFFF"/>
                </a:solidFill>
              </a:rPr>
              <a:t>Adam’s positon</a:t>
            </a:r>
          </a:p>
          <a:p>
            <a:r>
              <a:rPr lang="en-US" sz="2200">
                <a:solidFill>
                  <a:srgbClr val="FFFFFF"/>
                </a:solidFill>
              </a:rPr>
              <a:t>Increased dorsal rib hump or increased curvature indicates a structural scoliosis</a:t>
            </a:r>
          </a:p>
          <a:p>
            <a:r>
              <a:rPr lang="en-US" sz="2200">
                <a:solidFill>
                  <a:srgbClr val="FFFFFF"/>
                </a:solidFill>
              </a:rPr>
              <a:t>Reduction of spinal curvature indicates a functional scoliosis</a:t>
            </a:r>
          </a:p>
          <a:p>
            <a:r>
              <a:rPr lang="en-US" sz="2200">
                <a:solidFill>
                  <a:srgbClr val="FFFFFF"/>
                </a:solidFill>
              </a:rPr>
              <a:t>What could be a cause (s) of functional scoliosis?</a:t>
            </a:r>
          </a:p>
        </p:txBody>
      </p:sp>
    </p:spTree>
    <p:extLst>
      <p:ext uri="{BB962C8B-B14F-4D97-AF65-F5344CB8AC3E}">
        <p14:creationId xmlns:p14="http://schemas.microsoft.com/office/powerpoint/2010/main" val="759076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Objective Data</a:t>
            </a:r>
            <a:br>
              <a:rPr lang="en-US" dirty="0"/>
            </a:br>
            <a:r>
              <a:rPr lang="en-US" dirty="0"/>
              <a:t>Long Sit Testing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00312" y="2172494"/>
            <a:ext cx="1857375" cy="3657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77000" y="2286794"/>
            <a:ext cx="4572000" cy="3429000"/>
          </a:xfrm>
        </p:spPr>
      </p:pic>
    </p:spTree>
    <p:extLst>
      <p:ext uri="{BB962C8B-B14F-4D97-AF65-F5344CB8AC3E}">
        <p14:creationId xmlns:p14="http://schemas.microsoft.com/office/powerpoint/2010/main" val="384043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424" y="914400"/>
            <a:ext cx="5202951" cy="4968819"/>
          </a:xfrm>
          <a:prstGeom prst="rect">
            <a:avLst/>
          </a:prstGeom>
        </p:spPr>
      </p:pic>
    </p:spTree>
    <p:extLst>
      <p:ext uri="{BB962C8B-B14F-4D97-AF65-F5344CB8AC3E}">
        <p14:creationId xmlns:p14="http://schemas.microsoft.com/office/powerpoint/2010/main" val="2664074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1447254"/>
            <a:ext cx="3368969" cy="3963492"/>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Objective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Palpation (Flat/Pinching/Static)</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Signs of inflammation</a:t>
            </a:r>
          </a:p>
          <a:p>
            <a:pPr lvl="1"/>
            <a:r>
              <a:rPr lang="en-US" sz="2200">
                <a:solidFill>
                  <a:srgbClr val="FFFFFF"/>
                </a:solidFill>
              </a:rPr>
              <a:t>Dolar</a:t>
            </a:r>
          </a:p>
          <a:p>
            <a:pPr lvl="1"/>
            <a:r>
              <a:rPr lang="en-US" sz="2200">
                <a:solidFill>
                  <a:srgbClr val="FFFFFF"/>
                </a:solidFill>
              </a:rPr>
              <a:t>Rubor</a:t>
            </a:r>
          </a:p>
          <a:p>
            <a:pPr lvl="1"/>
            <a:r>
              <a:rPr lang="en-US" sz="2200">
                <a:solidFill>
                  <a:srgbClr val="FFFFFF"/>
                </a:solidFill>
              </a:rPr>
              <a:t>Calor</a:t>
            </a:r>
          </a:p>
          <a:p>
            <a:pPr lvl="1"/>
            <a:r>
              <a:rPr lang="en-US" sz="2200">
                <a:solidFill>
                  <a:srgbClr val="FFFFFF"/>
                </a:solidFill>
              </a:rPr>
              <a:t>Tumor Provocative or pain producing</a:t>
            </a:r>
          </a:p>
          <a:p>
            <a:r>
              <a:rPr lang="en-US" sz="2200">
                <a:solidFill>
                  <a:srgbClr val="FFFFFF"/>
                </a:solidFill>
              </a:rPr>
              <a:t>Painful ligaments</a:t>
            </a:r>
          </a:p>
          <a:p>
            <a:r>
              <a:rPr lang="en-US" sz="2200">
                <a:solidFill>
                  <a:srgbClr val="FFFFFF"/>
                </a:solidFill>
              </a:rPr>
              <a:t>Painful, nodules in muscle</a:t>
            </a:r>
          </a:p>
          <a:p>
            <a:r>
              <a:rPr lang="en-US" sz="2200">
                <a:solidFill>
                  <a:srgbClr val="FFFFFF"/>
                </a:solidFill>
              </a:rPr>
              <a:t>Painful muscles</a:t>
            </a:r>
          </a:p>
          <a:p>
            <a:endParaRPr lang="en-US" sz="2200">
              <a:solidFill>
                <a:srgbClr val="FFFFFF"/>
              </a:solidFill>
            </a:endParaRPr>
          </a:p>
        </p:txBody>
      </p:sp>
    </p:spTree>
    <p:extLst>
      <p:ext uri="{BB962C8B-B14F-4D97-AF65-F5344CB8AC3E}">
        <p14:creationId xmlns:p14="http://schemas.microsoft.com/office/powerpoint/2010/main" val="3478386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9550"/>
            <a:ext cx="10972800" cy="1043188"/>
          </a:xfrm>
        </p:spPr>
        <p:txBody>
          <a:bodyPr>
            <a:normAutofit fontScale="90000"/>
          </a:bodyPr>
          <a:lstStyle/>
          <a:p>
            <a:r>
              <a:rPr lang="en-US" dirty="0"/>
              <a:t>Palpation</a:t>
            </a:r>
            <a:br>
              <a:rPr lang="en-US" dirty="0"/>
            </a:br>
            <a:r>
              <a:rPr lang="en-US" dirty="0"/>
              <a:t>Cervicogenic Headaches</a:t>
            </a:r>
            <a:br>
              <a:rPr lang="en-US" dirty="0"/>
            </a:br>
            <a:r>
              <a:rPr lang="en-US" dirty="0"/>
              <a:t>Neurogenic</a:t>
            </a:r>
          </a:p>
        </p:txBody>
      </p:sp>
      <p:sp>
        <p:nvSpPr>
          <p:cNvPr id="3" name="Text Placeholder 2"/>
          <p:cNvSpPr>
            <a:spLocks noGrp="1"/>
          </p:cNvSpPr>
          <p:nvPr>
            <p:ph type="body" sz="half" idx="1"/>
          </p:nvPr>
        </p:nvSpPr>
        <p:spPr/>
        <p:txBody>
          <a:bodyPr/>
          <a:lstStyle/>
          <a:p>
            <a:r>
              <a:rPr lang="en-US" dirty="0"/>
              <a:t>Neurogenic</a:t>
            </a:r>
          </a:p>
          <a:p>
            <a:r>
              <a:rPr lang="en-US" dirty="0"/>
              <a:t>Occipital neuralgias</a:t>
            </a:r>
          </a:p>
          <a:p>
            <a:r>
              <a:rPr lang="en-US" dirty="0"/>
              <a:t>Greater Occipital (2</a:t>
            </a:r>
            <a:r>
              <a:rPr lang="en-US" baseline="30000" dirty="0"/>
              <a:t>nd</a:t>
            </a:r>
            <a:r>
              <a:rPr lang="en-US" dirty="0"/>
              <a:t> Cervical)</a:t>
            </a:r>
          </a:p>
          <a:p>
            <a:r>
              <a:rPr lang="en-US" dirty="0"/>
              <a:t>Third Occipital</a:t>
            </a:r>
          </a:p>
          <a:p>
            <a:endParaRPr lang="en-US" dirty="0"/>
          </a:p>
        </p:txBody>
      </p:sp>
      <p:pic>
        <p:nvPicPr>
          <p:cNvPr id="9" name="ClipArt Placeholder 8" descr="Occipital nerves.png"/>
          <p:cNvPicPr>
            <a:picLocks noGrp="1" noChangeAspect="1"/>
          </p:cNvPicPr>
          <p:nvPr>
            <p:ph type="clipArt" sz="half" idx="2"/>
          </p:nvPr>
        </p:nvPicPr>
        <p:blipFill>
          <a:blip r:embed="rId3"/>
          <a:stretch>
            <a:fillRect/>
          </a:stretch>
        </p:blipFill>
        <p:spPr>
          <a:xfrm>
            <a:off x="5309130" y="1622737"/>
            <a:ext cx="6273271" cy="4119157"/>
          </a:xfrm>
        </p:spPr>
      </p:pic>
    </p:spTree>
    <p:extLst>
      <p:ext uri="{BB962C8B-B14F-4D97-AF65-F5344CB8AC3E}">
        <p14:creationId xmlns:p14="http://schemas.microsoft.com/office/powerpoint/2010/main" val="581832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Cervicogenic Headaches</a:t>
            </a:r>
            <a:br>
              <a:rPr lang="en-US" dirty="0"/>
            </a:br>
            <a:r>
              <a:rPr lang="en-US" dirty="0"/>
              <a:t>Neurogenic</a:t>
            </a:r>
          </a:p>
        </p:txBody>
      </p:sp>
      <p:sp>
        <p:nvSpPr>
          <p:cNvPr id="3" name="Text Placeholder 2"/>
          <p:cNvSpPr>
            <a:spLocks noGrp="1"/>
          </p:cNvSpPr>
          <p:nvPr>
            <p:ph type="body" sz="half" idx="1"/>
          </p:nvPr>
        </p:nvSpPr>
        <p:spPr/>
        <p:txBody>
          <a:bodyPr/>
          <a:lstStyle/>
          <a:p>
            <a:endParaRPr lang="en-US" dirty="0"/>
          </a:p>
          <a:p>
            <a:endParaRPr lang="en-US" dirty="0"/>
          </a:p>
          <a:p>
            <a:r>
              <a:rPr lang="en-US" dirty="0"/>
              <a:t>Differentiate Cranial and Occipital neuralgias</a:t>
            </a:r>
          </a:p>
        </p:txBody>
      </p:sp>
      <p:pic>
        <p:nvPicPr>
          <p:cNvPr id="5" name="ClipArt Placeholder 4" descr="Dermatomes head face.png"/>
          <p:cNvPicPr>
            <a:picLocks noGrp="1" noChangeAspect="1"/>
          </p:cNvPicPr>
          <p:nvPr>
            <p:ph type="clipArt" sz="half" idx="2"/>
          </p:nvPr>
        </p:nvPicPr>
        <p:blipFill>
          <a:blip r:embed="rId3"/>
          <a:stretch>
            <a:fillRect/>
          </a:stretch>
        </p:blipFill>
        <p:spPr>
          <a:xfrm>
            <a:off x="5889062" y="1918952"/>
            <a:ext cx="5708722" cy="4024649"/>
          </a:xfrm>
        </p:spPr>
      </p:pic>
    </p:spTree>
    <p:extLst>
      <p:ext uri="{BB962C8B-B14F-4D97-AF65-F5344CB8AC3E}">
        <p14:creationId xmlns:p14="http://schemas.microsoft.com/office/powerpoint/2010/main" val="639579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09050" y="965199"/>
            <a:ext cx="3280845" cy="4927602"/>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200" kern="1200">
                <a:solidFill>
                  <a:srgbClr val="FFFFFF"/>
                </a:solidFill>
                <a:latin typeface="+mj-lt"/>
                <a:ea typeface="+mj-ea"/>
                <a:cs typeface="+mj-cs"/>
              </a:rPr>
              <a:t>Objective Data</a:t>
            </a:r>
            <a:br>
              <a:rPr lang="en-US" sz="4200" kern="1200">
                <a:solidFill>
                  <a:srgbClr val="FFFFFF"/>
                </a:solidFill>
                <a:latin typeface="+mj-lt"/>
                <a:ea typeface="+mj-ea"/>
                <a:cs typeface="+mj-cs"/>
              </a:rPr>
            </a:br>
            <a:r>
              <a:rPr lang="en-US" sz="4200" kern="1200">
                <a:solidFill>
                  <a:srgbClr val="FFFFFF"/>
                </a:solidFill>
                <a:latin typeface="+mj-lt"/>
                <a:ea typeface="+mj-ea"/>
                <a:cs typeface="+mj-cs"/>
              </a:rPr>
              <a:t>Range of Motion (ROM)</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000">
                <a:solidFill>
                  <a:srgbClr val="FFFFFF"/>
                </a:solidFill>
              </a:rPr>
              <a:t>Active</a:t>
            </a:r>
          </a:p>
          <a:p>
            <a:pPr lvl="1"/>
            <a:r>
              <a:rPr lang="en-US" sz="2000">
                <a:solidFill>
                  <a:srgbClr val="FFFFFF"/>
                </a:solidFill>
              </a:rPr>
              <a:t>First ROM</a:t>
            </a:r>
          </a:p>
          <a:p>
            <a:pPr lvl="1"/>
            <a:r>
              <a:rPr lang="en-US" sz="2000">
                <a:solidFill>
                  <a:srgbClr val="FFFFFF"/>
                </a:solidFill>
              </a:rPr>
              <a:t>General findings of pain and restriction or full ROM without pain</a:t>
            </a:r>
          </a:p>
          <a:p>
            <a:r>
              <a:rPr lang="en-US" sz="2000">
                <a:solidFill>
                  <a:srgbClr val="FFFFFF"/>
                </a:solidFill>
              </a:rPr>
              <a:t>Passive</a:t>
            </a:r>
          </a:p>
          <a:p>
            <a:pPr lvl="1"/>
            <a:r>
              <a:rPr lang="en-US" sz="2000">
                <a:solidFill>
                  <a:srgbClr val="FFFFFF"/>
                </a:solidFill>
              </a:rPr>
              <a:t>Pain and restriction indicates ligament and/or joint injury (Sprain)</a:t>
            </a:r>
          </a:p>
          <a:p>
            <a:r>
              <a:rPr lang="en-US" sz="2000">
                <a:solidFill>
                  <a:srgbClr val="FFFFFF"/>
                </a:solidFill>
              </a:rPr>
              <a:t>Resistive</a:t>
            </a:r>
          </a:p>
          <a:p>
            <a:pPr lvl="1"/>
            <a:r>
              <a:rPr lang="en-US" sz="2000">
                <a:solidFill>
                  <a:srgbClr val="FFFFFF"/>
                </a:solidFill>
              </a:rPr>
              <a:t>Pain and restriction indicates muscle and/or tendon injury (Strain)</a:t>
            </a:r>
          </a:p>
        </p:txBody>
      </p:sp>
    </p:spTree>
    <p:extLst>
      <p:ext uri="{BB962C8B-B14F-4D97-AF65-F5344CB8AC3E}">
        <p14:creationId xmlns:p14="http://schemas.microsoft.com/office/powerpoint/2010/main" val="286902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0414" y="640080"/>
            <a:ext cx="4758458" cy="3566160"/>
          </a:xfrm>
        </p:spPr>
        <p:txBody>
          <a:bodyPr vert="horz" lIns="91440" tIns="45720" rIns="91440" bIns="45720" rtlCol="0" anchor="b">
            <a:normAutofit/>
          </a:bodyPr>
          <a:lstStyle/>
          <a:p>
            <a:r>
              <a:rPr lang="en-US" sz="4100"/>
              <a:t>Diagnosis is the key to successful treatment!</a:t>
            </a:r>
            <a:br>
              <a:rPr lang="en-US" sz="4100"/>
            </a:br>
            <a:r>
              <a:rPr lang="en-US" sz="4100"/>
              <a:t>Richard C. Ackerman, DC, FACO</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2" b="2883"/>
          <a:stretch/>
        </p:blipFill>
        <p:spPr>
          <a:xfrm flipH="1">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14"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858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9397"/>
            <a:ext cx="5099569" cy="1872803"/>
          </a:xfrm>
        </p:spPr>
        <p:txBody>
          <a:bodyPr>
            <a:normAutofit fontScale="90000"/>
          </a:bodyPr>
          <a:lstStyle/>
          <a:p>
            <a:r>
              <a:rPr lang="en-US" dirty="0"/>
              <a:t>L’Hermitte’s Sign</a:t>
            </a:r>
            <a:br>
              <a:rPr lang="en-US" dirty="0"/>
            </a:br>
            <a:r>
              <a:rPr lang="en-US" dirty="0"/>
              <a:t>Spinal Cord Compression Pain</a:t>
            </a:r>
          </a:p>
        </p:txBody>
      </p:sp>
      <p:sp>
        <p:nvSpPr>
          <p:cNvPr id="3" name="Text Placeholder 2"/>
          <p:cNvSpPr>
            <a:spLocks noGrp="1"/>
          </p:cNvSpPr>
          <p:nvPr>
            <p:ph type="body" sz="half" idx="1"/>
          </p:nvPr>
        </p:nvSpPr>
        <p:spPr/>
        <p:txBody>
          <a:bodyPr/>
          <a:lstStyle/>
          <a:p>
            <a:endParaRPr lang="en-US" dirty="0"/>
          </a:p>
          <a:p>
            <a:r>
              <a:rPr lang="en-US" dirty="0"/>
              <a:t>Stabbing or lightning-like pain shooting down the spine and any combination of the extremities</a:t>
            </a:r>
          </a:p>
          <a:p>
            <a:r>
              <a:rPr lang="en-US" dirty="0"/>
              <a:t>Active or passive flexion or extension of the cervical spine</a:t>
            </a:r>
          </a:p>
          <a:p>
            <a:endParaRPr lang="en-US" dirty="0"/>
          </a:p>
        </p:txBody>
      </p:sp>
      <p:pic>
        <p:nvPicPr>
          <p:cNvPr id="7" name="ClipArt Placeholder 6" descr="Cervical spinal stenosis.jpg"/>
          <p:cNvPicPr>
            <a:picLocks noGrp="1" noChangeAspect="1"/>
          </p:cNvPicPr>
          <p:nvPr>
            <p:ph type="clipArt" sz="half" idx="2"/>
          </p:nvPr>
        </p:nvPicPr>
        <p:blipFill>
          <a:blip r:embed="rId3"/>
          <a:stretch>
            <a:fillRect/>
          </a:stretch>
        </p:blipFill>
        <p:spPr>
          <a:xfrm>
            <a:off x="5786181" y="2656269"/>
            <a:ext cx="6405819" cy="2615710"/>
          </a:xfrm>
        </p:spPr>
      </p:pic>
    </p:spTree>
    <p:extLst>
      <p:ext uri="{BB962C8B-B14F-4D97-AF65-F5344CB8AC3E}">
        <p14:creationId xmlns:p14="http://schemas.microsoft.com/office/powerpoint/2010/main" val="2953657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1095989"/>
            <a:ext cx="3368969" cy="4666022"/>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000" kern="1200">
                <a:solidFill>
                  <a:srgbClr val="FFFFFF"/>
                </a:solidFill>
                <a:latin typeface="+mj-lt"/>
                <a:ea typeface="+mj-ea"/>
                <a:cs typeface="+mj-cs"/>
              </a:rPr>
              <a:t>Objective Data</a:t>
            </a:r>
            <a:br>
              <a:rPr lang="en-US" sz="5000" kern="1200">
                <a:solidFill>
                  <a:srgbClr val="FFFFFF"/>
                </a:solidFill>
                <a:latin typeface="+mj-lt"/>
                <a:ea typeface="+mj-ea"/>
                <a:cs typeface="+mj-cs"/>
              </a:rPr>
            </a:br>
            <a:r>
              <a:rPr lang="en-US" sz="5000" kern="1200">
                <a:solidFill>
                  <a:srgbClr val="FFFFFF"/>
                </a:solidFill>
                <a:latin typeface="+mj-lt"/>
                <a:ea typeface="+mj-ea"/>
                <a:cs typeface="+mj-cs"/>
              </a:rPr>
              <a:t>Orthopedic Testing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000">
                <a:solidFill>
                  <a:srgbClr val="FFFFFF"/>
                </a:solidFill>
              </a:rPr>
              <a:t>An orthopedic test is most often a provocative maneuver that reproduces the chief concern pain in order to identify the painful/injured tissue.</a:t>
            </a:r>
          </a:p>
          <a:p>
            <a:r>
              <a:rPr lang="en-US" sz="2000">
                <a:solidFill>
                  <a:srgbClr val="FFFFFF"/>
                </a:solidFill>
              </a:rPr>
              <a:t>An orthopedic test may be positive when palliative.</a:t>
            </a:r>
          </a:p>
          <a:p>
            <a:r>
              <a:rPr lang="en-US" sz="2000">
                <a:solidFill>
                  <a:srgbClr val="FFFFFF"/>
                </a:solidFill>
              </a:rPr>
              <a:t>Describe your findings</a:t>
            </a:r>
          </a:p>
          <a:p>
            <a:r>
              <a:rPr lang="en-US" sz="2000">
                <a:solidFill>
                  <a:srgbClr val="FFFFFF"/>
                </a:solidFill>
              </a:rPr>
              <a:t>Do not list + or – indicators alone</a:t>
            </a:r>
          </a:p>
          <a:p>
            <a:r>
              <a:rPr lang="en-US" sz="2000">
                <a:solidFill>
                  <a:srgbClr val="FFFFFF"/>
                </a:solidFill>
              </a:rPr>
              <a:t>Do not state a diagnosis based upon an orthopedic test alone</a:t>
            </a:r>
          </a:p>
        </p:txBody>
      </p:sp>
    </p:spTree>
    <p:extLst>
      <p:ext uri="{BB962C8B-B14F-4D97-AF65-F5344CB8AC3E}">
        <p14:creationId xmlns:p14="http://schemas.microsoft.com/office/powerpoint/2010/main" val="1660557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481477"/>
            <a:ext cx="3368969" cy="1895045"/>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000" kern="1200">
                <a:solidFill>
                  <a:srgbClr val="FFFFFF"/>
                </a:solidFill>
                <a:latin typeface="+mj-lt"/>
                <a:ea typeface="+mj-ea"/>
                <a:cs typeface="+mj-cs"/>
              </a:rPr>
              <a:t>Objective Data</a:t>
            </a:r>
            <a:br>
              <a:rPr lang="en-US" sz="5000" kern="1200">
                <a:solidFill>
                  <a:srgbClr val="FFFFFF"/>
                </a:solidFill>
                <a:latin typeface="+mj-lt"/>
                <a:ea typeface="+mj-ea"/>
                <a:cs typeface="+mj-cs"/>
              </a:rPr>
            </a:br>
            <a:r>
              <a:rPr lang="en-US" sz="5000" kern="1200">
                <a:solidFill>
                  <a:srgbClr val="FFFFFF"/>
                </a:solidFill>
                <a:latin typeface="+mj-lt"/>
                <a:ea typeface="+mj-ea"/>
                <a:cs typeface="+mj-cs"/>
              </a:rPr>
              <a:t>Orthopedic Testing</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r>
              <a:rPr lang="en-US" sz="2200">
                <a:solidFill>
                  <a:srgbClr val="FFFFFF"/>
                </a:solidFill>
              </a:rPr>
              <a:t>Passive compression of the cervical spine in lateral flexion, rotation, and extension produced localized pain at C 5-6 left with radiating pain down the left upper extremity to the thumb and index finger.</a:t>
            </a:r>
          </a:p>
        </p:txBody>
      </p:sp>
    </p:spTree>
    <p:extLst>
      <p:ext uri="{BB962C8B-B14F-4D97-AF65-F5344CB8AC3E}">
        <p14:creationId xmlns:p14="http://schemas.microsoft.com/office/powerpoint/2010/main" val="947184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9184"/>
            <a:ext cx="6894576" cy="1783080"/>
          </a:xfrm>
        </p:spPr>
        <p:txBody>
          <a:bodyPr vert="horz" lIns="91440" tIns="45720" rIns="91440" bIns="45720" rtlCol="0" anchor="b">
            <a:normAutofit/>
          </a:bodyPr>
          <a:lstStyle/>
          <a:p>
            <a:r>
              <a:rPr lang="en-US" sz="3800"/>
              <a:t>Objective Data</a:t>
            </a:r>
            <a:br>
              <a:rPr lang="en-US" sz="3800"/>
            </a:br>
            <a:r>
              <a:rPr lang="en-US" sz="3800"/>
              <a:t>Cervical Spine Orthopedic Testing</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706624"/>
            <a:ext cx="6894576" cy="3483864"/>
          </a:xfrm>
        </p:spPr>
        <p:txBody>
          <a:bodyPr vert="horz" lIns="91440" tIns="45720" rIns="91440" bIns="45720" rtlCol="0">
            <a:normAutofit/>
          </a:bodyPr>
          <a:lstStyle/>
          <a:p>
            <a:pPr marL="0"/>
            <a:endParaRPr lang="en-US" sz="2200"/>
          </a:p>
          <a:p>
            <a:r>
              <a:rPr lang="en-US" sz="2200"/>
              <a:t>Cervical compression and distraction</a:t>
            </a:r>
          </a:p>
          <a:p>
            <a:pPr lvl="1"/>
            <a:r>
              <a:rPr lang="en-US" sz="2200"/>
              <a:t>Neutral, flexion and extension cervical compression</a:t>
            </a:r>
          </a:p>
          <a:p>
            <a:pPr lvl="1"/>
            <a:r>
              <a:rPr lang="en-US" sz="2200"/>
              <a:t>Active and passive maximum cervical compression with lateral flexion, rotation and extension</a:t>
            </a:r>
          </a:p>
          <a:p>
            <a:endParaRPr lang="en-US" sz="220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863840" y="915169"/>
            <a:ext cx="4014216" cy="2257996"/>
          </a:xfrm>
          <a:prstGeom prst="rect">
            <a:avLst/>
          </a:prstGeom>
        </p:spPr>
      </p:pic>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340" y="4079193"/>
            <a:ext cx="3868928" cy="2176272"/>
          </a:xfrm>
          <a:prstGeom prst="rect">
            <a:avLst/>
          </a:prstGeom>
        </p:spPr>
      </p:pic>
    </p:spTree>
    <p:extLst>
      <p:ext uri="{BB962C8B-B14F-4D97-AF65-F5344CB8AC3E}">
        <p14:creationId xmlns:p14="http://schemas.microsoft.com/office/powerpoint/2010/main" val="2246953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1306550"/>
            <a:ext cx="3368969" cy="4244900"/>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000" kern="1200">
                <a:solidFill>
                  <a:srgbClr val="FFFFFF"/>
                </a:solidFill>
                <a:latin typeface="+mj-lt"/>
                <a:ea typeface="+mj-ea"/>
                <a:cs typeface="+mj-cs"/>
              </a:rPr>
              <a:t>Objective Data</a:t>
            </a:r>
            <a:br>
              <a:rPr lang="en-US" sz="5000" kern="1200">
                <a:solidFill>
                  <a:srgbClr val="FFFFFF"/>
                </a:solidFill>
                <a:latin typeface="+mj-lt"/>
                <a:ea typeface="+mj-ea"/>
                <a:cs typeface="+mj-cs"/>
              </a:rPr>
            </a:br>
            <a:r>
              <a:rPr lang="en-US" sz="5000" kern="1200">
                <a:solidFill>
                  <a:srgbClr val="FFFFFF"/>
                </a:solidFill>
                <a:latin typeface="+mj-lt"/>
                <a:ea typeface="+mj-ea"/>
                <a:cs typeface="+mj-cs"/>
              </a:rPr>
              <a:t>Orthopedic Testing</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r>
              <a:rPr lang="en-US" sz="2200">
                <a:solidFill>
                  <a:srgbClr val="FFFFFF"/>
                </a:solidFill>
              </a:rPr>
              <a:t>Chart the specific findings in order to determine the injured tissue</a:t>
            </a:r>
          </a:p>
          <a:p>
            <a:r>
              <a:rPr lang="en-US" sz="2200">
                <a:solidFill>
                  <a:srgbClr val="FFFFFF"/>
                </a:solidFill>
              </a:rPr>
              <a:t>Cervical compression + does not tell the story or demonstrate objective findings.</a:t>
            </a:r>
          </a:p>
          <a:p>
            <a:endParaRPr lang="en-US" sz="2200">
              <a:solidFill>
                <a:srgbClr val="FFFFFF"/>
              </a:solidFill>
            </a:endParaRPr>
          </a:p>
        </p:txBody>
      </p:sp>
    </p:spTree>
    <p:extLst>
      <p:ext uri="{BB962C8B-B14F-4D97-AF65-F5344CB8AC3E}">
        <p14:creationId xmlns:p14="http://schemas.microsoft.com/office/powerpoint/2010/main" val="1397443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Upper Cervical Transverse Ligament Sprain Injuries </a:t>
            </a:r>
            <a:br>
              <a:rPr lang="en-US" dirty="0"/>
            </a:br>
            <a:r>
              <a:rPr lang="en-US" dirty="0"/>
              <a:t>Sharp Purser Test </a:t>
            </a:r>
          </a:p>
        </p:txBody>
      </p:sp>
      <p:sp>
        <p:nvSpPr>
          <p:cNvPr id="3" name="Content Placeholder 2"/>
          <p:cNvSpPr>
            <a:spLocks noGrp="1"/>
          </p:cNvSpPr>
          <p:nvPr>
            <p:ph sz="half" idx="1"/>
          </p:nvPr>
        </p:nvSpPr>
        <p:spPr/>
        <p:txBody>
          <a:bodyPr>
            <a:noAutofit/>
          </a:bodyPr>
          <a:lstStyle/>
          <a:p>
            <a:endParaRPr lang="en-US" sz="2000" dirty="0"/>
          </a:p>
          <a:p>
            <a:endParaRPr lang="en-US" sz="2000" dirty="0"/>
          </a:p>
          <a:p>
            <a:r>
              <a:rPr lang="en-US" sz="2000" dirty="0"/>
              <a:t>Stand to the side of the patient and stabilize the C2 spinous process using pincer grasp. </a:t>
            </a:r>
          </a:p>
          <a:p>
            <a:r>
              <a:rPr lang="en-US" sz="2000" dirty="0"/>
              <a:t>Gently apply a posterior translation force from the palm of the hand into the patient's forehead</a:t>
            </a:r>
          </a:p>
          <a:p>
            <a:r>
              <a:rPr lang="en-US" sz="2000" dirty="0"/>
              <a:t>Assess symptoms for degree of linear translation and/or symptom provocation</a:t>
            </a:r>
          </a:p>
          <a:p>
            <a:r>
              <a:rPr lang="en-US" sz="2000" dirty="0"/>
              <a:t>Positive test would be reproduction of myelopathic symptoms during forward flexion or displacement during AP movement</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32019" y="2315797"/>
            <a:ext cx="4980652" cy="3628570"/>
          </a:xfrm>
        </p:spPr>
      </p:pic>
    </p:spTree>
    <p:extLst>
      <p:ext uri="{BB962C8B-B14F-4D97-AF65-F5344CB8AC3E}">
        <p14:creationId xmlns:p14="http://schemas.microsoft.com/office/powerpoint/2010/main" val="3464519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4988" y="2161425"/>
            <a:ext cx="3368969" cy="2535149"/>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Neurological Examination</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r>
              <a:rPr lang="en-US" sz="2200">
                <a:solidFill>
                  <a:srgbClr val="FFFFFF"/>
                </a:solidFill>
              </a:rPr>
              <a:t>Mental status</a:t>
            </a:r>
          </a:p>
          <a:p>
            <a:r>
              <a:rPr lang="en-US" sz="2200">
                <a:solidFill>
                  <a:srgbClr val="FFFFFF"/>
                </a:solidFill>
              </a:rPr>
              <a:t>CNS examination</a:t>
            </a:r>
          </a:p>
          <a:p>
            <a:r>
              <a:rPr lang="en-US" sz="2200">
                <a:solidFill>
                  <a:srgbClr val="FFFFFF"/>
                </a:solidFill>
              </a:rPr>
              <a:t>Cranial nerve examination</a:t>
            </a:r>
          </a:p>
          <a:p>
            <a:r>
              <a:rPr lang="en-US" sz="2200">
                <a:solidFill>
                  <a:srgbClr val="FFFFFF"/>
                </a:solidFill>
              </a:rPr>
              <a:t>Three-part peripheral nerve examination</a:t>
            </a:r>
          </a:p>
          <a:p>
            <a:pPr lvl="1"/>
            <a:r>
              <a:rPr lang="en-US" sz="2200">
                <a:solidFill>
                  <a:srgbClr val="FFFFFF"/>
                </a:solidFill>
              </a:rPr>
              <a:t>Deep tendon reflexes</a:t>
            </a:r>
          </a:p>
          <a:p>
            <a:pPr lvl="1"/>
            <a:r>
              <a:rPr lang="en-US" sz="2200">
                <a:solidFill>
                  <a:srgbClr val="FFFFFF"/>
                </a:solidFill>
              </a:rPr>
              <a:t>Motor function</a:t>
            </a:r>
          </a:p>
          <a:p>
            <a:pPr lvl="1"/>
            <a:r>
              <a:rPr lang="en-US" sz="2200">
                <a:solidFill>
                  <a:srgbClr val="FFFFFF"/>
                </a:solidFill>
              </a:rPr>
              <a:t>Sensory perception</a:t>
            </a:r>
          </a:p>
          <a:p>
            <a:pPr marL="457200" lvl="1"/>
            <a:endParaRPr lang="en-US" sz="2200">
              <a:solidFill>
                <a:srgbClr val="FFFFFF"/>
              </a:solidFill>
            </a:endParaRPr>
          </a:p>
        </p:txBody>
      </p:sp>
    </p:spTree>
    <p:extLst>
      <p:ext uri="{BB962C8B-B14F-4D97-AF65-F5344CB8AC3E}">
        <p14:creationId xmlns:p14="http://schemas.microsoft.com/office/powerpoint/2010/main" val="3151934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Differentiate Upper Motor vs Lower Motor Neuron Lesions</a:t>
            </a:r>
          </a:p>
        </p:txBody>
      </p:sp>
      <p:sp>
        <p:nvSpPr>
          <p:cNvPr id="3" name="Content Placeholder 2"/>
          <p:cNvSpPr>
            <a:spLocks noGrp="1"/>
          </p:cNvSpPr>
          <p:nvPr>
            <p:ph sz="half" idx="1"/>
          </p:nvPr>
        </p:nvSpPr>
        <p:spPr/>
        <p:txBody>
          <a:bodyPr/>
          <a:lstStyle/>
          <a:p>
            <a:r>
              <a:rPr lang="en-US" b="1" dirty="0"/>
              <a:t>UMNL</a:t>
            </a:r>
          </a:p>
          <a:p>
            <a:r>
              <a:rPr lang="en-US" dirty="0"/>
              <a:t>Spastic paralysis</a:t>
            </a:r>
          </a:p>
          <a:p>
            <a:r>
              <a:rPr lang="en-US" dirty="0"/>
              <a:t>Clonus present</a:t>
            </a:r>
          </a:p>
          <a:p>
            <a:r>
              <a:rPr lang="en-US" dirty="0"/>
              <a:t>Increased deep tendon reflexes</a:t>
            </a:r>
          </a:p>
          <a:p>
            <a:r>
              <a:rPr lang="en-US" dirty="0"/>
              <a:t>Pathological reflexes present</a:t>
            </a:r>
          </a:p>
          <a:p>
            <a:r>
              <a:rPr lang="en-US" dirty="0"/>
              <a:t>Weakness with atrophy absent</a:t>
            </a:r>
          </a:p>
          <a:p>
            <a:endParaRPr lang="en-US" dirty="0"/>
          </a:p>
        </p:txBody>
      </p:sp>
      <p:sp>
        <p:nvSpPr>
          <p:cNvPr id="4" name="Content Placeholder 3"/>
          <p:cNvSpPr>
            <a:spLocks noGrp="1"/>
          </p:cNvSpPr>
          <p:nvPr>
            <p:ph sz="half" idx="2"/>
          </p:nvPr>
        </p:nvSpPr>
        <p:spPr/>
        <p:txBody>
          <a:bodyPr/>
          <a:lstStyle/>
          <a:p>
            <a:r>
              <a:rPr lang="en-US" b="1" dirty="0"/>
              <a:t>LMNL</a:t>
            </a:r>
          </a:p>
          <a:p>
            <a:r>
              <a:rPr lang="en-US" dirty="0"/>
              <a:t>Flaccid paralysis</a:t>
            </a:r>
          </a:p>
          <a:p>
            <a:r>
              <a:rPr lang="en-US" dirty="0"/>
              <a:t>Clonus absent</a:t>
            </a:r>
          </a:p>
          <a:p>
            <a:r>
              <a:rPr lang="en-US" dirty="0"/>
              <a:t>Reduced deep tendon reflexes</a:t>
            </a:r>
          </a:p>
          <a:p>
            <a:r>
              <a:rPr lang="en-US" dirty="0"/>
              <a:t>Pathological reflexes absent</a:t>
            </a:r>
          </a:p>
          <a:p>
            <a:r>
              <a:rPr lang="en-US" dirty="0"/>
              <a:t>Weakness with atrophy present</a:t>
            </a:r>
          </a:p>
        </p:txBody>
      </p:sp>
    </p:spTree>
    <p:extLst>
      <p:ext uri="{BB962C8B-B14F-4D97-AF65-F5344CB8AC3E}">
        <p14:creationId xmlns:p14="http://schemas.microsoft.com/office/powerpoint/2010/main" val="3945640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561045" y="228600"/>
            <a:ext cx="4993709" cy="4953000"/>
          </a:xfrm>
          <a:prstGeom prst="rect">
            <a:avLst/>
          </a:prstGeom>
        </p:spPr>
      </p:pic>
    </p:spTree>
    <p:extLst>
      <p:ext uri="{BB962C8B-B14F-4D97-AF65-F5344CB8AC3E}">
        <p14:creationId xmlns:p14="http://schemas.microsoft.com/office/powerpoint/2010/main" val="20330250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353" y="918546"/>
            <a:ext cx="3896328" cy="4979334"/>
          </a:xfrm>
          <a:prstGeom prst="rect">
            <a:avLst/>
          </a:prstGeom>
        </p:spPr>
      </p:pic>
    </p:spTree>
    <p:extLst>
      <p:ext uri="{BB962C8B-B14F-4D97-AF65-F5344CB8AC3E}">
        <p14:creationId xmlns:p14="http://schemas.microsoft.com/office/powerpoint/2010/main" val="1385662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0338" y="640080"/>
            <a:ext cx="3734014" cy="3566160"/>
          </a:xfrm>
        </p:spPr>
        <p:txBody>
          <a:bodyPr vert="horz" lIns="91440" tIns="45720" rIns="91440" bIns="45720" rtlCol="0" anchor="b">
            <a:normAutofit/>
          </a:bodyPr>
          <a:lstStyle/>
          <a:p>
            <a:r>
              <a:rPr lang="en-US" sz="5000"/>
              <a:t>Is the Whiplash Type Injury in a Chronic or Acute State?</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19605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681" y="918546"/>
            <a:ext cx="3933673" cy="4979334"/>
          </a:xfrm>
          <a:prstGeom prst="rect">
            <a:avLst/>
          </a:prstGeom>
        </p:spPr>
      </p:pic>
    </p:spTree>
    <p:extLst>
      <p:ext uri="{BB962C8B-B14F-4D97-AF65-F5344CB8AC3E}">
        <p14:creationId xmlns:p14="http://schemas.microsoft.com/office/powerpoint/2010/main" val="1807925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547" y="228600"/>
            <a:ext cx="4878705" cy="4953000"/>
          </a:xfrm>
          <a:prstGeom prst="rect">
            <a:avLst/>
          </a:prstGeom>
        </p:spPr>
      </p:pic>
    </p:spTree>
    <p:extLst>
      <p:ext uri="{BB962C8B-B14F-4D97-AF65-F5344CB8AC3E}">
        <p14:creationId xmlns:p14="http://schemas.microsoft.com/office/powerpoint/2010/main" val="23107583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572" y="918546"/>
            <a:ext cx="6137891" cy="4979334"/>
          </a:xfrm>
          <a:prstGeom prst="rect">
            <a:avLst/>
          </a:prstGeom>
        </p:spPr>
      </p:pic>
    </p:spTree>
    <p:extLst>
      <p:ext uri="{BB962C8B-B14F-4D97-AF65-F5344CB8AC3E}">
        <p14:creationId xmlns:p14="http://schemas.microsoft.com/office/powerpoint/2010/main" val="67285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50" y="918546"/>
            <a:ext cx="6673334" cy="4979334"/>
          </a:xfrm>
          <a:prstGeom prst="rect">
            <a:avLst/>
          </a:prstGeom>
        </p:spPr>
      </p:pic>
    </p:spTree>
    <p:extLst>
      <p:ext uri="{BB962C8B-B14F-4D97-AF65-F5344CB8AC3E}">
        <p14:creationId xmlns:p14="http://schemas.microsoft.com/office/powerpoint/2010/main" val="1551873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36875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000" y="640823"/>
            <a:ext cx="3418659" cy="5583148"/>
          </a:xfrm>
        </p:spPr>
        <p:txBody>
          <a:bodyPr anchor="ctr">
            <a:normAutofit/>
          </a:bodyPr>
          <a:lstStyle/>
          <a:p>
            <a:r>
              <a:rPr lang="en-US" sz="2600"/>
              <a:t>Neuromusculoskeletal Examination Videos</a:t>
            </a:r>
            <a:br>
              <a:rPr lang="en-US" sz="2600"/>
            </a:br>
            <a:r>
              <a:rPr lang="en-US" sz="2600"/>
              <a:t>Timothy Conwell, DC, FACO</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DC56462-69A4-0960-62D2-E1F0AF2A1876}"/>
              </a:ext>
            </a:extLst>
          </p:cNvPr>
          <p:cNvGraphicFramePr>
            <a:graphicFrameLocks noGrp="1"/>
          </p:cNvGraphicFramePr>
          <p:nvPr>
            <p:ph idx="1"/>
            <p:extLst>
              <p:ext uri="{D42A27DB-BD31-4B8C-83A1-F6EECF244321}">
                <p14:modId xmlns:p14="http://schemas.microsoft.com/office/powerpoint/2010/main" val="28281260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0802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n-US" sz="3600" dirty="0"/>
              <a:t>Diagnosis and prognosis are the keys to successful treatment of whiplash associated disorder.</a:t>
            </a:r>
          </a:p>
        </p:txBody>
      </p:sp>
      <p:pic>
        <p:nvPicPr>
          <p:cNvPr id="14" name="Picture Placeholder 13"/>
          <p:cNvPicPr>
            <a:picLocks noGrp="1" noChangeAspect="1"/>
          </p:cNvPicPr>
          <p:nvPr>
            <p:ph type="pic" idx="1"/>
          </p:nvPr>
        </p:nvPicPr>
        <p:blipFill>
          <a:blip r:embed="rId2">
            <a:extLst>
              <a:ext uri="{28A0092B-C50C-407E-A947-70E740481C1C}">
                <a14:useLocalDpi xmlns:a14="http://schemas.microsoft.com/office/drawing/2010/main" val="0"/>
              </a:ext>
            </a:extLst>
          </a:blip>
          <a:srcRect t="220" b="220"/>
          <a:stretch>
            <a:fillRect/>
          </a:stretch>
        </p:blipFill>
        <p:spPr/>
      </p:pic>
    </p:spTree>
    <p:extLst>
      <p:ext uri="{BB962C8B-B14F-4D97-AF65-F5344CB8AC3E}">
        <p14:creationId xmlns:p14="http://schemas.microsoft.com/office/powerpoint/2010/main" val="2002579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Prognosis Post Whiplash Type Injury</a:t>
            </a:r>
            <a:br>
              <a:rPr lang="en-US" dirty="0"/>
            </a:br>
            <a:r>
              <a:rPr lang="en-US" dirty="0"/>
              <a:t>End of Healing Stage</a:t>
            </a:r>
          </a:p>
        </p:txBody>
      </p:sp>
      <p:sp>
        <p:nvSpPr>
          <p:cNvPr id="6" name="Content Placeholder 5"/>
          <p:cNvSpPr>
            <a:spLocks noGrp="1"/>
          </p:cNvSpPr>
          <p:nvPr>
            <p:ph sz="half" idx="1"/>
          </p:nvPr>
        </p:nvSpPr>
        <p:spPr/>
        <p:txBody>
          <a:bodyPr>
            <a:normAutofit/>
          </a:bodyPr>
          <a:lstStyle/>
          <a:p>
            <a:r>
              <a:rPr lang="en-US" dirty="0"/>
              <a:t>Sprained ligaments heal with a cheaper grade of mesenchymal tissue = cicatrix or scar.</a:t>
            </a:r>
          </a:p>
          <a:p>
            <a:r>
              <a:rPr lang="en-US" dirty="0"/>
              <a:t>A scar left by the formation of new connective tissue over a healing sore or wound.</a:t>
            </a:r>
          </a:p>
          <a:p>
            <a:r>
              <a:rPr lang="en-US" dirty="0"/>
              <a:t>Scar tissue is avascular, pale, contracted, and firm after the earlier phase of soft tissue healing. </a:t>
            </a:r>
          </a:p>
          <a:p>
            <a:endParaRPr lang="en-US"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0838" y="1825625"/>
            <a:ext cx="4964323" cy="4351338"/>
          </a:xfrm>
        </p:spPr>
      </p:pic>
    </p:spTree>
    <p:extLst>
      <p:ext uri="{BB962C8B-B14F-4D97-AF65-F5344CB8AC3E}">
        <p14:creationId xmlns:p14="http://schemas.microsoft.com/office/powerpoint/2010/main" val="12009649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547" y="228600"/>
            <a:ext cx="7000706" cy="4953000"/>
          </a:xfrm>
          <a:prstGeom prst="rect">
            <a:avLst/>
          </a:prstGeom>
        </p:spPr>
      </p:pic>
    </p:spTree>
    <p:extLst>
      <p:ext uri="{BB962C8B-B14F-4D97-AF65-F5344CB8AC3E}">
        <p14:creationId xmlns:p14="http://schemas.microsoft.com/office/powerpoint/2010/main" val="1644747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4988" y="1175509"/>
            <a:ext cx="3368969" cy="4506981"/>
          </a:xfrm>
          <a:prstGeom prst="rect">
            <a:avLst/>
          </a:prstGeom>
        </p:spPr>
      </p:pic>
      <p:sp>
        <p:nvSpPr>
          <p:cNvPr id="14" name="Freeform: Shape 13">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5759354" y="457201"/>
            <a:ext cx="5337270" cy="1835911"/>
          </a:xfrm>
        </p:spPr>
        <p:txBody>
          <a:bodyPr vert="horz" lIns="91440" tIns="45720" rIns="91440" bIns="45720" rtlCol="0" anchor="b">
            <a:normAutofit/>
          </a:bodyPr>
          <a:lstStyle/>
          <a:p>
            <a:r>
              <a:rPr lang="en-US" sz="4600" kern="1200">
                <a:solidFill>
                  <a:srgbClr val="FFFFFF"/>
                </a:solidFill>
                <a:latin typeface="+mj-lt"/>
                <a:ea typeface="+mj-ea"/>
                <a:cs typeface="+mj-cs"/>
              </a:rPr>
              <a:t>Prognosis Post Whiplash Type Injury</a:t>
            </a:r>
          </a:p>
        </p:txBody>
      </p:sp>
      <p:sp>
        <p:nvSpPr>
          <p:cNvPr id="16"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59354" y="2798064"/>
            <a:ext cx="5461095" cy="3417611"/>
          </a:xfrm>
        </p:spPr>
        <p:txBody>
          <a:bodyPr vert="horz" lIns="91440" tIns="45720" rIns="91440" bIns="45720" rtlCol="0" anchor="t">
            <a:normAutofit/>
          </a:bodyPr>
          <a:lstStyle/>
          <a:p>
            <a:endParaRPr lang="en-US" sz="2200">
              <a:solidFill>
                <a:srgbClr val="FFFFFF"/>
              </a:solidFill>
            </a:endParaRPr>
          </a:p>
          <a:p>
            <a:r>
              <a:rPr lang="en-US" sz="2200">
                <a:solidFill>
                  <a:srgbClr val="FFFFFF"/>
                </a:solidFill>
              </a:rPr>
              <a:t>Post-traumatic chronic pain syndrome</a:t>
            </a:r>
          </a:p>
          <a:p>
            <a:r>
              <a:rPr lang="en-US" sz="2200">
                <a:solidFill>
                  <a:srgbClr val="FFFFFF"/>
                </a:solidFill>
              </a:rPr>
              <a:t>Chronic myofascial pain syndrome</a:t>
            </a:r>
          </a:p>
          <a:p>
            <a:r>
              <a:rPr lang="en-US" sz="2200">
                <a:solidFill>
                  <a:srgbClr val="FFFFFF"/>
                </a:solidFill>
              </a:rPr>
              <a:t>Degenerative joint and disc disease or “Cervical Spondylosis”</a:t>
            </a:r>
          </a:p>
        </p:txBody>
      </p:sp>
    </p:spTree>
    <p:extLst>
      <p:ext uri="{BB962C8B-B14F-4D97-AF65-F5344CB8AC3E}">
        <p14:creationId xmlns:p14="http://schemas.microsoft.com/office/powerpoint/2010/main" val="66417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81824" y="1367673"/>
            <a:ext cx="4375151" cy="2665509"/>
          </a:xfrm>
        </p:spPr>
        <p:txBody>
          <a:bodyPr vert="horz" lIns="91440" tIns="45720" rIns="91440" bIns="45720" rtlCol="0" anchor="b">
            <a:normAutofit/>
          </a:bodyPr>
          <a:lstStyle/>
          <a:p>
            <a:pPr algn="r"/>
            <a:r>
              <a:rPr lang="en-US" sz="6100">
                <a:solidFill>
                  <a:schemeClr val="bg1"/>
                </a:solidFill>
              </a:rPr>
              <a:t>How Do You Grade this Injury?</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 b="12906"/>
          <a:stretch/>
        </p:blipFill>
        <p:spPr>
          <a:xfrm>
            <a:off x="1" y="2"/>
            <a:ext cx="6249303"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11" name="Freeform: Shape 10">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07992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A1E8-E885-85F2-F9E7-AA5927DC8193}"/>
              </a:ext>
            </a:extLst>
          </p:cNvPr>
          <p:cNvSpPr>
            <a:spLocks noGrp="1"/>
          </p:cNvSpPr>
          <p:nvPr>
            <p:ph type="title"/>
          </p:nvPr>
        </p:nvSpPr>
        <p:spPr/>
        <p:txBody>
          <a:bodyPr/>
          <a:lstStyle/>
          <a:p>
            <a:pPr algn="ctr"/>
            <a:r>
              <a:rPr lang="en-US" dirty="0"/>
              <a:t>Digital Motion X-ray Examination</a:t>
            </a:r>
            <a:br>
              <a:rPr lang="en-US" dirty="0"/>
            </a:br>
            <a:r>
              <a:rPr lang="en-US" dirty="0"/>
              <a:t>Video-fluoroscopy</a:t>
            </a:r>
          </a:p>
        </p:txBody>
      </p:sp>
      <p:sp>
        <p:nvSpPr>
          <p:cNvPr id="3" name="Content Placeholder 2">
            <a:extLst>
              <a:ext uri="{FF2B5EF4-FFF2-40B4-BE49-F238E27FC236}">
                <a16:creationId xmlns:a16="http://schemas.microsoft.com/office/drawing/2014/main" id="{2F0CA0C3-C0E2-C3AC-CEDD-3DD5CB85E692}"/>
              </a:ext>
            </a:extLst>
          </p:cNvPr>
          <p:cNvSpPr>
            <a:spLocks noGrp="1"/>
          </p:cNvSpPr>
          <p:nvPr>
            <p:ph idx="1"/>
          </p:nvPr>
        </p:nvSpPr>
        <p:spPr/>
        <p:txBody>
          <a:bodyPr>
            <a:normAutofit fontScale="32500" lnSpcReduction="20000"/>
          </a:bodyPr>
          <a:lstStyle/>
          <a:p>
            <a:endParaRPr lang="en-US" dirty="0"/>
          </a:p>
          <a:p>
            <a:endParaRPr lang="en-US" sz="3800" dirty="0"/>
          </a:p>
          <a:p>
            <a:r>
              <a:rPr lang="en-US" sz="7400" dirty="0"/>
              <a:t>The </a:t>
            </a:r>
            <a:r>
              <a:rPr lang="en-US" sz="7400" dirty="0" err="1"/>
              <a:t>videofluoroscopic</a:t>
            </a:r>
            <a:r>
              <a:rPr lang="en-US" sz="7400" dirty="0"/>
              <a:t> (or DMX) examination of the cervical spine is a highly accurate test for identifying patients with symptomatic ligamentous instability after whiplash trauma. </a:t>
            </a:r>
          </a:p>
          <a:p>
            <a:endParaRPr lang="en-US" sz="7400" dirty="0"/>
          </a:p>
          <a:p>
            <a:r>
              <a:rPr lang="en-US" sz="7400" dirty="0"/>
              <a:t>The imaging modality should be utilized more widely in the clinical investigation of chronic post-whiplash pain.</a:t>
            </a:r>
          </a:p>
          <a:p>
            <a:endParaRPr lang="en-US" sz="3800" dirty="0"/>
          </a:p>
          <a:p>
            <a:endParaRPr lang="en-US" sz="5000" dirty="0"/>
          </a:p>
          <a:p>
            <a:endParaRPr lang="en-US" sz="5000" dirty="0"/>
          </a:p>
          <a:p>
            <a:r>
              <a:rPr lang="en-US" sz="5000" dirty="0"/>
              <a:t>Freeman MD, Katz EA, Rosa SL, </a:t>
            </a:r>
            <a:r>
              <a:rPr lang="en-US" sz="5000" dirty="0" err="1"/>
              <a:t>Gatterman</a:t>
            </a:r>
            <a:r>
              <a:rPr lang="en-US" sz="5000" dirty="0"/>
              <a:t> BG, </a:t>
            </a:r>
            <a:r>
              <a:rPr lang="en-US" sz="5000" dirty="0" err="1"/>
              <a:t>Strömmer</a:t>
            </a:r>
            <a:r>
              <a:rPr lang="en-US" sz="5000" dirty="0"/>
              <a:t> EMF, Leith WM. Diagnostic Accuracy of </a:t>
            </a:r>
            <a:r>
              <a:rPr lang="en-US" sz="5000" dirty="0" err="1"/>
              <a:t>Videofluoroscopy</a:t>
            </a:r>
            <a:r>
              <a:rPr lang="en-US" sz="5000" dirty="0"/>
              <a:t> for Symptomatic Cervical Spine Injury Following Whiplash Trauma. </a:t>
            </a:r>
            <a:r>
              <a:rPr lang="en-US" sz="5000" i="1" dirty="0"/>
              <a:t>Int J Environ Res Public Health</a:t>
            </a:r>
            <a:r>
              <a:rPr lang="en-US" sz="5000" dirty="0"/>
              <a:t>. 2020;17(5):1693. Published 2020 Mar 5. doi:10.3390/ijerph17051693. </a:t>
            </a:r>
            <a:endParaRPr lang="en-US" sz="1900" dirty="0"/>
          </a:p>
        </p:txBody>
      </p:sp>
    </p:spTree>
    <p:extLst>
      <p:ext uri="{BB962C8B-B14F-4D97-AF65-F5344CB8AC3E}">
        <p14:creationId xmlns:p14="http://schemas.microsoft.com/office/powerpoint/2010/main" val="3938424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Cervical Spine Video Fluoroscopy</a:t>
            </a:r>
            <a:br>
              <a:rPr lang="en-US" sz="2600" kern="1200">
                <a:solidFill>
                  <a:schemeClr val="tx1"/>
                </a:solidFill>
                <a:latin typeface="+mj-lt"/>
                <a:ea typeface="+mj-ea"/>
                <a:cs typeface="+mj-cs"/>
              </a:rPr>
            </a:br>
            <a:r>
              <a:rPr lang="en-US" sz="2600" kern="1200">
                <a:solidFill>
                  <a:schemeClr val="tx1"/>
                </a:solidFill>
                <a:latin typeface="+mj-lt"/>
                <a:ea typeface="+mj-ea"/>
                <a:cs typeface="+mj-cs"/>
              </a:rPr>
              <a:t>Laxity of Cervical Ligaments</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dirty="0"/>
          </a:p>
          <a:p>
            <a:endParaRPr lang="en-US" sz="2200" dirty="0"/>
          </a:p>
          <a:p>
            <a:r>
              <a:rPr lang="en-US" sz="1600" dirty="0"/>
              <a:t>https://www.bing.com/videos/search?&amp;q=dmx+cervical+joint+motion+study&amp;view=detail&amp;mid=5334B2FF765DA5E1BB185334B2FF765DA5E1BB18&amp;FORM=VDRVRV&amp;ajaxhist=0</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3456" y="640080"/>
            <a:ext cx="5505400" cy="5577840"/>
          </a:xfrm>
          <a:prstGeom prst="rect">
            <a:avLst/>
          </a:prstGeom>
        </p:spPr>
      </p:pic>
    </p:spTree>
    <p:extLst>
      <p:ext uri="{BB962C8B-B14F-4D97-AF65-F5344CB8AC3E}">
        <p14:creationId xmlns:p14="http://schemas.microsoft.com/office/powerpoint/2010/main" val="32309541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Cervical Spine Video Fluoroscopy</a:t>
            </a:r>
            <a:br>
              <a:rPr lang="en-US" sz="2600" kern="1200">
                <a:solidFill>
                  <a:schemeClr val="tx1"/>
                </a:solidFill>
                <a:latin typeface="+mj-lt"/>
                <a:ea typeface="+mj-ea"/>
                <a:cs typeface="+mj-cs"/>
              </a:rPr>
            </a:br>
            <a:r>
              <a:rPr lang="en-US" sz="2600" kern="1200">
                <a:solidFill>
                  <a:schemeClr val="tx1"/>
                </a:solidFill>
                <a:latin typeface="+mj-lt"/>
                <a:ea typeface="+mj-ea"/>
                <a:cs typeface="+mj-cs"/>
              </a:rPr>
              <a:t>Laxity of Cervical Ligaments</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000" dirty="0"/>
          </a:p>
          <a:p>
            <a:r>
              <a:rPr lang="en-US" sz="1600" dirty="0"/>
              <a:t>https://www.bing.com/videos/search?&amp;q=dmx+cervical+joint+motion+study&amp;view=detail&amp;mid=2EE7636B941539A156ED2EE7636B941539A156ED&amp;FORM=VDRVSR&amp;ajaxhist=0</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902381"/>
            <a:ext cx="6903720" cy="5053238"/>
          </a:xfrm>
          <a:prstGeom prst="rect">
            <a:avLst/>
          </a:prstGeom>
        </p:spPr>
      </p:pic>
    </p:spTree>
    <p:extLst>
      <p:ext uri="{BB962C8B-B14F-4D97-AF65-F5344CB8AC3E}">
        <p14:creationId xmlns:p14="http://schemas.microsoft.com/office/powerpoint/2010/main" val="4242567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C322-5046-8A10-34C1-413378912CBC}"/>
              </a:ext>
            </a:extLst>
          </p:cNvPr>
          <p:cNvSpPr>
            <a:spLocks noGrp="1"/>
          </p:cNvSpPr>
          <p:nvPr>
            <p:ph type="title"/>
          </p:nvPr>
        </p:nvSpPr>
        <p:spPr/>
        <p:txBody>
          <a:bodyPr/>
          <a:lstStyle/>
          <a:p>
            <a:pPr algn="ctr"/>
            <a:r>
              <a:rPr lang="en-US" dirty="0"/>
              <a:t>Digital Motion X-ray and Post Whiplash Testimonial</a:t>
            </a:r>
          </a:p>
        </p:txBody>
      </p:sp>
      <p:sp>
        <p:nvSpPr>
          <p:cNvPr id="3" name="Content Placeholder 2">
            <a:extLst>
              <a:ext uri="{FF2B5EF4-FFF2-40B4-BE49-F238E27FC236}">
                <a16:creationId xmlns:a16="http://schemas.microsoft.com/office/drawing/2014/main" id="{A2FF4EE9-5CE9-E553-69E0-DCE96C4EFC3F}"/>
              </a:ext>
            </a:extLst>
          </p:cNvPr>
          <p:cNvSpPr>
            <a:spLocks noGrp="1"/>
          </p:cNvSpPr>
          <p:nvPr>
            <p:ph sz="half" idx="1"/>
          </p:nvPr>
        </p:nvSpPr>
        <p:spPr/>
        <p:txBody>
          <a:bodyPr>
            <a:normAutofit/>
          </a:bodyPr>
          <a:lstStyle/>
          <a:p>
            <a:endParaRPr lang="en-US" sz="1600" dirty="0"/>
          </a:p>
          <a:p>
            <a:endParaRPr lang="en-US" sz="1600" dirty="0"/>
          </a:p>
          <a:p>
            <a:endParaRPr lang="en-US" sz="1600" dirty="0"/>
          </a:p>
          <a:p>
            <a:endParaRPr lang="en-US" sz="1600" dirty="0"/>
          </a:p>
          <a:p>
            <a:r>
              <a:rPr lang="en-US" sz="1600" dirty="0"/>
              <a:t>https://www.bing.com/videos/search?&amp;q=dmx+cervical+joint+motion+study&amp;view=detail&amp;mid=08381EA990B4B6AAA05B08381EA990B4B6AAA05B&amp;FORM=VDQVAP&amp;ajaxhist=0&amp;rvsmid=2EE7636B941539A156ED2EE7636B941539A156ED</a:t>
            </a:r>
          </a:p>
        </p:txBody>
      </p:sp>
      <p:pic>
        <p:nvPicPr>
          <p:cNvPr id="6" name="Content Placeholder 5" descr="A picture containing wall, indoor, bathroom, sink&#10;&#10;Description automatically generated">
            <a:extLst>
              <a:ext uri="{FF2B5EF4-FFF2-40B4-BE49-F238E27FC236}">
                <a16:creationId xmlns:a16="http://schemas.microsoft.com/office/drawing/2014/main" id="{95427623-79AE-47B9-CB2B-EA4A7EFDA4D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617261"/>
            <a:ext cx="5181600" cy="2768065"/>
          </a:xfrm>
        </p:spPr>
      </p:pic>
    </p:spTree>
    <p:extLst>
      <p:ext uri="{BB962C8B-B14F-4D97-AF65-F5344CB8AC3E}">
        <p14:creationId xmlns:p14="http://schemas.microsoft.com/office/powerpoint/2010/main" val="2209838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a:solidFill>
                  <a:schemeClr val="tx1"/>
                </a:solidFill>
                <a:latin typeface="+mj-lt"/>
                <a:ea typeface="+mj-ea"/>
                <a:cs typeface="+mj-cs"/>
              </a:rPr>
              <a:t>Post Whiplash Cervical Spine Fracture</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dirty="0">
              <a:hlinkClick r:id="rId2"/>
            </a:endParaRPr>
          </a:p>
          <a:p>
            <a:endParaRPr lang="en-US" sz="2200" dirty="0">
              <a:hlinkClick r:id="rId2"/>
            </a:endParaRPr>
          </a:p>
          <a:p>
            <a:r>
              <a:rPr lang="en-US" sz="1200" dirty="0">
                <a:hlinkClick r:id="rId2"/>
              </a:rPr>
              <a:t>https://www.bing.com/videos/search?q=dmx+cervical+joint+motion+study&amp;&amp;view=detail&amp;mid=D1F938F5AA32C79EB8A5D1F938F5AA32C79EB8A5&amp;&amp;FORM=VDRVRV</a:t>
            </a:r>
            <a:r>
              <a:rPr lang="en-US" sz="1200" dirty="0"/>
              <a:t>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53932" y="640080"/>
            <a:ext cx="5504447" cy="5577840"/>
          </a:xfrm>
          <a:prstGeom prst="rect">
            <a:avLst/>
          </a:prstGeom>
        </p:spPr>
      </p:pic>
    </p:spTree>
    <p:extLst>
      <p:ext uri="{BB962C8B-B14F-4D97-AF65-F5344CB8AC3E}">
        <p14:creationId xmlns:p14="http://schemas.microsoft.com/office/powerpoint/2010/main" val="2722149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Post Whiplash Injury to the Cervical Spine with Arm Pain</a:t>
            </a:r>
            <a:br>
              <a:rPr lang="en-US" sz="2600" kern="1200">
                <a:solidFill>
                  <a:schemeClr val="tx1"/>
                </a:solidFill>
                <a:latin typeface="+mj-lt"/>
                <a:ea typeface="+mj-ea"/>
                <a:cs typeface="+mj-cs"/>
              </a:rPr>
            </a:br>
            <a:r>
              <a:rPr lang="en-US" sz="2600" kern="1200">
                <a:solidFill>
                  <a:schemeClr val="tx1"/>
                </a:solidFill>
                <a:latin typeface="+mj-lt"/>
                <a:ea typeface="+mj-ea"/>
                <a:cs typeface="+mj-cs"/>
              </a:rPr>
              <a:t>MRI Exam</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000" dirty="0">
              <a:hlinkClick r:id="rId2"/>
            </a:endParaRPr>
          </a:p>
          <a:p>
            <a:endParaRPr lang="en-US" sz="2000" dirty="0">
              <a:hlinkClick r:id="rId2"/>
            </a:endParaRPr>
          </a:p>
          <a:p>
            <a:r>
              <a:rPr lang="en-US" sz="2000" dirty="0">
                <a:hlinkClick r:id="rId2"/>
              </a:rPr>
              <a:t>https://www.bing.com/videos/search?q=dmx+cervical+joint+motion+study&amp;&amp;view=detail&amp;mid=9737C11761F38B2E00BE9737C11761F38B2E00BE&amp;rvsmid=D1F938F5AA32C79EB8A5D1F938F5AA32C79EB8A5&amp;FORM=VDQVAP</a:t>
            </a:r>
            <a:r>
              <a:rPr lang="en-US" sz="2000" dirty="0"/>
              <a:t>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54296" y="842456"/>
            <a:ext cx="6903720" cy="5173088"/>
          </a:xfrm>
          <a:prstGeom prst="rect">
            <a:avLst/>
          </a:prstGeom>
        </p:spPr>
      </p:pic>
    </p:spTree>
    <p:extLst>
      <p:ext uri="{BB962C8B-B14F-4D97-AF65-F5344CB8AC3E}">
        <p14:creationId xmlns:p14="http://schemas.microsoft.com/office/powerpoint/2010/main" val="39399523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76BE-C48B-14D4-F87B-664941C87FC0}"/>
              </a:ext>
            </a:extLst>
          </p:cNvPr>
          <p:cNvSpPr>
            <a:spLocks noGrp="1"/>
          </p:cNvSpPr>
          <p:nvPr>
            <p:ph type="title"/>
          </p:nvPr>
        </p:nvSpPr>
        <p:spPr/>
        <p:txBody>
          <a:bodyPr/>
          <a:lstStyle/>
          <a:p>
            <a:pPr algn="ctr"/>
            <a:r>
              <a:rPr lang="en-US" dirty="0"/>
              <a:t>Prolotherapy</a:t>
            </a:r>
          </a:p>
        </p:txBody>
      </p:sp>
      <p:sp>
        <p:nvSpPr>
          <p:cNvPr id="3" name="Content Placeholder 2">
            <a:extLst>
              <a:ext uri="{FF2B5EF4-FFF2-40B4-BE49-F238E27FC236}">
                <a16:creationId xmlns:a16="http://schemas.microsoft.com/office/drawing/2014/main" id="{18A5B7E7-E47D-DE95-FB63-DF65D70F48C6}"/>
              </a:ext>
            </a:extLst>
          </p:cNvPr>
          <p:cNvSpPr>
            <a:spLocks noGrp="1"/>
          </p:cNvSpPr>
          <p:nvPr>
            <p:ph sz="half" idx="1"/>
          </p:nvPr>
        </p:nvSpPr>
        <p:spPr/>
        <p:txBody>
          <a:bodyPr>
            <a:normAutofit/>
          </a:bodyPr>
          <a:lstStyle/>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https://video.search.yahoo.com/yhs/search;_ylt=AwrhRoJ7Aydk9A0PMQUPxQt.;_ylu=Y29sbwNiZjEEcG9zAzEEdnRpZAMyNTQzNFlIU0NfMQRzZWMDcGl2cw--?p=prolotherapy+post+whiplash+DMX&amp;type=sdff_9527_FFW_ZZ&amp;hsimp=yhs-3&amp;hspart=iba&amp;grd=1&amp;ei=UTF-8&amp;fr=yhs-iba-3#id=14&amp;vid=5a639c2e6e864201cc6a29fbf6606ea5&amp;action=view</a:t>
            </a:r>
          </a:p>
        </p:txBody>
      </p:sp>
      <p:sp>
        <p:nvSpPr>
          <p:cNvPr id="4" name="Content Placeholder 3">
            <a:extLst>
              <a:ext uri="{FF2B5EF4-FFF2-40B4-BE49-F238E27FC236}">
                <a16:creationId xmlns:a16="http://schemas.microsoft.com/office/drawing/2014/main" id="{D2E9F65B-7A4D-E671-9C92-B73252360D95}"/>
              </a:ext>
            </a:extLst>
          </p:cNvPr>
          <p:cNvSpPr>
            <a:spLocks noGrp="1"/>
          </p:cNvSpPr>
          <p:nvPr>
            <p:ph sz="half" idx="2"/>
          </p:nvPr>
        </p:nvSpPr>
        <p:spPr/>
        <p:txBody>
          <a:bodyPr>
            <a:normAutofit/>
          </a:bodyPr>
          <a:lstStyle/>
          <a:p>
            <a:r>
              <a:rPr lang="en-US" sz="2000" dirty="0">
                <a:effectLst/>
                <a:latin typeface="Arial" panose="020B0604020202020204" pitchFamily="34" charset="0"/>
              </a:rPr>
              <a:t>Dextrose prolotherapy is more effective in the treatment of chronic pain com-</a:t>
            </a:r>
            <a:br>
              <a:rPr lang="en-US" sz="2000" dirty="0"/>
            </a:br>
            <a:r>
              <a:rPr lang="en-US" sz="2000" dirty="0">
                <a:effectLst/>
                <a:latin typeface="Arial" panose="020B0604020202020204" pitchFamily="34" charset="0"/>
              </a:rPr>
              <a:t>pared to saline injection or exercise. </a:t>
            </a:r>
          </a:p>
          <a:p>
            <a:r>
              <a:rPr lang="en-US" sz="2000" dirty="0">
                <a:effectLst/>
                <a:latin typeface="Arial" panose="020B0604020202020204" pitchFamily="34" charset="0"/>
              </a:rPr>
              <a:t>Its effect was comparable to that of platelet-rich plasma</a:t>
            </a:r>
            <a:br>
              <a:rPr lang="en-US" sz="2000" dirty="0"/>
            </a:br>
            <a:r>
              <a:rPr lang="en-US" sz="2000" dirty="0">
                <a:effectLst/>
                <a:latin typeface="Arial" panose="020B0604020202020204" pitchFamily="34" charset="0"/>
              </a:rPr>
              <a:t>or steroid injection.</a:t>
            </a:r>
          </a:p>
          <a:p>
            <a:endParaRPr lang="en-US" sz="2000" dirty="0">
              <a:latin typeface="Arial" panose="020B0604020202020204" pitchFamily="34" charset="0"/>
            </a:endParaRPr>
          </a:p>
          <a:p>
            <a:endParaRPr lang="en-US" sz="2000" dirty="0">
              <a:effectLst/>
              <a:latin typeface="Arial" panose="020B0604020202020204" pitchFamily="34" charset="0"/>
            </a:endParaRPr>
          </a:p>
          <a:p>
            <a:r>
              <a:rPr lang="en-US" sz="1400" dirty="0"/>
              <a:t>Bae G, Kim S, Lee S, Lee WY, Lim Y. Prolotherapy for the patients with chronic musculoskeletal pain: systematic review and meta-analysis. </a:t>
            </a:r>
            <a:r>
              <a:rPr lang="en-US" sz="1400" dirty="0" err="1"/>
              <a:t>Anesth</a:t>
            </a:r>
            <a:r>
              <a:rPr lang="en-US" sz="1400" dirty="0"/>
              <a:t> Pain Med (Seoul). 2021 Jan;16(1):81-95. </a:t>
            </a:r>
            <a:r>
              <a:rPr lang="en-US" sz="1400" dirty="0" err="1"/>
              <a:t>doi</a:t>
            </a:r>
            <a:r>
              <a:rPr lang="en-US" sz="1400" dirty="0"/>
              <a:t>: 10.17085/apm.20078. </a:t>
            </a:r>
            <a:r>
              <a:rPr lang="en-US" sz="1400" dirty="0" err="1"/>
              <a:t>Epub</a:t>
            </a:r>
            <a:r>
              <a:rPr lang="en-US" sz="1400" dirty="0"/>
              <a:t> 2020 Dec 16. PMID: 33348947; PMCID: PMC7861898</a:t>
            </a:r>
            <a:endParaRPr lang="en-US" sz="2000" dirty="0"/>
          </a:p>
        </p:txBody>
      </p:sp>
    </p:spTree>
    <p:extLst>
      <p:ext uri="{BB962C8B-B14F-4D97-AF65-F5344CB8AC3E}">
        <p14:creationId xmlns:p14="http://schemas.microsoft.com/office/powerpoint/2010/main" val="1282712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5388-366C-693F-EE60-6F0C9CE7A9DB}"/>
              </a:ext>
            </a:extLst>
          </p:cNvPr>
          <p:cNvSpPr>
            <a:spLocks noGrp="1"/>
          </p:cNvSpPr>
          <p:nvPr>
            <p:ph type="title"/>
          </p:nvPr>
        </p:nvSpPr>
        <p:spPr/>
        <p:txBody>
          <a:bodyPr/>
          <a:lstStyle/>
          <a:p>
            <a:pPr algn="ctr"/>
            <a:r>
              <a:rPr lang="en-US" dirty="0"/>
              <a:t>Prolotherapy and Digital Motion X-ray</a:t>
            </a:r>
          </a:p>
        </p:txBody>
      </p:sp>
      <p:sp>
        <p:nvSpPr>
          <p:cNvPr id="3" name="Content Placeholder 2">
            <a:extLst>
              <a:ext uri="{FF2B5EF4-FFF2-40B4-BE49-F238E27FC236}">
                <a16:creationId xmlns:a16="http://schemas.microsoft.com/office/drawing/2014/main" id="{C1D5F877-DFB9-838A-247E-71FB90B0F279}"/>
              </a:ext>
            </a:extLst>
          </p:cNvPr>
          <p:cNvSpPr>
            <a:spLocks noGrp="1"/>
          </p:cNvSpPr>
          <p:nvPr>
            <p:ph sz="half" idx="1"/>
          </p:nvPr>
        </p:nvSpPr>
        <p:spPr/>
        <p:txBody>
          <a:bodyPr>
            <a:normAutofit/>
          </a:bodyPr>
          <a:lstStyle/>
          <a:p>
            <a:r>
              <a:rPr lang="en-US" sz="1600" dirty="0"/>
              <a:t>https://video.search.yahoo.com/yhs/search;_ylt=AwrhRoJ7Aydk9A0PMQUPxQt.;_ylu=Y29sbwNiZjEEcG9zAzEEdnRpZAMyNTQzNFlIU0NfMQRzZWMDcGl2cw--?p=prolotherapy+post+whiplash+DMX&amp;type=sdff_9527_FFW_ZZ&amp;hsimp=yhs-3&amp;hspart=iba&amp;grd=1&amp;ei=UTF-8&amp;fr=yhs-iba-3#id=5&amp;vid=cccbfce13e90e0928ba6d7e0d37b8355&amp;action=view</a:t>
            </a:r>
          </a:p>
        </p:txBody>
      </p:sp>
      <p:sp>
        <p:nvSpPr>
          <p:cNvPr id="4" name="Content Placeholder 3">
            <a:extLst>
              <a:ext uri="{FF2B5EF4-FFF2-40B4-BE49-F238E27FC236}">
                <a16:creationId xmlns:a16="http://schemas.microsoft.com/office/drawing/2014/main" id="{25254E9A-B746-7B14-D9A2-B90F263E1EBF}"/>
              </a:ext>
            </a:extLst>
          </p:cNvPr>
          <p:cNvSpPr>
            <a:spLocks noGrp="1"/>
          </p:cNvSpPr>
          <p:nvPr>
            <p:ph sz="half" idx="2"/>
          </p:nvPr>
        </p:nvSpPr>
        <p:spPr/>
        <p:txBody>
          <a:bodyPr>
            <a:normAutofit/>
          </a:bodyPr>
          <a:lstStyle/>
          <a:p>
            <a:r>
              <a:rPr lang="en-US" sz="1600" dirty="0"/>
              <a:t>https://video.search.yahoo.com/yhs/search;_ylt=AwrhRoJ7Aydk9A0PMQUPxQt.;_ylu=Y29sbwNiZjEEcG9zAzEEdnRpZAMyNTQzNFlIU0NfMQRzZWMDcGl2cw--?p=prolotherapy+post+whiplash+DMX&amp;type=sdff_9527_FFW_ZZ&amp;hsimp=yhs-3&amp;hspart=iba&amp;grd=1&amp;ei=UTF-8&amp;fr=yhs-iba-3#id=7&amp;vid=4df1f5faf03bc9d44012f2ba140e67ff&amp;action=view</a:t>
            </a:r>
          </a:p>
        </p:txBody>
      </p:sp>
    </p:spTree>
    <p:extLst>
      <p:ext uri="{BB962C8B-B14F-4D97-AF65-F5344CB8AC3E}">
        <p14:creationId xmlns:p14="http://schemas.microsoft.com/office/powerpoint/2010/main" val="886657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Diagnosis, Prognosis and Treatment Recommendations</a:t>
            </a:r>
            <a:br>
              <a:rPr lang="en-US" sz="2600"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630936" y="2807208"/>
            <a:ext cx="3429000" cy="3410712"/>
          </a:xfrm>
        </p:spPr>
        <p:txBody>
          <a:bodyPr vert="horz" lIns="91440" tIns="45720" rIns="91440" bIns="45720" rtlCol="0" anchor="t">
            <a:normAutofit/>
          </a:bodyPr>
          <a:lstStyle/>
          <a:p>
            <a:endParaRPr lang="en-US" sz="2200"/>
          </a:p>
          <a:p>
            <a:r>
              <a:rPr lang="en-US" sz="2200"/>
              <a:t>How you advise your patient of the diagnosis, prognosis and treatment may affect the patient response.</a:t>
            </a:r>
          </a:p>
          <a:p>
            <a:endParaRPr lang="en-US" sz="220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54296" y="1098994"/>
            <a:ext cx="6903720" cy="4660011"/>
          </a:xfrm>
          <a:prstGeom prst="rect">
            <a:avLst/>
          </a:prstGeom>
        </p:spPr>
      </p:pic>
    </p:spTree>
    <p:extLst>
      <p:ext uri="{BB962C8B-B14F-4D97-AF65-F5344CB8AC3E}">
        <p14:creationId xmlns:p14="http://schemas.microsoft.com/office/powerpoint/2010/main" val="2289168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vert="horz" lIns="91440" tIns="45720" rIns="91440" bIns="45720" rtlCol="0" anchor="b">
            <a:normAutofit/>
          </a:bodyPr>
          <a:lstStyle/>
          <a:p>
            <a:r>
              <a:rPr lang="en-US" sz="5000" kern="1200">
                <a:solidFill>
                  <a:schemeClr val="tx1"/>
                </a:solidFill>
                <a:latin typeface="+mj-lt"/>
                <a:ea typeface="+mj-ea"/>
                <a:cs typeface="+mj-cs"/>
              </a:rPr>
              <a:t>Placebo versus Nocebo Effects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936" y="1023811"/>
            <a:ext cx="5458968" cy="4810377"/>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739128" y="2664886"/>
            <a:ext cx="4818888" cy="3550789"/>
          </a:xfrm>
        </p:spPr>
        <p:txBody>
          <a:bodyPr vert="horz" lIns="91440" tIns="45720" rIns="91440" bIns="45720" rtlCol="0" anchor="t">
            <a:normAutofit/>
          </a:bodyPr>
          <a:lstStyle/>
          <a:p>
            <a:r>
              <a:rPr lang="en-US" sz="2200"/>
              <a:t>The “placebo” effect is related to the perceptions and expectations of the patient</a:t>
            </a:r>
          </a:p>
          <a:p>
            <a:r>
              <a:rPr lang="en-US" sz="2200"/>
              <a:t>If the intervention is viewed as helpful, it can heal, but, if it is viewed as harmful, it can cause negative effects, which is known as the “nocebo” effect.</a:t>
            </a:r>
          </a:p>
        </p:txBody>
      </p:sp>
    </p:spTree>
    <p:extLst>
      <p:ext uri="{BB962C8B-B14F-4D97-AF65-F5344CB8AC3E}">
        <p14:creationId xmlns:p14="http://schemas.microsoft.com/office/powerpoint/2010/main" val="281570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A5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How Do You Determine if the Patient Will Develop a Chronic Pain Condition?</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59" r="1" b="1"/>
          <a:stretch/>
        </p:blipFill>
        <p:spPr>
          <a:xfrm>
            <a:off x="976251" y="942538"/>
            <a:ext cx="7163222" cy="4808332"/>
          </a:xfrm>
          <a:prstGeom prst="rect">
            <a:avLst/>
          </a:prstGeom>
          <a:effectLst/>
        </p:spPr>
      </p:pic>
    </p:spTree>
    <p:extLst>
      <p:ext uri="{BB962C8B-B14F-4D97-AF65-F5344CB8AC3E}">
        <p14:creationId xmlns:p14="http://schemas.microsoft.com/office/powerpoint/2010/main" val="1420199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3400"/>
              <a:t>Recommendations prior to treating patients with whiplash injuries.</a:t>
            </a:r>
            <a:br>
              <a:rPr lang="en-US" sz="3400"/>
            </a:br>
            <a:endParaRPr lang="en-US" sz="3400"/>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5126418" y="552091"/>
            <a:ext cx="6224335" cy="5431536"/>
          </a:xfrm>
        </p:spPr>
        <p:txBody>
          <a:bodyPr anchor="ctr">
            <a:normAutofit/>
          </a:bodyPr>
          <a:lstStyle/>
          <a:p>
            <a:r>
              <a:rPr lang="en-US" sz="2200"/>
              <a:t>Discover mechanism of injury</a:t>
            </a:r>
          </a:p>
          <a:p>
            <a:r>
              <a:rPr lang="en-US" sz="2200"/>
              <a:t>Determine history of neck pain prior to whiplash injury</a:t>
            </a:r>
          </a:p>
          <a:p>
            <a:r>
              <a:rPr lang="en-US" sz="2200"/>
              <a:t>Reveal pain severity with Numerical Pain Rating Scale (NPRS)</a:t>
            </a:r>
          </a:p>
          <a:p>
            <a:r>
              <a:rPr lang="en-US" sz="2200"/>
              <a:t>Identify the injured tissues and pain generators</a:t>
            </a:r>
          </a:p>
          <a:p>
            <a:r>
              <a:rPr lang="en-US" sz="2200"/>
              <a:t>Understand biopsychosocial factors (Neck Disability Index [NDI])</a:t>
            </a:r>
          </a:p>
          <a:p>
            <a:r>
              <a:rPr lang="en-US" sz="2200"/>
              <a:t>Perform differential diagnosis</a:t>
            </a:r>
          </a:p>
          <a:p>
            <a:r>
              <a:rPr lang="en-US" sz="2200"/>
              <a:t>Determine a reasonable prognosis</a:t>
            </a:r>
          </a:p>
          <a:p>
            <a:r>
              <a:rPr lang="en-US" sz="2200"/>
              <a:t>Offer appropriate treatment with the use of a team of health care providers</a:t>
            </a:r>
          </a:p>
          <a:p>
            <a:r>
              <a:rPr lang="en-US" sz="2200"/>
              <a:t>Avoid nocebo effect and promote placebo effect…</a:t>
            </a:r>
          </a:p>
          <a:p>
            <a:endParaRPr lang="en-US" sz="2200"/>
          </a:p>
          <a:p>
            <a:pPr marL="0" indent="0">
              <a:buNone/>
            </a:pPr>
            <a:endParaRPr lang="en-US" sz="2200"/>
          </a:p>
        </p:txBody>
      </p:sp>
    </p:spTree>
    <p:extLst>
      <p:ext uri="{BB962C8B-B14F-4D97-AF65-F5344CB8AC3E}">
        <p14:creationId xmlns:p14="http://schemas.microsoft.com/office/powerpoint/2010/main" val="1405137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000"/>
              <a:t>Patient Presentation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dirty="0"/>
              <a:t>33-year-old female, self-employed lawyer with two associates</a:t>
            </a:r>
          </a:p>
          <a:p>
            <a:r>
              <a:rPr lang="en-US" sz="2200" dirty="0"/>
              <a:t>She is properly insured with disability, health insurance and med-pay</a:t>
            </a:r>
          </a:p>
          <a:p>
            <a:r>
              <a:rPr lang="en-US" sz="2200" dirty="0"/>
              <a:t>Rear-ended 7 days prior to initial encounter in your office</a:t>
            </a:r>
          </a:p>
          <a:p>
            <a:r>
              <a:rPr lang="en-US" sz="2200" dirty="0"/>
              <a:t>Denies prior neck injuries or neck pain</a:t>
            </a:r>
          </a:p>
          <a:p>
            <a:r>
              <a:rPr lang="en-US" sz="2200" dirty="0"/>
              <a:t>Chief concern of neck stiffness and aching in the lower cervical and upper thoracic spine</a:t>
            </a:r>
          </a:p>
          <a:p>
            <a:r>
              <a:rPr lang="en-US" sz="2200" dirty="0"/>
              <a:t>Able to work but distracted because of aching discomfort later in the work day</a:t>
            </a:r>
          </a:p>
          <a:p>
            <a:endParaRPr lang="en-US" sz="2200" dirty="0"/>
          </a:p>
          <a:p>
            <a:pPr marL="0" indent="0">
              <a:buNone/>
            </a:pPr>
            <a:endParaRPr lang="en-US" sz="2200" dirty="0"/>
          </a:p>
        </p:txBody>
      </p:sp>
    </p:spTree>
    <p:extLst>
      <p:ext uri="{BB962C8B-B14F-4D97-AF65-F5344CB8AC3E}">
        <p14:creationId xmlns:p14="http://schemas.microsoft.com/office/powerpoint/2010/main" val="2406654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4600"/>
              <a:t>Engaged Learning Task (30 minutes)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40080" y="2872899"/>
            <a:ext cx="4243589" cy="3320668"/>
          </a:xfrm>
        </p:spPr>
        <p:txBody>
          <a:bodyPr vert="horz" lIns="91440" tIns="45720" rIns="91440" bIns="45720" rtlCol="0">
            <a:normAutofit/>
          </a:bodyPr>
          <a:lstStyle/>
          <a:p>
            <a:r>
              <a:rPr lang="en-US" sz="1700"/>
              <a:t>Form groups of 3-4 </a:t>
            </a:r>
          </a:p>
          <a:p>
            <a:r>
              <a:rPr lang="en-US" sz="1700"/>
              <a:t>Select a spokesperson who will provide a brief presentation </a:t>
            </a:r>
          </a:p>
          <a:p>
            <a:r>
              <a:rPr lang="en-US" sz="1700"/>
              <a:t>Determine appropriate evaluation including history and physical examination</a:t>
            </a:r>
          </a:p>
          <a:p>
            <a:r>
              <a:rPr lang="en-US" sz="1700"/>
              <a:t>Perform differential diagnosis</a:t>
            </a:r>
          </a:p>
          <a:p>
            <a:r>
              <a:rPr lang="en-US" sz="1700"/>
              <a:t>Recommend treatment plan</a:t>
            </a:r>
          </a:p>
          <a:p>
            <a:r>
              <a:rPr lang="en-US" sz="1700"/>
              <a:t>Give prognosis</a:t>
            </a:r>
          </a:p>
          <a:p>
            <a:r>
              <a:rPr lang="en-US" sz="1700"/>
              <a:t>Chart with SOAP process</a:t>
            </a:r>
          </a:p>
          <a:p>
            <a:endParaRPr lang="en-US" sz="1700"/>
          </a:p>
          <a:p>
            <a:pPr marL="0"/>
            <a:endParaRPr lang="en-US" sz="1700"/>
          </a:p>
          <a:p>
            <a:endParaRPr lang="en-US" sz="170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024" r="140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082973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39128" y="638089"/>
            <a:ext cx="4818888" cy="1476801"/>
          </a:xfrm>
        </p:spPr>
        <p:txBody>
          <a:bodyPr vert="horz" lIns="91440" tIns="45720" rIns="91440" bIns="45720" rtlCol="0" anchor="b">
            <a:normAutofit/>
          </a:bodyPr>
          <a:lstStyle/>
          <a:p>
            <a:r>
              <a:rPr lang="en-US" sz="3400" kern="1200">
                <a:solidFill>
                  <a:schemeClr val="tx1"/>
                </a:solidFill>
                <a:latin typeface="+mj-lt"/>
                <a:ea typeface="+mj-ea"/>
                <a:cs typeface="+mj-cs"/>
              </a:rPr>
              <a:t>Spokesperson Will Present and Defend Your Work</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936" y="1384522"/>
            <a:ext cx="5458968" cy="4088956"/>
          </a:xfrm>
          <a:prstGeom prst="rect">
            <a:avLst/>
          </a:prstGeom>
        </p:spPr>
      </p:pic>
      <p:sp>
        <p:nvSpPr>
          <p:cNvPr id="1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6739128" y="2664886"/>
            <a:ext cx="4818888" cy="3550789"/>
          </a:xfrm>
        </p:spPr>
        <p:txBody>
          <a:bodyPr vert="horz" lIns="91440" tIns="45720" rIns="91440" bIns="45720" rtlCol="0" anchor="t">
            <a:normAutofit/>
          </a:bodyPr>
          <a:lstStyle/>
          <a:p>
            <a:endParaRPr lang="en-US" sz="2200"/>
          </a:p>
          <a:p>
            <a:r>
              <a:rPr lang="en-US" sz="2200"/>
              <a:t>Another group will be selected to question the presentation.</a:t>
            </a:r>
          </a:p>
          <a:p>
            <a:r>
              <a:rPr lang="en-US" sz="2200"/>
              <a:t>Do you agree with evaluation?</a:t>
            </a:r>
          </a:p>
          <a:p>
            <a:r>
              <a:rPr lang="en-US" sz="2200"/>
              <a:t>Do you agree with list of potential diagnoses and working diagnosis?</a:t>
            </a:r>
          </a:p>
          <a:p>
            <a:r>
              <a:rPr lang="en-US" sz="2200"/>
              <a:t>Do you agree with the prognosis and treatment recommendations?</a:t>
            </a:r>
          </a:p>
          <a:p>
            <a:endParaRPr lang="en-US" sz="2200"/>
          </a:p>
        </p:txBody>
      </p:sp>
    </p:spTree>
    <p:extLst>
      <p:ext uri="{BB962C8B-B14F-4D97-AF65-F5344CB8AC3E}">
        <p14:creationId xmlns:p14="http://schemas.microsoft.com/office/powerpoint/2010/main" val="11452655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841246" y="673770"/>
            <a:ext cx="3644489" cy="2414488"/>
          </a:xfrm>
        </p:spPr>
        <p:txBody>
          <a:bodyPr anchor="t">
            <a:normAutofit/>
          </a:bodyPr>
          <a:lstStyle/>
          <a:p>
            <a:r>
              <a:rPr lang="en-US" sz="3000">
                <a:solidFill>
                  <a:srgbClr val="FFFFFF"/>
                </a:solidFill>
              </a:rPr>
              <a:t>Recommendations prior to treating patients with whiplash injuries.</a:t>
            </a:r>
            <a:br>
              <a:rPr lang="en-US" sz="3000">
                <a:solidFill>
                  <a:srgbClr val="FFFFFF"/>
                </a:solidFill>
              </a:rPr>
            </a:br>
            <a:endParaRPr lang="en-US" sz="3000">
              <a:solidFill>
                <a:srgbClr val="FFFFFF"/>
              </a:solidFill>
            </a:endParaRPr>
          </a:p>
        </p:txBody>
      </p:sp>
      <p:sp>
        <p:nvSpPr>
          <p:cNvPr id="5" name="Content Placeholder 4"/>
          <p:cNvSpPr>
            <a:spLocks noGrp="1"/>
          </p:cNvSpPr>
          <p:nvPr>
            <p:ph idx="1"/>
          </p:nvPr>
        </p:nvSpPr>
        <p:spPr>
          <a:xfrm>
            <a:off x="6095999" y="882315"/>
            <a:ext cx="5254754" cy="5294647"/>
          </a:xfrm>
        </p:spPr>
        <p:txBody>
          <a:bodyPr>
            <a:normAutofit/>
          </a:bodyPr>
          <a:lstStyle/>
          <a:p>
            <a:r>
              <a:rPr lang="en-US" sz="2000"/>
              <a:t>Discover mechanism of injury</a:t>
            </a:r>
          </a:p>
          <a:p>
            <a:r>
              <a:rPr lang="en-US" sz="2000"/>
              <a:t>Determine history of neck pain prior to whiplash injury</a:t>
            </a:r>
          </a:p>
          <a:p>
            <a:r>
              <a:rPr lang="en-US" sz="2000"/>
              <a:t>Reveal pain severity with Numerical Pain Rating Scale (NPRS)</a:t>
            </a:r>
          </a:p>
          <a:p>
            <a:r>
              <a:rPr lang="en-US" sz="2000"/>
              <a:t>Identify the injured tissues and pain generators</a:t>
            </a:r>
          </a:p>
          <a:p>
            <a:r>
              <a:rPr lang="en-US" sz="2000"/>
              <a:t>Understand biopsychosocial factors</a:t>
            </a:r>
          </a:p>
          <a:p>
            <a:r>
              <a:rPr lang="en-US" sz="2000"/>
              <a:t>Perform differential diagnosis</a:t>
            </a:r>
          </a:p>
          <a:p>
            <a:r>
              <a:rPr lang="en-US" sz="2000"/>
              <a:t>Determine a reasonable prognosis</a:t>
            </a:r>
          </a:p>
          <a:p>
            <a:r>
              <a:rPr lang="en-US" sz="2000"/>
              <a:t>Offer appropriate treatment with the use of a team of health care providers</a:t>
            </a:r>
          </a:p>
          <a:p>
            <a:r>
              <a:rPr lang="en-US" sz="2000"/>
              <a:t>Avoid nocebo effect and promote placebo effect…</a:t>
            </a:r>
          </a:p>
          <a:p>
            <a:endParaRPr lang="en-US" sz="2000"/>
          </a:p>
          <a:p>
            <a:pPr marL="0" indent="0">
              <a:buNone/>
            </a:pPr>
            <a:endParaRPr lang="en-US" sz="2000"/>
          </a:p>
        </p:txBody>
      </p:sp>
    </p:spTree>
    <p:extLst>
      <p:ext uri="{BB962C8B-B14F-4D97-AF65-F5344CB8AC3E}">
        <p14:creationId xmlns:p14="http://schemas.microsoft.com/office/powerpoint/2010/main" val="168425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514350" indent="-514350">
              <a:buFont typeface="+mj-lt"/>
              <a:buAutoNum type="arabicPeriod"/>
            </a:pPr>
            <a:r>
              <a:rPr lang="en-US" sz="1200"/>
              <a:t>Barnsley L, Lord S, Bogduk N. Whiplash injury. Pain. 1994;58:283–307.</a:t>
            </a:r>
          </a:p>
          <a:p>
            <a:pPr marL="514350" indent="-514350">
              <a:buFont typeface="+mj-lt"/>
              <a:buAutoNum type="arabicPeriod"/>
            </a:pPr>
            <a:r>
              <a:rPr lang="en-US" sz="1200"/>
              <a:t>Spitzer WO, Skovron ML, Salmi LR, et al. Scientific monograph of the Quebec Task Force on Whiplash-Associated Disorders: redefining “whiplash” and its management. Spine. 1995;20:1S–73S. </a:t>
            </a:r>
          </a:p>
          <a:p>
            <a:pPr marL="514350" indent="-514350">
              <a:buFont typeface="+mj-lt"/>
              <a:buAutoNum type="arabicPeriod"/>
            </a:pPr>
            <a:r>
              <a:rPr lang="en-US" sz="1200"/>
              <a:t>Elliot JM, et al. Characterization of Acute and Chronic Whiplash-Associated Disorders. </a:t>
            </a:r>
            <a:r>
              <a:rPr lang="en-US" sz="1200" i="1"/>
              <a:t>Journal of Orthopaedic &amp; Sports Physical Therapy, 2009, </a:t>
            </a:r>
            <a:r>
              <a:rPr lang="en-US" sz="1200"/>
              <a:t>Volume: 39 Issue: 5 Pages: 312-323.</a:t>
            </a:r>
          </a:p>
          <a:p>
            <a:pPr marL="514350" indent="-514350">
              <a:buFont typeface="+mj-lt"/>
              <a:buAutoNum type="arabicPeriod"/>
            </a:pPr>
            <a:r>
              <a:rPr lang="fi-FI" sz="1200"/>
              <a:t>Jouko Kivioja, Irene Jensen, and Urban Lindgren. </a:t>
            </a:r>
            <a:r>
              <a:rPr lang="en-US" sz="1200"/>
              <a:t>Neither the WAD-classification nor the Quebec Task Force follow-up regimen seems to be important for the outcome after a whiplash injury. A prospective study on 186 consecutive patients.</a:t>
            </a:r>
            <a:r>
              <a:rPr lang="nb-NO" sz="1200"/>
              <a:t> Eur Spine J. 2008 Jul; 17(7): 930–935. </a:t>
            </a:r>
          </a:p>
          <a:p>
            <a:pPr marL="514350" indent="-514350">
              <a:buFont typeface="+mj-lt"/>
              <a:buAutoNum type="arabicPeriod"/>
            </a:pPr>
            <a:r>
              <a:rPr lang="en-US" sz="1200"/>
              <a:t>Hasue M. Pain and the nerve root. An interdisciplinary approach. </a:t>
            </a:r>
            <a:r>
              <a:rPr lang="en-US" sz="1200" i="1"/>
              <a:t>Spine</a:t>
            </a:r>
            <a:r>
              <a:rPr lang="en-US" sz="1200"/>
              <a:t>. 1993;18:2053-2058. </a:t>
            </a:r>
          </a:p>
          <a:p>
            <a:pPr marL="514350" indent="-514350">
              <a:buFont typeface="+mj-lt"/>
              <a:buAutoNum type="arabicPeriod"/>
            </a:pPr>
            <a:r>
              <a:rPr lang="en-US" sz="1200"/>
              <a:t>Jansen J, Bardosi A, Hildebrandt J, Lucke A. Cervicogenic, hemicranial attacks associated with vascular irritation or compression of the cervical nerve root C2. Clinical manifestations and morphological findings. </a:t>
            </a:r>
            <a:r>
              <a:rPr lang="en-US" sz="1200" i="1"/>
              <a:t>Pain</a:t>
            </a:r>
            <a:r>
              <a:rPr lang="en-US" sz="1200"/>
              <a:t>. 1989;39:203-212. </a:t>
            </a:r>
          </a:p>
          <a:p>
            <a:pPr marL="514350" indent="-514350">
              <a:buFont typeface="+mj-lt"/>
              <a:buAutoNum type="arabicPeriod"/>
            </a:pPr>
            <a:r>
              <a:rPr lang="en-US" sz="1200"/>
              <a:t>Kaale BR, Krakenes J, Albrektsen G, Wester K. Head position and impact direction in whiplash injuries: associations with MRI-verified lesions of ligaments and membranes in the upper cervical spine. </a:t>
            </a:r>
            <a:r>
              <a:rPr lang="en-US" sz="1200" i="1"/>
              <a:t>J Neurotrauma. </a:t>
            </a:r>
            <a:r>
              <a:rPr lang="en-US" sz="1200"/>
              <a:t>2005;22:1294-1302. </a:t>
            </a:r>
          </a:p>
          <a:p>
            <a:pPr marL="514350" indent="-514350">
              <a:buFont typeface="+mj-lt"/>
              <a:buAutoNum type="arabicPeriod"/>
            </a:pPr>
            <a:r>
              <a:rPr lang="en-US" sz="1200"/>
              <a:t>Kaale BR, Krakenes J, Albrektsen G, Wester K. Whiplash-associated disorders impairment rating: neck disability index score according to severity of MRI findings of ligaments and membranes in the upper cervical spine. </a:t>
            </a:r>
            <a:r>
              <a:rPr lang="en-US" sz="1200" i="1"/>
              <a:t>J Neurotrauma. </a:t>
            </a:r>
            <a:r>
              <a:rPr lang="en-US" sz="1200"/>
              <a:t>2005;22:466-475. </a:t>
            </a:r>
          </a:p>
          <a:p>
            <a:pPr marL="514350" indent="-514350">
              <a:buFont typeface="+mj-lt"/>
              <a:buAutoNum type="arabicPeriod"/>
            </a:pPr>
            <a:r>
              <a:rPr lang="en-US" sz="1200"/>
              <a:t>Jonsson H, Jr, Bring G, Rauschning W, Sahlstedt B. Hidden cervical spine injuries in traffic accident victims with skull fractures. </a:t>
            </a:r>
            <a:r>
              <a:rPr lang="en-US" sz="1200" i="1"/>
              <a:t>J Spinal Disord. </a:t>
            </a:r>
            <a:r>
              <a:rPr lang="en-US" sz="1200"/>
              <a:t>1991;4:251. </a:t>
            </a:r>
          </a:p>
          <a:p>
            <a:pPr marL="514350" indent="-514350">
              <a:buFont typeface="+mj-lt"/>
              <a:buAutoNum type="arabicPeriod"/>
            </a:pPr>
            <a:r>
              <a:rPr lang="en-US" sz="1200"/>
              <a:t>Pettersson K, Hildingsson C, Toolanen G, Fagerlund M, Bjornebrink J. Disc pathology after whiplash injury. A prospective magnetic resonance imaging and clinical investigation. </a:t>
            </a:r>
            <a:r>
              <a:rPr lang="en-US" sz="1200" i="1"/>
              <a:t>Spine</a:t>
            </a:r>
            <a:r>
              <a:rPr lang="en-US" sz="1200"/>
              <a:t>. 1997;22:283-287; discussion 288.263.</a:t>
            </a:r>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nb-NO" sz="1200"/>
          </a:p>
          <a:p>
            <a:pPr marL="0" indent="0">
              <a:buNone/>
            </a:pPr>
            <a:endParaRPr lang="en-US" sz="1200"/>
          </a:p>
          <a:p>
            <a:pPr marL="514350" indent="-514350">
              <a:buFont typeface="+mj-lt"/>
              <a:buAutoNum type="arabicPeriod"/>
            </a:pPr>
            <a:endParaRPr lang="nb-NO"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pPr marL="514350" indent="-514350">
              <a:buFont typeface="+mj-lt"/>
              <a:buAutoNum type="arabicPeriod"/>
            </a:pPr>
            <a:endParaRPr lang="en-US" sz="1200"/>
          </a:p>
          <a:p>
            <a:endParaRPr lang="en-US" sz="1200"/>
          </a:p>
        </p:txBody>
      </p:sp>
    </p:spTree>
    <p:extLst>
      <p:ext uri="{BB962C8B-B14F-4D97-AF65-F5344CB8AC3E}">
        <p14:creationId xmlns:p14="http://schemas.microsoft.com/office/powerpoint/2010/main" val="2500374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References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1000"/>
              <a:t>11. </a:t>
            </a:r>
            <a:r>
              <a:rPr lang="it-IT" sz="1000"/>
              <a:t>Borchgrevink GE, Kaasa A, McDonagh D, Stiles </a:t>
            </a:r>
            <a:r>
              <a:rPr lang="en-US" sz="1000"/>
              <a:t>TC, Haraldseth O, Lereim I. Acute treatment of whiplash neck sprain injuries. A randomized trial of treatment during the first 14 days after a car accident. </a:t>
            </a:r>
            <a:r>
              <a:rPr lang="en-US" sz="1000" i="1"/>
              <a:t>Spine</a:t>
            </a:r>
            <a:r>
              <a:rPr lang="en-US" sz="1000"/>
              <a:t>. 1998;23:25-31.</a:t>
            </a:r>
            <a:r>
              <a:rPr lang="de-DE" sz="1000"/>
              <a:t> </a:t>
            </a:r>
          </a:p>
          <a:p>
            <a:pPr marL="0" indent="0">
              <a:buNone/>
            </a:pPr>
            <a:r>
              <a:rPr lang="de-DE" sz="1000"/>
              <a:t>12. Kasch H, Qerama E, Bach FW, Jensen TS. </a:t>
            </a:r>
            <a:r>
              <a:rPr lang="en-US" sz="1000"/>
              <a:t>Reduced cold pressor pain tolerance in non-recovered whiplash patients: a 1-year prospective study. </a:t>
            </a:r>
            <a:r>
              <a:rPr lang="en-US" sz="1000" i="1"/>
              <a:t>Eur J Pain. </a:t>
            </a:r>
            <a:r>
              <a:rPr lang="en-US" sz="1000"/>
              <a:t>2005;9:561-569.</a:t>
            </a:r>
          </a:p>
          <a:p>
            <a:pPr marL="0" indent="0">
              <a:buNone/>
            </a:pPr>
            <a:r>
              <a:rPr lang="en-US" sz="1000"/>
              <a:t>13. Tjell, C. and U. Rosenhall (1998). “Smooth pursuit neck torsion test: a specific test for cervical dizziness.” Otology &amp; Neurotology 19(1): 76.</a:t>
            </a:r>
          </a:p>
          <a:p>
            <a:pPr marL="0" indent="0">
              <a:buNone/>
            </a:pPr>
            <a:r>
              <a:rPr lang="en-US" sz="1000"/>
              <a:t>14. Treleaven, J., G. Jull, et al. (2003). “Dizziness and unsteadiness following whiplash injury: characteristic features and relationship with cervical joint position error.” Journal of Rehabilitation Medicine 35(1): 36-43.</a:t>
            </a:r>
          </a:p>
          <a:p>
            <a:pPr marL="0" indent="0">
              <a:buNone/>
            </a:pPr>
            <a:r>
              <a:rPr lang="en-US" sz="1000"/>
              <a:t>15. Treleaven, J., G. Jull, et al. (2005). “Smooth pursuit neck torsion test in whiplash-associated disorders: relationship to self-reports of neck pain and disability, dizziness and anxiety.” Journal of Rehabilitation Medicine 37(4): 219-223.</a:t>
            </a:r>
          </a:p>
          <a:p>
            <a:pPr marL="0" indent="0">
              <a:buNone/>
            </a:pPr>
            <a:r>
              <a:rPr lang="en-US" sz="1000"/>
              <a:t>16. Treleaven, J., G. Jull, et al. (2005). “Standing balance in persistent whiplash: a comparison between subjects with and without dizziness.” Journal of Rehabilitation Medicine 37(4): 224-229.</a:t>
            </a:r>
          </a:p>
          <a:p>
            <a:pPr marL="0" indent="0">
              <a:buNone/>
            </a:pPr>
            <a:r>
              <a:rPr lang="en-US" sz="1000"/>
              <a:t>17. Jull, G., D. Falla, et al. (2007). “Retraining cervical joint position sense: The effect of two exercise regimes.” Journal of Orthopaedic Research 25(3): 404-412.</a:t>
            </a:r>
          </a:p>
          <a:p>
            <a:pPr marL="0" indent="0">
              <a:buNone/>
            </a:pPr>
            <a:r>
              <a:rPr lang="en-US" sz="1000"/>
              <a:t>18. Treleaven J, Jull G, Sterling M. Dizziness and unsteadiness following whiplash injury: characteristic features and relationship with cervical joint position error</a:t>
            </a:r>
            <a:r>
              <a:rPr lang="en-US" sz="1000" b="1"/>
              <a:t>. </a:t>
            </a:r>
            <a:r>
              <a:rPr lang="en-US" sz="1000"/>
              <a:t>J Rehabil Med. 2003 Jan;35(1):36--‐43.</a:t>
            </a:r>
          </a:p>
          <a:p>
            <a:pPr marL="0" lvl="1" indent="0">
              <a:spcBef>
                <a:spcPts val="1000"/>
              </a:spcBef>
              <a:buNone/>
            </a:pPr>
            <a:r>
              <a:rPr lang="en-US" sz="1000"/>
              <a:t>19. Sterling M, et al. Sensory hypersensitivity occurs soon after whiplash injury and is associated with poor recovery  Pain 104 (2003) 509-517.</a:t>
            </a:r>
          </a:p>
          <a:p>
            <a:pPr marL="0" lvl="1" indent="0">
              <a:spcBef>
                <a:spcPts val="1000"/>
              </a:spcBef>
              <a:buNone/>
            </a:pPr>
            <a:r>
              <a:rPr lang="en-US" sz="1000"/>
              <a:t>20. Adams JH, Doyle D, Ford I, Gennarelli TA, Graham DI, McLellan DR. Diffuse axonal injury in head injury: definition, diagnosis and grading. Histopathology. 1989; 15: 49–59.</a:t>
            </a:r>
          </a:p>
          <a:p>
            <a:pPr marL="0" lvl="1" indent="0">
              <a:spcBef>
                <a:spcPts val="1000"/>
              </a:spcBef>
              <a:buNone/>
            </a:pPr>
            <a:r>
              <a:rPr lang="en-US" sz="1000"/>
              <a:t>21. Walton DM, &amp; Elliott JM. An Integrated Model of Chronic Whiplash-Associated Disorder.  Journal of Orthopedic and Sports Physical Therapy. July 2017, Volume 47, Number 7.</a:t>
            </a:r>
          </a:p>
          <a:p>
            <a:pPr marL="0" lvl="1" indent="0">
              <a:spcBef>
                <a:spcPts val="1000"/>
              </a:spcBef>
              <a:buNone/>
            </a:pPr>
            <a:endParaRPr lang="en-US" sz="1000"/>
          </a:p>
          <a:p>
            <a:pPr marL="0" indent="0">
              <a:buNone/>
            </a:pPr>
            <a:endParaRPr lang="en-US" sz="1000"/>
          </a:p>
          <a:p>
            <a:pPr marL="0" indent="0">
              <a:buNone/>
            </a:pPr>
            <a:endParaRPr lang="en-US" sz="1000"/>
          </a:p>
          <a:p>
            <a:pPr marL="0" indent="0">
              <a:buNone/>
            </a:pPr>
            <a:endParaRPr lang="en-US" sz="1000"/>
          </a:p>
        </p:txBody>
      </p:sp>
    </p:spTree>
    <p:extLst>
      <p:ext uri="{BB962C8B-B14F-4D97-AF65-F5344CB8AC3E}">
        <p14:creationId xmlns:p14="http://schemas.microsoft.com/office/powerpoint/2010/main" val="473738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826" y="914400"/>
            <a:ext cx="7416147" cy="4968819"/>
          </a:xfrm>
          <a:prstGeom prst="rect">
            <a:avLst/>
          </a:prstGeom>
        </p:spPr>
      </p:pic>
    </p:spTree>
    <p:extLst>
      <p:ext uri="{BB962C8B-B14F-4D97-AF65-F5344CB8AC3E}">
        <p14:creationId xmlns:p14="http://schemas.microsoft.com/office/powerpoint/2010/main" val="267977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000"/>
              <a:t>Patient Presentation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a:t>33-year-old female, self-employed lawyer with two associates</a:t>
            </a:r>
          </a:p>
          <a:p>
            <a:r>
              <a:rPr lang="en-US" sz="2200"/>
              <a:t>She is properly insured with disability, health insurance and med-pay</a:t>
            </a:r>
          </a:p>
          <a:p>
            <a:r>
              <a:rPr lang="en-US" sz="2200"/>
              <a:t>Rear-ended 7 days prior to initial encounter in your office</a:t>
            </a:r>
          </a:p>
          <a:p>
            <a:r>
              <a:rPr lang="en-US" sz="2200"/>
              <a:t>Denies prior neck injuries or neck pain</a:t>
            </a:r>
          </a:p>
          <a:p>
            <a:r>
              <a:rPr lang="en-US" sz="2200"/>
              <a:t>Chief concern of neck stiffness and aching in the lower cervical and upper thoracic spine. “My neck is stiff and it hurts.”</a:t>
            </a:r>
          </a:p>
          <a:p>
            <a:r>
              <a:rPr lang="en-US" sz="2200"/>
              <a:t>Able to work but distracted because of aching discomfort later in the work day</a:t>
            </a:r>
          </a:p>
          <a:p>
            <a:endParaRPr lang="en-US" sz="2200"/>
          </a:p>
          <a:p>
            <a:pPr marL="0" indent="0">
              <a:buNone/>
            </a:pPr>
            <a:endParaRPr lang="en-US" sz="2200"/>
          </a:p>
        </p:txBody>
      </p:sp>
    </p:spTree>
    <p:extLst>
      <p:ext uri="{BB962C8B-B14F-4D97-AF65-F5344CB8AC3E}">
        <p14:creationId xmlns:p14="http://schemas.microsoft.com/office/powerpoint/2010/main" val="391609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Differential Diagnosis Process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a:t>Intake form with pertinent data regarding injury</a:t>
            </a:r>
          </a:p>
          <a:p>
            <a:r>
              <a:rPr lang="en-US" sz="2200"/>
              <a:t>Medical records from ER or other providers</a:t>
            </a:r>
          </a:p>
          <a:p>
            <a:r>
              <a:rPr lang="en-US" sz="2200"/>
              <a:t>Neck Disability Index (NDI)</a:t>
            </a:r>
          </a:p>
          <a:p>
            <a:r>
              <a:rPr lang="en-US" sz="2200"/>
              <a:t>Patient interview or history taking</a:t>
            </a:r>
          </a:p>
          <a:p>
            <a:pPr lvl="1"/>
            <a:r>
              <a:rPr lang="en-US" sz="2200"/>
              <a:t>Create list of potential diagnoses</a:t>
            </a:r>
          </a:p>
          <a:p>
            <a:r>
              <a:rPr lang="en-US" sz="2200"/>
              <a:t>Physical examination</a:t>
            </a:r>
          </a:p>
          <a:p>
            <a:pPr lvl="1"/>
            <a:r>
              <a:rPr lang="en-US" sz="2200"/>
              <a:t>Rule-in and rule-out diagnoses</a:t>
            </a:r>
          </a:p>
          <a:p>
            <a:r>
              <a:rPr lang="en-US" sz="2200"/>
              <a:t>Working diagnosis (es)</a:t>
            </a:r>
          </a:p>
          <a:p>
            <a:pPr marL="457200" lvl="1" indent="0">
              <a:buNone/>
            </a:pPr>
            <a:endParaRPr lang="en-US" sz="2200"/>
          </a:p>
        </p:txBody>
      </p:sp>
    </p:spTree>
    <p:extLst>
      <p:ext uri="{BB962C8B-B14F-4D97-AF65-F5344CB8AC3E}">
        <p14:creationId xmlns:p14="http://schemas.microsoft.com/office/powerpoint/2010/main" val="2292885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12478</TotalTime>
  <Words>3797</Words>
  <Application>Microsoft Office PowerPoint</Application>
  <PresentationFormat>Widescreen</PresentationFormat>
  <Paragraphs>434</Paragraphs>
  <Slides>77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77</vt:i4>
      </vt:variant>
    </vt:vector>
  </HeadingPairs>
  <TitlesOfParts>
    <vt:vector size="81" baseType="lpstr">
      <vt:lpstr>Arial</vt:lpstr>
      <vt:lpstr>Calibri</vt:lpstr>
      <vt:lpstr>Calibri Light</vt:lpstr>
      <vt:lpstr>Office Theme</vt:lpstr>
      <vt:lpstr>Whiplash Associated Disorder: The pathway from acute to chronic pain (Hours 3-4)</vt:lpstr>
      <vt:lpstr>Learning Objectives</vt:lpstr>
      <vt:lpstr>Recommendations prior to treating patients with whiplash injuries. </vt:lpstr>
      <vt:lpstr>Diagnosis is the key to successful treatment! Richard C. Ackerman, DC, FACO</vt:lpstr>
      <vt:lpstr>Is the Whiplash Type Injury in a Chronic or Acute State?</vt:lpstr>
      <vt:lpstr>How Do You Grade this Injury?</vt:lpstr>
      <vt:lpstr>How Do You Determine if the Patient Will Develop a Chronic Pain Condition?</vt:lpstr>
      <vt:lpstr>Patient Presentation</vt:lpstr>
      <vt:lpstr>Differential Diagnosis Process</vt:lpstr>
      <vt:lpstr>Pathoanatomical Lesions in the Whiplash Injury</vt:lpstr>
      <vt:lpstr>Whiplash Injury Symptoms </vt:lpstr>
      <vt:lpstr>PowerPoint Presentation</vt:lpstr>
      <vt:lpstr>Subjective Data</vt:lpstr>
      <vt:lpstr>Post-Whiplash Type Injury Interview</vt:lpstr>
      <vt:lpstr>Focused Interview or History Taking Process Using an Acronym</vt:lpstr>
      <vt:lpstr>Subjective Data Identify the Pain Generating Tissue</vt:lpstr>
      <vt:lpstr>Subjective Data Be Specific </vt:lpstr>
      <vt:lpstr>List of Potential Diagnoses Based on Subjective Data</vt:lpstr>
      <vt:lpstr>Persistent Pain: A Chronic Illness</vt:lpstr>
      <vt:lpstr>List of Potential Diagnoses Based on Subjective Data</vt:lpstr>
      <vt:lpstr>Grading of Spinal Injury</vt:lpstr>
      <vt:lpstr>Description of Tissue Injuries</vt:lpstr>
      <vt:lpstr>Soft Tissue Injury Grading</vt:lpstr>
      <vt:lpstr>Soft Tissue Injury Grading</vt:lpstr>
      <vt:lpstr>Case One = WAD I</vt:lpstr>
      <vt:lpstr>Case Two: WAD II</vt:lpstr>
      <vt:lpstr>Case Three: WAD III</vt:lpstr>
      <vt:lpstr>Case Four: WAD IV</vt:lpstr>
      <vt:lpstr>List of Potential Diagnoses Based on Subjective Data</vt:lpstr>
      <vt:lpstr>Objective Data Ruling-in and Ruling-out Diagnoses</vt:lpstr>
      <vt:lpstr>Objective Data Observation</vt:lpstr>
      <vt:lpstr>Objective Data Observation of Posture</vt:lpstr>
      <vt:lpstr>Objective Data Postural Evaluation</vt:lpstr>
      <vt:lpstr>Objective Data Long Sit Testing</vt:lpstr>
      <vt:lpstr>PowerPoint Presentation</vt:lpstr>
      <vt:lpstr>Objective Data Palpation (Flat/Pinching/Static)</vt:lpstr>
      <vt:lpstr>Palpation Cervicogenic Headaches Neurogenic</vt:lpstr>
      <vt:lpstr>Cervicogenic Headaches Neurogenic</vt:lpstr>
      <vt:lpstr>Objective Data Range of Motion (ROM)</vt:lpstr>
      <vt:lpstr>L’Hermitte’s Sign Spinal Cord Compression Pain</vt:lpstr>
      <vt:lpstr>Objective Data Orthopedic Testing</vt:lpstr>
      <vt:lpstr>Objective Data Orthopedic Testing</vt:lpstr>
      <vt:lpstr>Objective Data Cervical Spine Orthopedic Testing</vt:lpstr>
      <vt:lpstr>Objective Data Orthopedic Testing</vt:lpstr>
      <vt:lpstr>Upper Cervical Transverse Ligament Sprain Injuries  Sharp Purser Test </vt:lpstr>
      <vt:lpstr>Neurological Examination</vt:lpstr>
      <vt:lpstr>Differentiate Upper Motor vs Lower Motor Neuron Lesions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Neuromusculoskeletal Examination Videos Timothy Conwell, DC, FACO</vt:lpstr>
      <vt:lpstr>PowerPoint Presentation</vt:lpstr>
      <vt:lpstr>Prognosis Post Whiplash Type Injury End of Healing Stage</vt:lpstr>
      <vt:lpstr>PowerPoint Presentation</vt:lpstr>
      <vt:lpstr>Prognosis Post Whiplash Type Injury</vt:lpstr>
      <vt:lpstr>Digital Motion X-ray Examination Video-fluoroscopy</vt:lpstr>
      <vt:lpstr>Cervical Spine Video Fluoroscopy Laxity of Cervical Ligaments</vt:lpstr>
      <vt:lpstr>Cervical Spine Video Fluoroscopy Laxity of Cervical Ligaments</vt:lpstr>
      <vt:lpstr>Digital Motion X-ray and Post Whiplash Testimonial</vt:lpstr>
      <vt:lpstr>Post Whiplash Cervical Spine Fracture</vt:lpstr>
      <vt:lpstr>Post Whiplash Injury to the Cervical Spine with Arm Pain MRI Exam</vt:lpstr>
      <vt:lpstr>Prolotherapy</vt:lpstr>
      <vt:lpstr>Prolotherapy and Digital Motion X-ray</vt:lpstr>
      <vt:lpstr>Diagnosis, Prognosis and Treatment Recommendations </vt:lpstr>
      <vt:lpstr>Placebo versus Nocebo Effects</vt:lpstr>
      <vt:lpstr>Recommendations prior to treating patients with whiplash injuries. </vt:lpstr>
      <vt:lpstr>Patient Presentation</vt:lpstr>
      <vt:lpstr>Engaged Learning Task (30 minutes)</vt:lpstr>
      <vt:lpstr>Spokesperson Will Present and Defend Your Work</vt:lpstr>
      <vt:lpstr>Recommendations prior to treating patients with whiplash injuries. </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Whiplash Associated Disorder</dc:title>
  <dc:creator>James Lehman</dc:creator>
  <cp:lastModifiedBy>James Lehman</cp:lastModifiedBy>
  <cp:revision>107</cp:revision>
  <cp:lastPrinted>2018-02-02T14:23:54Z</cp:lastPrinted>
  <dcterms:created xsi:type="dcterms:W3CDTF">2018-01-25T14:33:03Z</dcterms:created>
  <dcterms:modified xsi:type="dcterms:W3CDTF">2023-03-31T16:35:37Z</dcterms:modified>
</cp:coreProperties>
</file>