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9"/>
  </p:notesMasterIdLst>
  <p:handoutMasterIdLst>
    <p:handoutMasterId r:id="rId80"/>
  </p:handoutMasterIdLst>
  <p:sldIdLst>
    <p:sldId id="256" r:id="rId3"/>
    <p:sldId id="441" r:id="rId4"/>
    <p:sldId id="360" r:id="rId5"/>
    <p:sldId id="446" r:id="rId6"/>
    <p:sldId id="448" r:id="rId7"/>
    <p:sldId id="449" r:id="rId8"/>
    <p:sldId id="479" r:id="rId9"/>
    <p:sldId id="478" r:id="rId10"/>
    <p:sldId id="347" r:id="rId11"/>
    <p:sldId id="258" r:id="rId12"/>
    <p:sldId id="462" r:id="rId13"/>
    <p:sldId id="486" r:id="rId14"/>
    <p:sldId id="482" r:id="rId15"/>
    <p:sldId id="434" r:id="rId16"/>
    <p:sldId id="431" r:id="rId17"/>
    <p:sldId id="430" r:id="rId18"/>
    <p:sldId id="481" r:id="rId19"/>
    <p:sldId id="463" r:id="rId20"/>
    <p:sldId id="489" r:id="rId21"/>
    <p:sldId id="477" r:id="rId22"/>
    <p:sldId id="461" r:id="rId23"/>
    <p:sldId id="436" r:id="rId24"/>
    <p:sldId id="455" r:id="rId25"/>
    <p:sldId id="483" r:id="rId26"/>
    <p:sldId id="480" r:id="rId27"/>
    <p:sldId id="456" r:id="rId28"/>
    <p:sldId id="457" r:id="rId29"/>
    <p:sldId id="453" r:id="rId30"/>
    <p:sldId id="454" r:id="rId31"/>
    <p:sldId id="488" r:id="rId32"/>
    <p:sldId id="450" r:id="rId33"/>
    <p:sldId id="452" r:id="rId34"/>
    <p:sldId id="473" r:id="rId35"/>
    <p:sldId id="458" r:id="rId36"/>
    <p:sldId id="384" r:id="rId37"/>
    <p:sldId id="433" r:id="rId38"/>
    <p:sldId id="471" r:id="rId39"/>
    <p:sldId id="467" r:id="rId40"/>
    <p:sldId id="468" r:id="rId41"/>
    <p:sldId id="469" r:id="rId42"/>
    <p:sldId id="472" r:id="rId43"/>
    <p:sldId id="484" r:id="rId44"/>
    <p:sldId id="470" r:id="rId45"/>
    <p:sldId id="474" r:id="rId46"/>
    <p:sldId id="476" r:id="rId47"/>
    <p:sldId id="451" r:id="rId48"/>
    <p:sldId id="465" r:id="rId49"/>
    <p:sldId id="466" r:id="rId50"/>
    <p:sldId id="464" r:id="rId51"/>
    <p:sldId id="437" r:id="rId52"/>
    <p:sldId id="354" r:id="rId53"/>
    <p:sldId id="282" r:id="rId54"/>
    <p:sldId id="350" r:id="rId55"/>
    <p:sldId id="485" r:id="rId56"/>
    <p:sldId id="382" r:id="rId57"/>
    <p:sldId id="386" r:id="rId58"/>
    <p:sldId id="428" r:id="rId59"/>
    <p:sldId id="390" r:id="rId60"/>
    <p:sldId id="420" r:id="rId61"/>
    <p:sldId id="424" r:id="rId62"/>
    <p:sldId id="421" r:id="rId63"/>
    <p:sldId id="425" r:id="rId64"/>
    <p:sldId id="426" r:id="rId65"/>
    <p:sldId id="391" r:id="rId66"/>
    <p:sldId id="403" r:id="rId67"/>
    <p:sldId id="404" r:id="rId68"/>
    <p:sldId id="405" r:id="rId69"/>
    <p:sldId id="385" r:id="rId70"/>
    <p:sldId id="389" r:id="rId71"/>
    <p:sldId id="417" r:id="rId72"/>
    <p:sldId id="418" r:id="rId73"/>
    <p:sldId id="475" r:id="rId74"/>
    <p:sldId id="361" r:id="rId75"/>
    <p:sldId id="362" r:id="rId76"/>
    <p:sldId id="357" r:id="rId77"/>
    <p:sldId id="356" r:id="rId7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434" autoAdjust="0"/>
  </p:normalViewPr>
  <p:slideViewPr>
    <p:cSldViewPr snapToGrid="0">
      <p:cViewPr varScale="1">
        <p:scale>
          <a:sx n="63" d="100"/>
          <a:sy n="63" d="100"/>
        </p:scale>
        <p:origin x="804" y="56"/>
      </p:cViewPr>
      <p:guideLst/>
    </p:cSldViewPr>
  </p:slideViewPr>
  <p:outlineViewPr>
    <p:cViewPr>
      <p:scale>
        <a:sx n="33" d="100"/>
        <a:sy n="33" d="100"/>
      </p:scale>
      <p:origin x="0" y="-28182"/>
    </p:cViewPr>
  </p:outlineViewPr>
  <p:notesTextViewPr>
    <p:cViewPr>
      <p:scale>
        <a:sx n="400" d="100"/>
        <a:sy n="400" d="100"/>
      </p:scale>
      <p:origin x="0" y="0"/>
    </p:cViewPr>
  </p:notesTextViewPr>
  <p:sorterViewPr>
    <p:cViewPr>
      <p:scale>
        <a:sx n="100" d="100"/>
        <a:sy n="100" d="100"/>
      </p:scale>
      <p:origin x="0" y="-95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5F42A-49E1-4DC1-9F50-D1CE466D8F2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67B7F2D-B8B6-4604-9450-1E67C9E673E1}">
      <dgm:prSet/>
      <dgm:spPr/>
      <dgm:t>
        <a:bodyPr/>
        <a:lstStyle/>
        <a:p>
          <a:r>
            <a:rPr lang="en-US" dirty="0"/>
            <a:t>The overwhelming majority of the injured belong to the working population. </a:t>
          </a:r>
        </a:p>
      </dgm:t>
    </dgm:pt>
    <dgm:pt modelId="{3D1DA496-DF9E-4563-8D07-08ABE4D57EFF}" type="parTrans" cxnId="{00A593EE-84AD-4C1A-A356-FF0B5BDA73EE}">
      <dgm:prSet/>
      <dgm:spPr/>
      <dgm:t>
        <a:bodyPr/>
        <a:lstStyle/>
        <a:p>
          <a:endParaRPr lang="en-US"/>
        </a:p>
      </dgm:t>
    </dgm:pt>
    <dgm:pt modelId="{2A30614C-FAE0-41AF-99A7-2B4BC2EFE2FB}" type="sibTrans" cxnId="{00A593EE-84AD-4C1A-A356-FF0B5BDA73EE}">
      <dgm:prSet/>
      <dgm:spPr/>
      <dgm:t>
        <a:bodyPr/>
        <a:lstStyle/>
        <a:p>
          <a:endParaRPr lang="en-US"/>
        </a:p>
      </dgm:t>
    </dgm:pt>
    <dgm:pt modelId="{DE153EC7-924D-496F-8B0D-E8CFDAA1200B}">
      <dgm:prSet/>
      <dgm:spPr/>
      <dgm:t>
        <a:bodyPr/>
        <a:lstStyle/>
        <a:p>
          <a:r>
            <a:rPr lang="en-US"/>
            <a:t>QTF2+ score is a useful indicator for prolonged recovery and chronic symptoms. </a:t>
          </a:r>
        </a:p>
      </dgm:t>
    </dgm:pt>
    <dgm:pt modelId="{B5B29B25-F3A4-46A3-A6B9-145F6873E0FC}" type="parTrans" cxnId="{19B16CD9-6CE1-4917-9231-1A6222DB2975}">
      <dgm:prSet/>
      <dgm:spPr/>
      <dgm:t>
        <a:bodyPr/>
        <a:lstStyle/>
        <a:p>
          <a:endParaRPr lang="en-US"/>
        </a:p>
      </dgm:t>
    </dgm:pt>
    <dgm:pt modelId="{7342BA0C-E989-448C-9E8C-977CF6DAB1AB}" type="sibTrans" cxnId="{19B16CD9-6CE1-4917-9231-1A6222DB2975}">
      <dgm:prSet/>
      <dgm:spPr/>
      <dgm:t>
        <a:bodyPr/>
        <a:lstStyle/>
        <a:p>
          <a:endParaRPr lang="en-US"/>
        </a:p>
      </dgm:t>
    </dgm:pt>
    <dgm:pt modelId="{1CE43468-9927-4580-AFCA-4DFD65FC76A7}">
      <dgm:prSet/>
      <dgm:spPr/>
      <dgm:t>
        <a:bodyPr/>
        <a:lstStyle/>
        <a:p>
          <a:r>
            <a:rPr lang="en-US" dirty="0"/>
            <a:t>Age, QTF score, and degenerative changes of the cervical spine indicate an increased risk for poor recovery and chronic symptoms. </a:t>
          </a:r>
        </a:p>
      </dgm:t>
    </dgm:pt>
    <dgm:pt modelId="{42B8E445-EA92-44F2-96AD-D464D9D1E33C}" type="parTrans" cxnId="{D7B6D372-D284-4A2C-A4B7-C3C4CA7ECDE3}">
      <dgm:prSet/>
      <dgm:spPr/>
      <dgm:t>
        <a:bodyPr/>
        <a:lstStyle/>
        <a:p>
          <a:endParaRPr lang="en-US"/>
        </a:p>
      </dgm:t>
    </dgm:pt>
    <dgm:pt modelId="{51B541E1-D194-4D03-9F61-B94EF0EDCA62}" type="sibTrans" cxnId="{D7B6D372-D284-4A2C-A4B7-C3C4CA7ECDE3}">
      <dgm:prSet/>
      <dgm:spPr/>
      <dgm:t>
        <a:bodyPr/>
        <a:lstStyle/>
        <a:p>
          <a:endParaRPr lang="en-US"/>
        </a:p>
      </dgm:t>
    </dgm:pt>
    <dgm:pt modelId="{E0F3C9DC-FFAB-42E1-BB2A-D79B50FFA76B}">
      <dgm:prSet custT="1"/>
      <dgm:spPr/>
      <dgm:t>
        <a:bodyPr/>
        <a:lstStyle/>
        <a:p>
          <a:r>
            <a:rPr lang="en-US" sz="2000" dirty="0" err="1"/>
            <a:t>Nedić</a:t>
          </a:r>
          <a:r>
            <a:rPr lang="en-US" sz="2000" dirty="0"/>
            <a:t> D, </a:t>
          </a:r>
          <a:r>
            <a:rPr lang="en-US" sz="2000" dirty="0" err="1"/>
            <a:t>Pilija</a:t>
          </a:r>
          <a:r>
            <a:rPr lang="en-US" sz="2000" dirty="0"/>
            <a:t> V. Risk factors for developing chronic whiplash disorders. J Back </a:t>
          </a:r>
          <a:r>
            <a:rPr lang="en-US" sz="2000" dirty="0" err="1"/>
            <a:t>Musculoskelet</a:t>
          </a:r>
          <a:r>
            <a:rPr lang="en-US" sz="2000" dirty="0"/>
            <a:t> Rehabil. 2022;35(1):213-219. </a:t>
          </a:r>
          <a:r>
            <a:rPr lang="en-US" sz="2000" dirty="0" err="1"/>
            <a:t>doi</a:t>
          </a:r>
          <a:r>
            <a:rPr lang="en-US" sz="2000" dirty="0"/>
            <a:t>: 10.3233/BMR-210106. PMID: 34459385.</a:t>
          </a:r>
        </a:p>
      </dgm:t>
    </dgm:pt>
    <dgm:pt modelId="{823A754B-CC53-477E-B184-310A8257E584}" type="parTrans" cxnId="{2936A92C-0B3C-472F-8480-BE1C90A6E61F}">
      <dgm:prSet/>
      <dgm:spPr/>
      <dgm:t>
        <a:bodyPr/>
        <a:lstStyle/>
        <a:p>
          <a:endParaRPr lang="en-US"/>
        </a:p>
      </dgm:t>
    </dgm:pt>
    <dgm:pt modelId="{90958FC0-023C-4673-9639-66C64FB756D8}" type="sibTrans" cxnId="{2936A92C-0B3C-472F-8480-BE1C90A6E61F}">
      <dgm:prSet/>
      <dgm:spPr/>
      <dgm:t>
        <a:bodyPr/>
        <a:lstStyle/>
        <a:p>
          <a:endParaRPr lang="en-US"/>
        </a:p>
      </dgm:t>
    </dgm:pt>
    <dgm:pt modelId="{6E110D23-F418-484E-A2D6-9538E27CD9D9}" type="pres">
      <dgm:prSet presAssocID="{EFB5F42A-49E1-4DC1-9F50-D1CE466D8F2E}" presName="vert0" presStyleCnt="0">
        <dgm:presLayoutVars>
          <dgm:dir/>
          <dgm:animOne val="branch"/>
          <dgm:animLvl val="lvl"/>
        </dgm:presLayoutVars>
      </dgm:prSet>
      <dgm:spPr/>
    </dgm:pt>
    <dgm:pt modelId="{0D9C5E54-C813-4165-85E1-26B4FE8EFDAC}" type="pres">
      <dgm:prSet presAssocID="{767B7F2D-B8B6-4604-9450-1E67C9E673E1}" presName="thickLine" presStyleLbl="alignNode1" presStyleIdx="0" presStyleCnt="4"/>
      <dgm:spPr/>
    </dgm:pt>
    <dgm:pt modelId="{7D08163C-8949-42A2-AB41-0FB1A8BCE3C7}" type="pres">
      <dgm:prSet presAssocID="{767B7F2D-B8B6-4604-9450-1E67C9E673E1}" presName="horz1" presStyleCnt="0"/>
      <dgm:spPr/>
    </dgm:pt>
    <dgm:pt modelId="{95CFE130-B981-49FB-852B-3E6C1C398EC1}" type="pres">
      <dgm:prSet presAssocID="{767B7F2D-B8B6-4604-9450-1E67C9E673E1}" presName="tx1" presStyleLbl="revTx" presStyleIdx="0" presStyleCnt="4"/>
      <dgm:spPr/>
    </dgm:pt>
    <dgm:pt modelId="{453D92F3-B8DB-41EA-8727-5EEDBCE2C6AC}" type="pres">
      <dgm:prSet presAssocID="{767B7F2D-B8B6-4604-9450-1E67C9E673E1}" presName="vert1" presStyleCnt="0"/>
      <dgm:spPr/>
    </dgm:pt>
    <dgm:pt modelId="{0C728CAF-CA8A-4B8C-8BAF-0B4C482DC627}" type="pres">
      <dgm:prSet presAssocID="{DE153EC7-924D-496F-8B0D-E8CFDAA1200B}" presName="thickLine" presStyleLbl="alignNode1" presStyleIdx="1" presStyleCnt="4"/>
      <dgm:spPr/>
    </dgm:pt>
    <dgm:pt modelId="{DD55D491-17A1-4F5E-B504-89AE188D9E87}" type="pres">
      <dgm:prSet presAssocID="{DE153EC7-924D-496F-8B0D-E8CFDAA1200B}" presName="horz1" presStyleCnt="0"/>
      <dgm:spPr/>
    </dgm:pt>
    <dgm:pt modelId="{9DEC26D7-0088-4652-A95C-9E3E5A1F202D}" type="pres">
      <dgm:prSet presAssocID="{DE153EC7-924D-496F-8B0D-E8CFDAA1200B}" presName="tx1" presStyleLbl="revTx" presStyleIdx="1" presStyleCnt="4"/>
      <dgm:spPr/>
    </dgm:pt>
    <dgm:pt modelId="{8CC89D0A-5933-43AB-94A0-671F2668CCE3}" type="pres">
      <dgm:prSet presAssocID="{DE153EC7-924D-496F-8B0D-E8CFDAA1200B}" presName="vert1" presStyleCnt="0"/>
      <dgm:spPr/>
    </dgm:pt>
    <dgm:pt modelId="{AD3A9CB8-BB6E-4B1C-ACD7-7085AB008328}" type="pres">
      <dgm:prSet presAssocID="{1CE43468-9927-4580-AFCA-4DFD65FC76A7}" presName="thickLine" presStyleLbl="alignNode1" presStyleIdx="2" presStyleCnt="4"/>
      <dgm:spPr/>
    </dgm:pt>
    <dgm:pt modelId="{EE37AF8D-A2D1-40B0-9FA2-F36909953B82}" type="pres">
      <dgm:prSet presAssocID="{1CE43468-9927-4580-AFCA-4DFD65FC76A7}" presName="horz1" presStyleCnt="0"/>
      <dgm:spPr/>
    </dgm:pt>
    <dgm:pt modelId="{5496EEB3-06D1-4068-9108-D4DF6DE584B9}" type="pres">
      <dgm:prSet presAssocID="{1CE43468-9927-4580-AFCA-4DFD65FC76A7}" presName="tx1" presStyleLbl="revTx" presStyleIdx="2" presStyleCnt="4"/>
      <dgm:spPr/>
    </dgm:pt>
    <dgm:pt modelId="{A1B75869-13A5-4BB0-A7E1-93473FE515B9}" type="pres">
      <dgm:prSet presAssocID="{1CE43468-9927-4580-AFCA-4DFD65FC76A7}" presName="vert1" presStyleCnt="0"/>
      <dgm:spPr/>
    </dgm:pt>
    <dgm:pt modelId="{24FDA478-1829-4C79-A691-943C62C14301}" type="pres">
      <dgm:prSet presAssocID="{E0F3C9DC-FFAB-42E1-BB2A-D79B50FFA76B}" presName="thickLine" presStyleLbl="alignNode1" presStyleIdx="3" presStyleCnt="4"/>
      <dgm:spPr/>
    </dgm:pt>
    <dgm:pt modelId="{1F4C7591-FCA3-4D6C-B5AF-B1A509AC6715}" type="pres">
      <dgm:prSet presAssocID="{E0F3C9DC-FFAB-42E1-BB2A-D79B50FFA76B}" presName="horz1" presStyleCnt="0"/>
      <dgm:spPr/>
    </dgm:pt>
    <dgm:pt modelId="{B64F238A-436C-4705-ACFD-12E50ABAABD8}" type="pres">
      <dgm:prSet presAssocID="{E0F3C9DC-FFAB-42E1-BB2A-D79B50FFA76B}" presName="tx1" presStyleLbl="revTx" presStyleIdx="3" presStyleCnt="4"/>
      <dgm:spPr/>
    </dgm:pt>
    <dgm:pt modelId="{9B93EA74-4996-424C-AC69-84213B72BCE5}" type="pres">
      <dgm:prSet presAssocID="{E0F3C9DC-FFAB-42E1-BB2A-D79B50FFA76B}" presName="vert1" presStyleCnt="0"/>
      <dgm:spPr/>
    </dgm:pt>
  </dgm:ptLst>
  <dgm:cxnLst>
    <dgm:cxn modelId="{2936A92C-0B3C-472F-8480-BE1C90A6E61F}" srcId="{EFB5F42A-49E1-4DC1-9F50-D1CE466D8F2E}" destId="{E0F3C9DC-FFAB-42E1-BB2A-D79B50FFA76B}" srcOrd="3" destOrd="0" parTransId="{823A754B-CC53-477E-B184-310A8257E584}" sibTransId="{90958FC0-023C-4673-9639-66C64FB756D8}"/>
    <dgm:cxn modelId="{C303943B-9390-46B7-96B7-FEA402CBF5A1}" type="presOf" srcId="{E0F3C9DC-FFAB-42E1-BB2A-D79B50FFA76B}" destId="{B64F238A-436C-4705-ACFD-12E50ABAABD8}" srcOrd="0" destOrd="0" presId="urn:microsoft.com/office/officeart/2008/layout/LinedList"/>
    <dgm:cxn modelId="{0BF2183C-0775-4269-826C-6BA647442FDC}" type="presOf" srcId="{767B7F2D-B8B6-4604-9450-1E67C9E673E1}" destId="{95CFE130-B981-49FB-852B-3E6C1C398EC1}" srcOrd="0" destOrd="0" presId="urn:microsoft.com/office/officeart/2008/layout/LinedList"/>
    <dgm:cxn modelId="{15ABB845-984E-443C-A29C-433E8D32484D}" type="presOf" srcId="{EFB5F42A-49E1-4DC1-9F50-D1CE466D8F2E}" destId="{6E110D23-F418-484E-A2D6-9538E27CD9D9}" srcOrd="0" destOrd="0" presId="urn:microsoft.com/office/officeart/2008/layout/LinedList"/>
    <dgm:cxn modelId="{A240766B-A206-4B2B-ADF6-ADA4AE4A8739}" type="presOf" srcId="{DE153EC7-924D-496F-8B0D-E8CFDAA1200B}" destId="{9DEC26D7-0088-4652-A95C-9E3E5A1F202D}" srcOrd="0" destOrd="0" presId="urn:microsoft.com/office/officeart/2008/layout/LinedList"/>
    <dgm:cxn modelId="{D7B6D372-D284-4A2C-A4B7-C3C4CA7ECDE3}" srcId="{EFB5F42A-49E1-4DC1-9F50-D1CE466D8F2E}" destId="{1CE43468-9927-4580-AFCA-4DFD65FC76A7}" srcOrd="2" destOrd="0" parTransId="{42B8E445-EA92-44F2-96AD-D464D9D1E33C}" sibTransId="{51B541E1-D194-4D03-9F61-B94EF0EDCA62}"/>
    <dgm:cxn modelId="{EF3AD6A6-E4F7-4AF1-BAF4-7C20CD59BA2C}" type="presOf" srcId="{1CE43468-9927-4580-AFCA-4DFD65FC76A7}" destId="{5496EEB3-06D1-4068-9108-D4DF6DE584B9}" srcOrd="0" destOrd="0" presId="urn:microsoft.com/office/officeart/2008/layout/LinedList"/>
    <dgm:cxn modelId="{19B16CD9-6CE1-4917-9231-1A6222DB2975}" srcId="{EFB5F42A-49E1-4DC1-9F50-D1CE466D8F2E}" destId="{DE153EC7-924D-496F-8B0D-E8CFDAA1200B}" srcOrd="1" destOrd="0" parTransId="{B5B29B25-F3A4-46A3-A6B9-145F6873E0FC}" sibTransId="{7342BA0C-E989-448C-9E8C-977CF6DAB1AB}"/>
    <dgm:cxn modelId="{00A593EE-84AD-4C1A-A356-FF0B5BDA73EE}" srcId="{EFB5F42A-49E1-4DC1-9F50-D1CE466D8F2E}" destId="{767B7F2D-B8B6-4604-9450-1E67C9E673E1}" srcOrd="0" destOrd="0" parTransId="{3D1DA496-DF9E-4563-8D07-08ABE4D57EFF}" sibTransId="{2A30614C-FAE0-41AF-99A7-2B4BC2EFE2FB}"/>
    <dgm:cxn modelId="{D48E3D09-5AFD-416A-A861-77CA98B3B32E}" type="presParOf" srcId="{6E110D23-F418-484E-A2D6-9538E27CD9D9}" destId="{0D9C5E54-C813-4165-85E1-26B4FE8EFDAC}" srcOrd="0" destOrd="0" presId="urn:microsoft.com/office/officeart/2008/layout/LinedList"/>
    <dgm:cxn modelId="{98F09835-74C8-46D2-829B-9F65C139B41E}" type="presParOf" srcId="{6E110D23-F418-484E-A2D6-9538E27CD9D9}" destId="{7D08163C-8949-42A2-AB41-0FB1A8BCE3C7}" srcOrd="1" destOrd="0" presId="urn:microsoft.com/office/officeart/2008/layout/LinedList"/>
    <dgm:cxn modelId="{DB8E1B9F-E9A5-4A93-9D2B-4BA961EF2A71}" type="presParOf" srcId="{7D08163C-8949-42A2-AB41-0FB1A8BCE3C7}" destId="{95CFE130-B981-49FB-852B-3E6C1C398EC1}" srcOrd="0" destOrd="0" presId="urn:microsoft.com/office/officeart/2008/layout/LinedList"/>
    <dgm:cxn modelId="{6F63CB29-0258-4219-804E-E32868B64F91}" type="presParOf" srcId="{7D08163C-8949-42A2-AB41-0FB1A8BCE3C7}" destId="{453D92F3-B8DB-41EA-8727-5EEDBCE2C6AC}" srcOrd="1" destOrd="0" presId="urn:microsoft.com/office/officeart/2008/layout/LinedList"/>
    <dgm:cxn modelId="{2D1189EE-6530-437F-B492-1DF07356D28D}" type="presParOf" srcId="{6E110D23-F418-484E-A2D6-9538E27CD9D9}" destId="{0C728CAF-CA8A-4B8C-8BAF-0B4C482DC627}" srcOrd="2" destOrd="0" presId="urn:microsoft.com/office/officeart/2008/layout/LinedList"/>
    <dgm:cxn modelId="{E3D224CD-21D9-4936-B362-56F4954B8E70}" type="presParOf" srcId="{6E110D23-F418-484E-A2D6-9538E27CD9D9}" destId="{DD55D491-17A1-4F5E-B504-89AE188D9E87}" srcOrd="3" destOrd="0" presId="urn:microsoft.com/office/officeart/2008/layout/LinedList"/>
    <dgm:cxn modelId="{68C330EB-40BD-4CC0-ACA5-0F30F8C131C2}" type="presParOf" srcId="{DD55D491-17A1-4F5E-B504-89AE188D9E87}" destId="{9DEC26D7-0088-4652-A95C-9E3E5A1F202D}" srcOrd="0" destOrd="0" presId="urn:microsoft.com/office/officeart/2008/layout/LinedList"/>
    <dgm:cxn modelId="{C68E03AD-F571-4EA9-94C7-4F2B83147119}" type="presParOf" srcId="{DD55D491-17A1-4F5E-B504-89AE188D9E87}" destId="{8CC89D0A-5933-43AB-94A0-671F2668CCE3}" srcOrd="1" destOrd="0" presId="urn:microsoft.com/office/officeart/2008/layout/LinedList"/>
    <dgm:cxn modelId="{5B8B569C-7C01-480B-B964-CCAED7E41B4D}" type="presParOf" srcId="{6E110D23-F418-484E-A2D6-9538E27CD9D9}" destId="{AD3A9CB8-BB6E-4B1C-ACD7-7085AB008328}" srcOrd="4" destOrd="0" presId="urn:microsoft.com/office/officeart/2008/layout/LinedList"/>
    <dgm:cxn modelId="{1423D8FA-EC2D-4C0B-BA11-FF1EA166CA9D}" type="presParOf" srcId="{6E110D23-F418-484E-A2D6-9538E27CD9D9}" destId="{EE37AF8D-A2D1-40B0-9FA2-F36909953B82}" srcOrd="5" destOrd="0" presId="urn:microsoft.com/office/officeart/2008/layout/LinedList"/>
    <dgm:cxn modelId="{C4A5B1C3-FBE6-4FF7-B8E7-BC2EF3E0BDF2}" type="presParOf" srcId="{EE37AF8D-A2D1-40B0-9FA2-F36909953B82}" destId="{5496EEB3-06D1-4068-9108-D4DF6DE584B9}" srcOrd="0" destOrd="0" presId="urn:microsoft.com/office/officeart/2008/layout/LinedList"/>
    <dgm:cxn modelId="{A7DD48CA-6CE6-4093-9BCD-94F1F91B6C5B}" type="presParOf" srcId="{EE37AF8D-A2D1-40B0-9FA2-F36909953B82}" destId="{A1B75869-13A5-4BB0-A7E1-93473FE515B9}" srcOrd="1" destOrd="0" presId="urn:microsoft.com/office/officeart/2008/layout/LinedList"/>
    <dgm:cxn modelId="{E3808C68-0839-45DF-9A61-9A767F04CD3C}" type="presParOf" srcId="{6E110D23-F418-484E-A2D6-9538E27CD9D9}" destId="{24FDA478-1829-4C79-A691-943C62C14301}" srcOrd="6" destOrd="0" presId="urn:microsoft.com/office/officeart/2008/layout/LinedList"/>
    <dgm:cxn modelId="{EBA81334-773C-43F9-9837-ACA40F70D62B}" type="presParOf" srcId="{6E110D23-F418-484E-A2D6-9538E27CD9D9}" destId="{1F4C7591-FCA3-4D6C-B5AF-B1A509AC6715}" srcOrd="7" destOrd="0" presId="urn:microsoft.com/office/officeart/2008/layout/LinedList"/>
    <dgm:cxn modelId="{4E49BDBE-0006-4D2C-A073-F43C7829E6B5}" type="presParOf" srcId="{1F4C7591-FCA3-4D6C-B5AF-B1A509AC6715}" destId="{B64F238A-436C-4705-ACFD-12E50ABAABD8}" srcOrd="0" destOrd="0" presId="urn:microsoft.com/office/officeart/2008/layout/LinedList"/>
    <dgm:cxn modelId="{2D91EE21-3B8F-4315-8792-592931B0B26C}" type="presParOf" srcId="{1F4C7591-FCA3-4D6C-B5AF-B1A509AC6715}" destId="{9B93EA74-4996-424C-AC69-84213B72BC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C5E54-C813-4165-85E1-26B4FE8EFDAC}">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FE130-B981-49FB-852B-3E6C1C398EC1}">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overwhelming majority of the injured belong to the working population. </a:t>
          </a:r>
        </a:p>
      </dsp:txBody>
      <dsp:txXfrm>
        <a:off x="0" y="0"/>
        <a:ext cx="6900512" cy="1384035"/>
      </dsp:txXfrm>
    </dsp:sp>
    <dsp:sp modelId="{0C728CAF-CA8A-4B8C-8BAF-0B4C482DC627}">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C26D7-0088-4652-A95C-9E3E5A1F202D}">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QTF2+ score is a useful indicator for prolonged recovery and chronic symptoms. </a:t>
          </a:r>
        </a:p>
      </dsp:txBody>
      <dsp:txXfrm>
        <a:off x="0" y="1384035"/>
        <a:ext cx="6900512" cy="1384035"/>
      </dsp:txXfrm>
    </dsp:sp>
    <dsp:sp modelId="{AD3A9CB8-BB6E-4B1C-ACD7-7085AB008328}">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6EEB3-06D1-4068-9108-D4DF6DE584B9}">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Age, QTF score, and degenerative changes of the cervical spine indicate an increased risk for poor recovery and chronic symptoms. </a:t>
          </a:r>
        </a:p>
      </dsp:txBody>
      <dsp:txXfrm>
        <a:off x="0" y="2768070"/>
        <a:ext cx="6900512" cy="1384035"/>
      </dsp:txXfrm>
    </dsp:sp>
    <dsp:sp modelId="{24FDA478-1829-4C79-A691-943C62C14301}">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4F238A-436C-4705-ACFD-12E50ABAABD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Nedić</a:t>
          </a:r>
          <a:r>
            <a:rPr lang="en-US" sz="2000" kern="1200" dirty="0"/>
            <a:t> D, </a:t>
          </a:r>
          <a:r>
            <a:rPr lang="en-US" sz="2000" kern="1200" dirty="0" err="1"/>
            <a:t>Pilija</a:t>
          </a:r>
          <a:r>
            <a:rPr lang="en-US" sz="2000" kern="1200" dirty="0"/>
            <a:t> V. Risk factors for developing chronic whiplash disorders. J Back </a:t>
          </a:r>
          <a:r>
            <a:rPr lang="en-US" sz="2000" kern="1200" dirty="0" err="1"/>
            <a:t>Musculoskelet</a:t>
          </a:r>
          <a:r>
            <a:rPr lang="en-US" sz="2000" kern="1200" dirty="0"/>
            <a:t> Rehabil. 2022;35(1):213-219. </a:t>
          </a:r>
          <a:r>
            <a:rPr lang="en-US" sz="2000" kern="1200" dirty="0" err="1"/>
            <a:t>doi</a:t>
          </a:r>
          <a:r>
            <a:rPr lang="en-US" sz="2000" kern="1200" dirty="0"/>
            <a:t>: 10.3233/BMR-210106. PMID: 34459385.</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56C862A-667E-4D49-AA8C-EE8987C5B837}" type="datetimeFigureOut">
              <a:rPr lang="en-US" smtClean="0"/>
              <a:t>6/17/2025</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5D3AC7F-4E8A-4531-9B83-B078519CB179}" type="slidenum">
              <a:rPr lang="en-US" smtClean="0"/>
              <a:t>‹#›</a:t>
            </a:fld>
            <a:endParaRPr lang="en-US"/>
          </a:p>
        </p:txBody>
      </p:sp>
    </p:spTree>
    <p:extLst>
      <p:ext uri="{BB962C8B-B14F-4D97-AF65-F5344CB8AC3E}">
        <p14:creationId xmlns:p14="http://schemas.microsoft.com/office/powerpoint/2010/main" val="2550849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938ACC3-D60B-4F47-B7B5-FCC99B9A4A73}" type="datetimeFigureOut">
              <a:rPr lang="en-US" smtClean="0"/>
              <a:t>6/17/2025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C512E27-0986-44BB-A169-87255551686D}" type="slidenum">
              <a:rPr lang="en-US" smtClean="0"/>
              <a:t>‹#›</a:t>
            </a:fld>
            <a:endParaRPr lang="en-US"/>
          </a:p>
        </p:txBody>
      </p:sp>
    </p:spTree>
    <p:extLst>
      <p:ext uri="{BB962C8B-B14F-4D97-AF65-F5344CB8AC3E}">
        <p14:creationId xmlns:p14="http://schemas.microsoft.com/office/powerpoint/2010/main" val="280158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1C512E27-0986-44BB-A169-87255551686D}" type="slidenum">
              <a:rPr lang="en-US" smtClean="0"/>
              <a:t>1</a:t>
            </a:fld>
            <a:endParaRPr lang="en-US"/>
          </a:p>
        </p:txBody>
      </p:sp>
    </p:spTree>
    <p:extLst>
      <p:ext uri="{BB962C8B-B14F-4D97-AF65-F5344CB8AC3E}">
        <p14:creationId xmlns:p14="http://schemas.microsoft.com/office/powerpoint/2010/main" val="335359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12E27-0986-44BB-A169-87255551686D}" type="slidenum">
              <a:rPr lang="en-US" smtClean="0"/>
              <a:t>66</a:t>
            </a:fld>
            <a:endParaRPr lang="en-US"/>
          </a:p>
        </p:txBody>
      </p:sp>
    </p:spTree>
    <p:extLst>
      <p:ext uri="{BB962C8B-B14F-4D97-AF65-F5344CB8AC3E}">
        <p14:creationId xmlns:p14="http://schemas.microsoft.com/office/powerpoint/2010/main" val="268102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12E27-0986-44BB-A169-87255551686D}" type="slidenum">
              <a:rPr lang="en-US" smtClean="0"/>
              <a:t>70</a:t>
            </a:fld>
            <a:endParaRPr lang="en-US"/>
          </a:p>
        </p:txBody>
      </p:sp>
    </p:spTree>
    <p:extLst>
      <p:ext uri="{BB962C8B-B14F-4D97-AF65-F5344CB8AC3E}">
        <p14:creationId xmlns:p14="http://schemas.microsoft.com/office/powerpoint/2010/main" val="29080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4B600E-CF33-43D8-A8FA-0ED0D52249E9}"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11265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B600E-CF33-43D8-A8FA-0ED0D52249E9}"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38949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B600E-CF33-43D8-A8FA-0ED0D52249E9}"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328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D19CC3-7FBB-4EDE-9081-61BB32508AD3}"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2694999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19CC3-7FBB-4EDE-9081-61BB32508AD3}"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347035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D19CC3-7FBB-4EDE-9081-61BB32508AD3}"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3181759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D19CC3-7FBB-4EDE-9081-61BB32508AD3}"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13055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D19CC3-7FBB-4EDE-9081-61BB32508AD3}" type="datetimeFigureOut">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812705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D19CC3-7FBB-4EDE-9081-61BB32508AD3}" type="datetimeFigureOut">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883782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19CC3-7FBB-4EDE-9081-61BB32508AD3}" type="datetimeFigureOut">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1881086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D19CC3-7FBB-4EDE-9081-61BB32508AD3}"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381772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B600E-CF33-43D8-A8FA-0ED0D52249E9}"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234633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D19CC3-7FBB-4EDE-9081-61BB32508AD3}"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670173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19CC3-7FBB-4EDE-9081-61BB32508AD3}"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2034602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19CC3-7FBB-4EDE-9081-61BB32508AD3}"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7537-2B57-4E94-A0CF-8F3F58013599}" type="slidenum">
              <a:rPr lang="en-US" smtClean="0"/>
              <a:t>‹#›</a:t>
            </a:fld>
            <a:endParaRPr lang="en-US"/>
          </a:p>
        </p:txBody>
      </p:sp>
    </p:spTree>
    <p:extLst>
      <p:ext uri="{BB962C8B-B14F-4D97-AF65-F5344CB8AC3E}">
        <p14:creationId xmlns:p14="http://schemas.microsoft.com/office/powerpoint/2010/main" val="261964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4B600E-CF33-43D8-A8FA-0ED0D52249E9}"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219811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4B600E-CF33-43D8-A8FA-0ED0D52249E9}"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191768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4B600E-CF33-43D8-A8FA-0ED0D52249E9}" type="datetimeFigureOut">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354514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4B600E-CF33-43D8-A8FA-0ED0D52249E9}" type="datetimeFigureOut">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153536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B600E-CF33-43D8-A8FA-0ED0D52249E9}" type="datetimeFigureOut">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61591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B600E-CF33-43D8-A8FA-0ED0D52249E9}"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151180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4B600E-CF33-43D8-A8FA-0ED0D52249E9}"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D0E5-53CE-46F4-B997-7B7BBB9E2500}" type="slidenum">
              <a:rPr lang="en-US" smtClean="0"/>
              <a:t>‹#›</a:t>
            </a:fld>
            <a:endParaRPr lang="en-US"/>
          </a:p>
        </p:txBody>
      </p:sp>
    </p:spTree>
    <p:extLst>
      <p:ext uri="{BB962C8B-B14F-4D97-AF65-F5344CB8AC3E}">
        <p14:creationId xmlns:p14="http://schemas.microsoft.com/office/powerpoint/2010/main" val="23063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600E-CF33-43D8-A8FA-0ED0D52249E9}" type="datetimeFigureOut">
              <a:rPr lang="en-US" smtClean="0"/>
              <a:t>6/17/2025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DD0E5-53CE-46F4-B997-7B7BBB9E2500}" type="slidenum">
              <a:rPr lang="en-US" smtClean="0"/>
              <a:t>‹#›</a:t>
            </a:fld>
            <a:endParaRPr lang="en-US"/>
          </a:p>
        </p:txBody>
      </p:sp>
    </p:spTree>
    <p:extLst>
      <p:ext uri="{BB962C8B-B14F-4D97-AF65-F5344CB8AC3E}">
        <p14:creationId xmlns:p14="http://schemas.microsoft.com/office/powerpoint/2010/main" val="3448124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19CC3-7FBB-4EDE-9081-61BB32508AD3}" type="datetimeFigureOut">
              <a:rPr lang="en-US" smtClean="0"/>
              <a:t>6/17/2025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D7537-2B57-4E94-A0CF-8F3F58013599}" type="slidenum">
              <a:rPr lang="en-US" smtClean="0"/>
              <a:t>‹#›</a:t>
            </a:fld>
            <a:endParaRPr lang="en-US"/>
          </a:p>
        </p:txBody>
      </p:sp>
    </p:spTree>
    <p:extLst>
      <p:ext uri="{BB962C8B-B14F-4D97-AF65-F5344CB8AC3E}">
        <p14:creationId xmlns:p14="http://schemas.microsoft.com/office/powerpoint/2010/main" val="3357341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i.edu.au/bridgeport/whiplash.php"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jlehman@Bridgeport.edu"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whiplashprevention.org/GuidelinesDiagnosingWhiplash.pdf"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video.search.yahoo.com/yhs/search?fr=yhs-mnet-001&amp;ei=UTF-8&amp;hsimp=yhs-001&amp;hspart=mnet&amp;param1=4056&amp;param2=84481&amp;p=motion+radiology+video+whiplash&amp;type=type9097303-spa-4056-84481#id=7&amp;vid=166e51cff8ed1f8a1cea06f69270e5ea&amp;action=click"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ama-assn.org/delivering-care/ama-guides/ama-guides-evaluation-permanent-impairment-overview"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aaronallisonlawfirm.com/the-complete-guide-to-maximum-medical-improvemen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aaronallisonlawfirm.com/the-complete-guide-to-maximum-medical-improvem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hbSI-ZGMMZ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www.ncbi.nlm.nih.gov/pmc/articles/PMC5936011/" TargetMode="External"/><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www.ncbi.nlm.nih.gov/pmc/articles/PMC1737376" TargetMode="External"/><Relationship Id="rId3" Type="http://schemas.openxmlformats.org/officeDocument/2006/relationships/hyperlink" Target="https://www.ncbi.nlm.nih.gov/pubmed/?term=Hendrikz%20J%5bAuthor%5d&amp;cauthor=true&amp;cauthor_uid=23831865" TargetMode="External"/><Relationship Id="rId7" Type="http://schemas.openxmlformats.org/officeDocument/2006/relationships/hyperlink" Target="https://www.ncbi.nlm.nih.gov/pmc/articles/PMC3476670" TargetMode="External"/><Relationship Id="rId2" Type="http://schemas.openxmlformats.org/officeDocument/2006/relationships/hyperlink" Target="https://www.ncbi.nlm.nih.gov/pubmed/?term=Ritchie%20C%5bAuthor%5d&amp;cauthor=true&amp;cauthor_uid=23831865" TargetMode="External"/><Relationship Id="rId1" Type="http://schemas.openxmlformats.org/officeDocument/2006/relationships/slideLayout" Target="../slideLayouts/slideLayout2.xml"/><Relationship Id="rId6" Type="http://schemas.openxmlformats.org/officeDocument/2006/relationships/hyperlink" Target="https://www.ncbi.nlm.nih.gov/pubmed/23831865" TargetMode="External"/><Relationship Id="rId5" Type="http://schemas.openxmlformats.org/officeDocument/2006/relationships/hyperlink" Target="https://www.ncbi.nlm.nih.gov/pubmed/?term=Sterling%20M%5bAuthor%5d&amp;cauthor=true&amp;cauthor_uid=23831865" TargetMode="External"/><Relationship Id="rId4" Type="http://schemas.openxmlformats.org/officeDocument/2006/relationships/hyperlink" Target="https://www.ncbi.nlm.nih.gov/pubmed/?term=Kenardy%20J%5bAuthor%5d&amp;cauthor=true&amp;cauthor_uid=23831865"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6722" y="951721"/>
            <a:ext cx="3201366" cy="4516017"/>
          </a:xfrm>
        </p:spPr>
        <p:txBody>
          <a:bodyPr vert="horz" lIns="91440" tIns="45720" rIns="91440" bIns="45720" rtlCol="0" anchor="b">
            <a:normAutofit/>
          </a:bodyPr>
          <a:lstStyle/>
          <a:p>
            <a:pPr algn="r"/>
            <a:r>
              <a:rPr lang="en-US" sz="3600" kern="1200" dirty="0">
                <a:solidFill>
                  <a:srgbClr val="FFFFFF"/>
                </a:solidFill>
                <a:latin typeface="+mj-lt"/>
                <a:ea typeface="+mj-ea"/>
                <a:cs typeface="+mj-cs"/>
              </a:rPr>
              <a:t>Whiplash Associated Disorders:</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Pathway from Acute to Chronic Pain; Diagnosis and Prognosis</a:t>
            </a:r>
          </a:p>
        </p:txBody>
      </p:sp>
      <p:sp>
        <p:nvSpPr>
          <p:cNvPr id="3" name="Subtitle 2"/>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r>
              <a:rPr lang="en-US" sz="2000" dirty="0"/>
              <a:t>James J. Lehman, DC, DIANM</a:t>
            </a:r>
          </a:p>
          <a:p>
            <a:pPr indent="-228600" algn="l">
              <a:buFont typeface="Arial" panose="020B0604020202020204" pitchFamily="34" charset="0"/>
              <a:buChar char="•"/>
            </a:pPr>
            <a:r>
              <a:rPr lang="en-US" sz="2000" dirty="0"/>
              <a:t>Associate Professor of Clinical Sciences</a:t>
            </a:r>
          </a:p>
          <a:p>
            <a:pPr indent="-228600" algn="l">
              <a:buFont typeface="Arial" panose="020B0604020202020204" pitchFamily="34" charset="0"/>
              <a:buChar char="•"/>
            </a:pPr>
            <a:r>
              <a:rPr lang="en-US" sz="2000" dirty="0"/>
              <a:t>Director</a:t>
            </a:r>
          </a:p>
          <a:p>
            <a:pPr indent="-228600" algn="l">
              <a:buFont typeface="Arial" panose="020B0604020202020204" pitchFamily="34" charset="0"/>
              <a:buChar char="•"/>
            </a:pPr>
            <a:r>
              <a:rPr lang="en-US" sz="2000" dirty="0"/>
              <a:t>Health Sciences Postgraduate Education Department</a:t>
            </a:r>
          </a:p>
          <a:p>
            <a:pPr indent="-228600" algn="l">
              <a:buFont typeface="Arial" panose="020B0604020202020204" pitchFamily="34" charset="0"/>
              <a:buChar char="•"/>
            </a:pPr>
            <a:r>
              <a:rPr lang="en-US" sz="2000" dirty="0"/>
              <a:t>University of Bridgeport</a:t>
            </a: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325828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l="14560" r="2171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27048" y="407987"/>
            <a:ext cx="5721484" cy="1325563"/>
          </a:xfrm>
        </p:spPr>
        <p:txBody>
          <a:bodyPr vert="horz" lIns="91440" tIns="45720" rIns="91440" bIns="45720" rtlCol="0" anchor="ctr">
            <a:normAutofit/>
          </a:bodyPr>
          <a:lstStyle/>
          <a:p>
            <a:r>
              <a:rPr lang="en-US"/>
              <a:t>Whiplash Injury Symptoms </a:t>
            </a:r>
          </a:p>
        </p:txBody>
      </p:sp>
      <p:sp>
        <p:nvSpPr>
          <p:cNvPr id="3" name="Content Placeholder 2"/>
          <p:cNvSpPr>
            <a:spLocks noGrp="1"/>
          </p:cNvSpPr>
          <p:nvPr>
            <p:ph sz="half" idx="1"/>
          </p:nvPr>
        </p:nvSpPr>
        <p:spPr>
          <a:xfrm>
            <a:off x="5827048" y="1868487"/>
            <a:ext cx="5721484" cy="4351338"/>
          </a:xfrm>
        </p:spPr>
        <p:txBody>
          <a:bodyPr vert="horz" lIns="91440" tIns="45720" rIns="91440" bIns="45720" rtlCol="0">
            <a:normAutofit fontScale="40000" lnSpcReduction="20000"/>
          </a:bodyPr>
          <a:lstStyle/>
          <a:p>
            <a:r>
              <a:rPr lang="en-US" sz="5100" dirty="0"/>
              <a:t>Pain</a:t>
            </a:r>
          </a:p>
          <a:p>
            <a:r>
              <a:rPr lang="en-US" sz="5100" dirty="0"/>
              <a:t>Dizziness </a:t>
            </a:r>
          </a:p>
          <a:p>
            <a:r>
              <a:rPr lang="en-US" sz="5100" dirty="0"/>
              <a:t>Visual and auditory disturbances</a:t>
            </a:r>
          </a:p>
          <a:p>
            <a:r>
              <a:rPr lang="en-US" sz="5100" dirty="0"/>
              <a:t> Temporomandibular joint dysfunction </a:t>
            </a:r>
          </a:p>
          <a:p>
            <a:r>
              <a:rPr lang="en-US" sz="5100" dirty="0"/>
              <a:t>Photophobia </a:t>
            </a:r>
          </a:p>
          <a:p>
            <a:r>
              <a:rPr lang="en-US" sz="5100" dirty="0"/>
              <a:t>Dysphonia </a:t>
            </a:r>
          </a:p>
          <a:p>
            <a:r>
              <a:rPr lang="en-US" sz="5100" dirty="0"/>
              <a:t>Dysphagia</a:t>
            </a:r>
          </a:p>
          <a:p>
            <a:r>
              <a:rPr lang="en-US" sz="5100" dirty="0"/>
              <a:t>Fatigue </a:t>
            </a:r>
          </a:p>
          <a:p>
            <a:r>
              <a:rPr lang="en-US" sz="5100" dirty="0"/>
              <a:t>Cognitive difficulties such as concentration and memory loss, anxiety, insomnia, and depression (3, 5)</a:t>
            </a:r>
          </a:p>
          <a:p>
            <a:endParaRPr lang="en-US" sz="3800" dirty="0"/>
          </a:p>
          <a:p>
            <a:endParaRPr lang="en-US" sz="1300" dirty="0"/>
          </a:p>
          <a:p>
            <a:br>
              <a:rPr lang="en-US" sz="1300" dirty="0"/>
            </a:br>
            <a:br>
              <a:rPr lang="en-US" sz="1300" dirty="0"/>
            </a:br>
            <a:br>
              <a:rPr lang="en-US" sz="1300" dirty="0"/>
            </a:br>
            <a:endParaRPr lang="en-US" sz="1300" dirty="0"/>
          </a:p>
        </p:txBody>
      </p:sp>
    </p:spTree>
    <p:extLst>
      <p:ext uri="{BB962C8B-B14F-4D97-AF65-F5344CB8AC3E}">
        <p14:creationId xmlns:p14="http://schemas.microsoft.com/office/powerpoint/2010/main" val="304461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0CB78A9-B970-CCCA-3CF5-CE98EB836A8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Physical Examination</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51FD633-8DF7-AE31-6C9C-C411046E57D2}"/>
              </a:ext>
            </a:extLst>
          </p:cNvPr>
          <p:cNvSpPr>
            <a:spLocks noGrp="1"/>
          </p:cNvSpPr>
          <p:nvPr>
            <p:ph sz="half" idx="1"/>
          </p:nvPr>
        </p:nvSpPr>
        <p:spPr>
          <a:xfrm>
            <a:off x="640080" y="2872899"/>
            <a:ext cx="4243589" cy="3320668"/>
          </a:xfrm>
        </p:spPr>
        <p:txBody>
          <a:bodyPr vert="horz" lIns="91440" tIns="45720" rIns="91440" bIns="45720" rtlCol="0">
            <a:normAutofit fontScale="92500" lnSpcReduction="10000"/>
          </a:bodyPr>
          <a:lstStyle/>
          <a:p>
            <a:r>
              <a:rPr lang="en-US" sz="2200" dirty="0"/>
              <a:t>Vital signs, height, and weight, B/P, pulse and respirations</a:t>
            </a:r>
          </a:p>
          <a:p>
            <a:r>
              <a:rPr lang="en-US" sz="2200" dirty="0"/>
              <a:t>Gait, posture, and behavior</a:t>
            </a:r>
          </a:p>
          <a:p>
            <a:r>
              <a:rPr lang="en-US" sz="2200" dirty="0"/>
              <a:t>Palpation</a:t>
            </a:r>
          </a:p>
          <a:p>
            <a:r>
              <a:rPr lang="en-US" sz="2200" dirty="0"/>
              <a:t>O’Donoghue’s maneuver</a:t>
            </a:r>
          </a:p>
          <a:p>
            <a:r>
              <a:rPr lang="en-US" sz="2200" dirty="0"/>
              <a:t>Sharp Purser test</a:t>
            </a:r>
          </a:p>
          <a:p>
            <a:r>
              <a:rPr lang="en-US" sz="2200" dirty="0"/>
              <a:t>Range of motion testing</a:t>
            </a:r>
          </a:p>
          <a:p>
            <a:r>
              <a:rPr lang="en-US" sz="2200" dirty="0"/>
              <a:t>Cervical compression and distraction</a:t>
            </a:r>
          </a:p>
          <a:p>
            <a:r>
              <a:rPr lang="en-US" sz="2200" dirty="0"/>
              <a:t>Neurological testing</a:t>
            </a:r>
          </a:p>
          <a:p>
            <a:endParaRPr lang="en-US" sz="2200" dirty="0"/>
          </a:p>
        </p:txBody>
      </p:sp>
      <p:pic>
        <p:nvPicPr>
          <p:cNvPr id="19" name="Content Placeholder 18" descr="A person receiving a neck massage&#10;&#10;Description automatically generated">
            <a:extLst>
              <a:ext uri="{FF2B5EF4-FFF2-40B4-BE49-F238E27FC236}">
                <a16:creationId xmlns:a16="http://schemas.microsoft.com/office/drawing/2014/main" id="{7CEBF1DC-A95D-8759-8A59-4E6AAAA82C8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2160" r="-1" b="2129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0385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65DBD-9EDE-831C-D609-89D302B5F5F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000"/>
              <a:t>Definition of an Orthopedic Test</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248EDFB-F5B6-6FA9-1972-249F22116CDB}"/>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dirty="0"/>
              <a:t>Most often a provocative maneuver that reproduces the patient’s pain with stretching, compressing, and/or contracting, and identifies the painful tissue.</a:t>
            </a:r>
          </a:p>
        </p:txBody>
      </p:sp>
      <p:pic>
        <p:nvPicPr>
          <p:cNvPr id="7" name="Content Placeholder 6" descr="A doctor examining a patient&#10;&#10;AI-generated content may be incorrect.">
            <a:extLst>
              <a:ext uri="{FF2B5EF4-FFF2-40B4-BE49-F238E27FC236}">
                <a16:creationId xmlns:a16="http://schemas.microsoft.com/office/drawing/2014/main" id="{BBF31C82-8B62-EC9E-2B72-094FDECDC10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9151" r="194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3604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BF4C9-EC4F-FEBE-E92E-99AF743C07D2}"/>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Provocative Testing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and</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Temporal Issues</a:t>
            </a:r>
          </a:p>
        </p:txBody>
      </p:sp>
      <p:pic>
        <p:nvPicPr>
          <p:cNvPr id="6" name="Content Placeholder 5" descr="Alarm clock on a blue table with a pink wall">
            <a:extLst>
              <a:ext uri="{FF2B5EF4-FFF2-40B4-BE49-F238E27FC236}">
                <a16:creationId xmlns:a16="http://schemas.microsoft.com/office/drawing/2014/main" id="{CCF391D4-1308-2B92-C14C-600B30541CA9}"/>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r="26256" b="-1"/>
          <a:stretch/>
        </p:blipFill>
        <p:spPr>
          <a:xfrm>
            <a:off x="5091586" y="643466"/>
            <a:ext cx="6152160" cy="5568739"/>
          </a:xfrm>
          <a:prstGeom prst="rect">
            <a:avLst/>
          </a:prstGeom>
        </p:spPr>
      </p:pic>
    </p:spTree>
    <p:extLst>
      <p:ext uri="{BB962C8B-B14F-4D97-AF65-F5344CB8AC3E}">
        <p14:creationId xmlns:p14="http://schemas.microsoft.com/office/powerpoint/2010/main" val="2899295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3810" y="1861073"/>
            <a:ext cx="4036334" cy="3487243"/>
          </a:xfrm>
        </p:spPr>
        <p:txBody>
          <a:bodyPr vert="horz" lIns="91440" tIns="45720" rIns="91440" bIns="45720" rtlCol="0" anchor="t">
            <a:normAutofit fontScale="90000"/>
          </a:bodyPr>
          <a:lstStyle/>
          <a:p>
            <a:r>
              <a:rPr lang="en-US" sz="5400" kern="1200" dirty="0">
                <a:solidFill>
                  <a:schemeClr val="tx1"/>
                </a:solidFill>
                <a:latin typeface="+mj-lt"/>
                <a:ea typeface="+mj-ea"/>
                <a:cs typeface="+mj-cs"/>
              </a:rPr>
              <a:t>How Do You Grade the Cervical</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Soft Tissue Injury?</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2917" b="18724"/>
          <a:stretch/>
        </p:blipFill>
        <p:spPr>
          <a:xfrm>
            <a:off x="5922508" y="666728"/>
            <a:ext cx="5535968" cy="5465791"/>
          </a:xfrm>
          <a:prstGeom prst="rect">
            <a:avLst/>
          </a:prstGeom>
        </p:spPr>
      </p:pic>
    </p:spTree>
    <p:extLst>
      <p:ext uri="{BB962C8B-B14F-4D97-AF65-F5344CB8AC3E}">
        <p14:creationId xmlns:p14="http://schemas.microsoft.com/office/powerpoint/2010/main" val="149875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30936" y="639520"/>
            <a:ext cx="3429000" cy="1719072"/>
          </a:xfrm>
        </p:spPr>
        <p:txBody>
          <a:bodyPr vert="horz" lIns="91440" tIns="45720" rIns="91440" bIns="45720" rtlCol="0" anchor="b">
            <a:normAutofit/>
          </a:bodyPr>
          <a:lstStyle/>
          <a:p>
            <a:r>
              <a:rPr lang="en-US" sz="4200" kern="1200">
                <a:solidFill>
                  <a:schemeClr val="tx1"/>
                </a:solidFill>
                <a:latin typeface="+mj-lt"/>
                <a:ea typeface="+mj-ea"/>
                <a:cs typeface="+mj-cs"/>
              </a:rPr>
              <a:t>Soft Tissue Injury Grading</a:t>
            </a:r>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630936" y="2807208"/>
            <a:ext cx="3429000" cy="3410712"/>
          </a:xfrm>
        </p:spPr>
        <p:txBody>
          <a:bodyPr vert="horz" lIns="91440" tIns="45720" rIns="91440" bIns="45720" rtlCol="0" anchor="t">
            <a:normAutofit/>
          </a:bodyPr>
          <a:lstStyle/>
          <a:p>
            <a:r>
              <a:rPr lang="en-US" sz="1500"/>
              <a:t>Grade 1 strain of muscle/tendon (Mild)</a:t>
            </a:r>
          </a:p>
          <a:p>
            <a:pPr lvl="1"/>
            <a:r>
              <a:rPr lang="en-US" sz="1500"/>
              <a:t>Overstretch or tear up to 5%</a:t>
            </a:r>
          </a:p>
          <a:p>
            <a:r>
              <a:rPr lang="en-US" sz="1500"/>
              <a:t>Grade 2 strain of muscle/tendon (Moderate)</a:t>
            </a:r>
          </a:p>
          <a:p>
            <a:pPr lvl="1"/>
            <a:r>
              <a:rPr lang="en-US" sz="1500"/>
              <a:t>Tear up to 50%</a:t>
            </a:r>
          </a:p>
          <a:p>
            <a:r>
              <a:rPr lang="en-US" sz="1500"/>
              <a:t>Grade 3 strain of muscle/tendon (Severe)</a:t>
            </a:r>
          </a:p>
          <a:p>
            <a:pPr lvl="1"/>
            <a:r>
              <a:rPr lang="en-US" sz="1500"/>
              <a:t>Rupture or complete 100% tear</a:t>
            </a:r>
          </a:p>
          <a:p>
            <a:r>
              <a:rPr lang="en-US" sz="1500"/>
              <a:t>Grade 4 strain of muscle/tendon/bone (Avulsion)</a:t>
            </a:r>
          </a:p>
          <a:p>
            <a:pPr lvl="1"/>
            <a:r>
              <a:rPr lang="en-US" sz="1500"/>
              <a:t>Complete tear with avulsion of bone</a:t>
            </a:r>
          </a:p>
        </p:txBody>
      </p:sp>
      <p:pic>
        <p:nvPicPr>
          <p:cNvPr id="14"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4296" y="664762"/>
            <a:ext cx="6903720" cy="5528476"/>
          </a:xfrm>
          <a:prstGeom prst="rect">
            <a:avLst/>
          </a:prstGeom>
        </p:spPr>
      </p:pic>
    </p:spTree>
    <p:extLst>
      <p:ext uri="{BB962C8B-B14F-4D97-AF65-F5344CB8AC3E}">
        <p14:creationId xmlns:p14="http://schemas.microsoft.com/office/powerpoint/2010/main" val="327365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30936" y="639519"/>
            <a:ext cx="3429000" cy="1705647"/>
          </a:xfrm>
        </p:spPr>
        <p:txBody>
          <a:bodyPr vert="horz" lIns="91440" tIns="45720" rIns="91440" bIns="45720" rtlCol="0" anchor="b">
            <a:normAutofit/>
          </a:bodyPr>
          <a:lstStyle/>
          <a:p>
            <a:r>
              <a:rPr lang="en-US" sz="4200" kern="1200" dirty="0">
                <a:solidFill>
                  <a:schemeClr val="tx1"/>
                </a:solidFill>
                <a:latin typeface="+mj-lt"/>
                <a:ea typeface="+mj-ea"/>
                <a:cs typeface="+mj-cs"/>
              </a:rPr>
              <a:t>Soft Tissue Injury Grading</a:t>
            </a:r>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630936" y="2592044"/>
            <a:ext cx="3429000" cy="3625876"/>
          </a:xfrm>
        </p:spPr>
        <p:txBody>
          <a:bodyPr vert="horz" lIns="91440" tIns="45720" rIns="91440" bIns="45720" rtlCol="0" anchor="t">
            <a:noAutofit/>
          </a:bodyPr>
          <a:lstStyle/>
          <a:p>
            <a:r>
              <a:rPr lang="en-US" sz="1600" dirty="0"/>
              <a:t>Grade 1 sprain of ligament/joint (Mild)</a:t>
            </a:r>
          </a:p>
          <a:p>
            <a:pPr lvl="1"/>
            <a:r>
              <a:rPr lang="en-US" sz="1600" dirty="0"/>
              <a:t>Overstretch or tear up to 5%</a:t>
            </a:r>
          </a:p>
          <a:p>
            <a:r>
              <a:rPr lang="en-US" sz="1600" dirty="0"/>
              <a:t>Grade 2 sprain of ligament/joint (Moderate)</a:t>
            </a:r>
          </a:p>
          <a:p>
            <a:pPr lvl="1"/>
            <a:r>
              <a:rPr lang="en-US" sz="1600" dirty="0"/>
              <a:t>Tear up to 50%</a:t>
            </a:r>
          </a:p>
          <a:p>
            <a:r>
              <a:rPr lang="en-US" sz="1600" dirty="0"/>
              <a:t>Grade 3 sprain of ligament/joint (Severe)</a:t>
            </a:r>
          </a:p>
          <a:p>
            <a:pPr lvl="1"/>
            <a:r>
              <a:rPr lang="en-US" sz="1600" dirty="0"/>
              <a:t>Rupture or complete 100% tear</a:t>
            </a:r>
          </a:p>
          <a:p>
            <a:r>
              <a:rPr lang="en-US" sz="1600" dirty="0"/>
              <a:t>Grade 4 sprain of ligament/joint/bone (Avulsion)</a:t>
            </a:r>
          </a:p>
          <a:p>
            <a:pPr lvl="1"/>
            <a:r>
              <a:rPr lang="en-US" sz="1600" dirty="0"/>
              <a:t>Complete tear with avulsion of bone</a:t>
            </a:r>
          </a:p>
        </p:txBody>
      </p:sp>
      <p:pic>
        <p:nvPicPr>
          <p:cNvPr id="14"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4296" y="654004"/>
            <a:ext cx="6903720" cy="5528476"/>
          </a:xfrm>
          <a:prstGeom prst="rect">
            <a:avLst/>
          </a:prstGeom>
        </p:spPr>
      </p:pic>
    </p:spTree>
    <p:extLst>
      <p:ext uri="{BB962C8B-B14F-4D97-AF65-F5344CB8AC3E}">
        <p14:creationId xmlns:p14="http://schemas.microsoft.com/office/powerpoint/2010/main" val="290118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D53F3E-481A-901D-0060-EB47DC13B6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10DF3-0217-5F3E-C0CC-0F724E910E91}"/>
              </a:ext>
            </a:extLst>
          </p:cNvPr>
          <p:cNvSpPr>
            <a:spLocks noGrp="1"/>
          </p:cNvSpPr>
          <p:nvPr>
            <p:ph type="title"/>
          </p:nvPr>
        </p:nvSpPr>
        <p:spPr>
          <a:xfrm>
            <a:off x="1123356" y="1188637"/>
            <a:ext cx="9984615" cy="1597228"/>
          </a:xfrm>
        </p:spPr>
        <p:txBody>
          <a:bodyPr vert="horz" lIns="91440" tIns="45720" rIns="91440" bIns="45720" rtlCol="0" anchor="ctr">
            <a:normAutofit/>
          </a:bodyPr>
          <a:lstStyle/>
          <a:p>
            <a:r>
              <a:rPr lang="en-US" sz="5100"/>
              <a:t>Upper Cervical Ligament Sprain Injuries Leading to Chronic Pain </a:t>
            </a:r>
          </a:p>
        </p:txBody>
      </p:sp>
      <p:pic>
        <p:nvPicPr>
          <p:cNvPr id="5" name="Content Placeholder 4">
            <a:extLst>
              <a:ext uri="{FF2B5EF4-FFF2-40B4-BE49-F238E27FC236}">
                <a16:creationId xmlns:a16="http://schemas.microsoft.com/office/drawing/2014/main" id="{AA501106-5825-14D4-E7A3-EF3EA38E84C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1634" r="4252"/>
          <a:stretch/>
        </p:blipFill>
        <p:spPr>
          <a:xfrm>
            <a:off x="1123357" y="3018327"/>
            <a:ext cx="3533985" cy="2728198"/>
          </a:xfrm>
          <a:prstGeom prst="rect">
            <a:avLst/>
          </a:prstGeom>
        </p:spPr>
      </p:pic>
      <p:sp>
        <p:nvSpPr>
          <p:cNvPr id="3" name="Content Placeholder 2">
            <a:extLst>
              <a:ext uri="{FF2B5EF4-FFF2-40B4-BE49-F238E27FC236}">
                <a16:creationId xmlns:a16="http://schemas.microsoft.com/office/drawing/2014/main" id="{F75EC720-4E35-204B-65A9-5508BD22EC20}"/>
              </a:ext>
            </a:extLst>
          </p:cNvPr>
          <p:cNvSpPr>
            <a:spLocks noGrp="1"/>
          </p:cNvSpPr>
          <p:nvPr>
            <p:ph sz="half" idx="1"/>
          </p:nvPr>
        </p:nvSpPr>
        <p:spPr>
          <a:xfrm>
            <a:off x="5255260" y="2998278"/>
            <a:ext cx="4428236" cy="2728198"/>
          </a:xfrm>
        </p:spPr>
        <p:txBody>
          <a:bodyPr vert="horz" lIns="91440" tIns="45720" rIns="91440" bIns="45720" rtlCol="0" anchor="t">
            <a:normAutofit/>
          </a:bodyPr>
          <a:lstStyle/>
          <a:p>
            <a:endParaRPr lang="en-US" sz="1900"/>
          </a:p>
          <a:p>
            <a:r>
              <a:rPr lang="en-US" sz="1900"/>
              <a:t>Severity of alar ligament injury, head position at time of impact, Neck Disability Index (NDI) scores and reproduction of pain and excessive mobility with manual examination. (9, 10)</a:t>
            </a:r>
          </a:p>
          <a:p>
            <a:r>
              <a:rPr lang="en-US" sz="1900"/>
              <a:t>Sharp Purser Maneuver test for upper cervical spine instability.</a:t>
            </a:r>
          </a:p>
        </p:txBody>
      </p:sp>
    </p:spTree>
    <p:extLst>
      <p:ext uri="{BB962C8B-B14F-4D97-AF65-F5344CB8AC3E}">
        <p14:creationId xmlns:p14="http://schemas.microsoft.com/office/powerpoint/2010/main" val="179469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D2E29-DC6B-B932-11A8-A940E1441DFA}"/>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Cervical Spine Imaging</a:t>
            </a:r>
          </a:p>
        </p:txBody>
      </p:sp>
      <p:pic>
        <p:nvPicPr>
          <p:cNvPr id="8" name="Content Placeholder 7" descr="X-ray of a neck and cervical spine&#10;&#10;Description automatically generated">
            <a:extLst>
              <a:ext uri="{FF2B5EF4-FFF2-40B4-BE49-F238E27FC236}">
                <a16:creationId xmlns:a16="http://schemas.microsoft.com/office/drawing/2014/main" id="{93ABD5F6-25C7-60D8-6420-ACC7D436631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r="945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B11B92-A6D2-9761-D245-8E610B0DD585}"/>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en-US" sz="2200" dirty="0"/>
              <a:t>Davis Series (7 view)</a:t>
            </a:r>
          </a:p>
          <a:p>
            <a:r>
              <a:rPr lang="en-US" sz="2200" dirty="0"/>
              <a:t>Motion study</a:t>
            </a:r>
          </a:p>
          <a:p>
            <a:r>
              <a:rPr lang="en-US" sz="2200" dirty="0"/>
              <a:t>MRI</a:t>
            </a:r>
          </a:p>
          <a:p>
            <a:r>
              <a:rPr lang="en-US" sz="2200" dirty="0"/>
              <a:t>CT Scan</a:t>
            </a:r>
          </a:p>
          <a:p>
            <a:r>
              <a:rPr lang="en-US" sz="2200" dirty="0"/>
              <a:t>Master Class NMSM: MRI Imaging for Whiplash</a:t>
            </a:r>
          </a:p>
          <a:p>
            <a:r>
              <a:rPr lang="en-US" sz="2200" dirty="0">
                <a:hlinkClick r:id="rId3" tooltip="https://www.cdi.edu.au/bridgeport/whiplash.php"/>
              </a:rPr>
              <a:t>https://www.cdi.edu.au/bridgeport/whiplash.php</a:t>
            </a:r>
            <a:r>
              <a:rPr lang="en-US" sz="2200" dirty="0"/>
              <a:t> </a:t>
            </a:r>
          </a:p>
        </p:txBody>
      </p:sp>
    </p:spTree>
    <p:extLst>
      <p:ext uri="{BB962C8B-B14F-4D97-AF65-F5344CB8AC3E}">
        <p14:creationId xmlns:p14="http://schemas.microsoft.com/office/powerpoint/2010/main" val="330316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4A1A4D7-3266-062B-D4A7-C75F8616D7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37281" b="6044"/>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DB4CAA-0B28-8F40-9973-AB5D33799C29}"/>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dirty="0">
                <a:solidFill>
                  <a:srgbClr val="FFFFFF"/>
                </a:solidFill>
              </a:rPr>
              <a:t>MRI IMAGING IN WHIPLASH</a:t>
            </a:r>
          </a:p>
        </p:txBody>
      </p:sp>
      <p:sp>
        <p:nvSpPr>
          <p:cNvPr id="5" name="EXCERPT FROM THE NEUROMUSCULOSKELETAL MEDICINE PROGRAM">
            <a:extLst>
              <a:ext uri="{FF2B5EF4-FFF2-40B4-BE49-F238E27FC236}">
                <a16:creationId xmlns:a16="http://schemas.microsoft.com/office/drawing/2014/main" id="{F81D8865-977F-B1B9-A543-8E65AAEE5B19}"/>
              </a:ext>
            </a:extLst>
          </p:cNvPr>
          <p:cNvSpPr txBox="1"/>
          <p:nvPr/>
        </p:nvSpPr>
        <p:spPr>
          <a:xfrm>
            <a:off x="643466" y="4551037"/>
            <a:ext cx="5449479" cy="15780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vert="horz" lIns="91440" tIns="45720" rIns="91440" bIns="45720" rtlCol="0" anchor="b">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104" normalizeH="0" baseline="0">
                <a:ln>
                  <a:noFill/>
                </a:ln>
                <a:solidFill>
                  <a:srgbClr val="D6D6D6"/>
                </a:solidFill>
                <a:effectLst/>
                <a:uFillTx/>
                <a:latin typeface="Helvetica Neue Bold Condensed"/>
                <a:ea typeface="Helvetica Neue Bold Condensed"/>
                <a:cs typeface="Helvetica Neue Bold Condensed"/>
                <a:sym typeface="Helvetica Neue Bold Condensed"/>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a:lstStyle>
          <a:p>
            <a:pPr algn="l" defTabSz="914400" hangingPunct="1">
              <a:lnSpc>
                <a:spcPct val="90000"/>
              </a:lnSpc>
              <a:spcBef>
                <a:spcPts val="1000"/>
              </a:spcBef>
              <a:spcAft>
                <a:spcPts val="600"/>
              </a:spcAft>
            </a:pPr>
            <a:r>
              <a:rPr lang="en-US" sz="2400">
                <a:solidFill>
                  <a:srgbClr val="FFFFFF"/>
                </a:solidFill>
                <a:latin typeface="+mn-lt"/>
                <a:ea typeface="+mn-ea"/>
                <a:cs typeface="+mn-cs"/>
              </a:rPr>
              <a:t>EXCERPT FROM THE NEUROMUSCULOSKELETAL MEDICINE PROGRAM</a:t>
            </a:r>
          </a:p>
        </p:txBody>
      </p:sp>
    </p:spTree>
    <p:extLst>
      <p:ext uri="{BB962C8B-B14F-4D97-AF65-F5344CB8AC3E}">
        <p14:creationId xmlns:p14="http://schemas.microsoft.com/office/powerpoint/2010/main" val="53792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838200" y="1412488"/>
            <a:ext cx="2899189" cy="4363844"/>
          </a:xfrm>
        </p:spPr>
        <p:txBody>
          <a:bodyPr anchor="t">
            <a:normAutofit/>
          </a:bodyPr>
          <a:lstStyle/>
          <a:p>
            <a:r>
              <a:rPr lang="en-US" sz="4000" dirty="0">
                <a:solidFill>
                  <a:srgbClr val="FFFFFF"/>
                </a:solidFill>
              </a:rPr>
              <a:t>Contact Information</a:t>
            </a:r>
            <a:br>
              <a:rPr lang="en-US" sz="4000" dirty="0">
                <a:solidFill>
                  <a:srgbClr val="FFFFFF"/>
                </a:solidFill>
              </a:rPr>
            </a:br>
            <a:r>
              <a:rPr lang="en-US" sz="4000" dirty="0">
                <a:solidFill>
                  <a:srgbClr val="FFFFFF"/>
                </a:solidFill>
              </a:rPr>
              <a:t>Dr. James J. Lehman, </a:t>
            </a:r>
            <a:br>
              <a:rPr lang="en-US" sz="4000" dirty="0">
                <a:solidFill>
                  <a:srgbClr val="FFFFFF"/>
                </a:solidFill>
              </a:rPr>
            </a:br>
            <a:r>
              <a:rPr lang="en-US" sz="4000" dirty="0">
                <a:solidFill>
                  <a:srgbClr val="FFFFFF"/>
                </a:solidFill>
              </a:rPr>
              <a:t>Chiropractic Specialist</a:t>
            </a:r>
          </a:p>
        </p:txBody>
      </p:sp>
      <p:sp>
        <p:nvSpPr>
          <p:cNvPr id="5" name="Content Placeholder 4"/>
          <p:cNvSpPr>
            <a:spLocks noGrp="1"/>
          </p:cNvSpPr>
          <p:nvPr>
            <p:ph sz="half" idx="1"/>
          </p:nvPr>
        </p:nvSpPr>
        <p:spPr>
          <a:xfrm>
            <a:off x="4380855" y="1412489"/>
            <a:ext cx="3427283" cy="4363844"/>
          </a:xfrm>
        </p:spPr>
        <p:txBody>
          <a:bodyPr>
            <a:normAutofit/>
          </a:bodyPr>
          <a:lstStyle/>
          <a:p>
            <a:pPr marL="0" indent="0">
              <a:buNone/>
            </a:pPr>
            <a:r>
              <a:rPr lang="en-US" sz="2000" dirty="0"/>
              <a:t>Cell: 505-238-9501</a:t>
            </a:r>
          </a:p>
          <a:p>
            <a:pPr marL="0" indent="0">
              <a:buNone/>
            </a:pPr>
            <a:endParaRPr lang="en-US" sz="2000" dirty="0"/>
          </a:p>
          <a:p>
            <a:pPr marL="0" indent="0">
              <a:buNone/>
            </a:pPr>
            <a:r>
              <a:rPr lang="en-US" sz="2000" dirty="0"/>
              <a:t>Email: </a:t>
            </a:r>
            <a:r>
              <a:rPr lang="en-US" sz="2000" dirty="0">
                <a:hlinkClick r:id="rId2"/>
              </a:rPr>
              <a:t>jlehman@Bridgeport.edu</a:t>
            </a:r>
            <a:endParaRPr lang="en-US" sz="2000" dirty="0"/>
          </a:p>
          <a:p>
            <a:pPr marL="0" indent="0">
              <a:buNone/>
            </a:pPr>
            <a:endParaRPr lang="en-US" sz="2000" dirty="0"/>
          </a:p>
          <a:p>
            <a:pPr marL="0" indent="0">
              <a:buNone/>
            </a:pPr>
            <a:r>
              <a:rPr lang="en-US" sz="2000" dirty="0"/>
              <a:t>Office address: </a:t>
            </a:r>
          </a:p>
          <a:p>
            <a:pPr marL="0" indent="0">
              <a:lnSpc>
                <a:spcPct val="100000"/>
              </a:lnSpc>
              <a:buNone/>
            </a:pPr>
            <a:r>
              <a:rPr lang="en-US" sz="2000" dirty="0"/>
              <a:t>University of Bridgeport</a:t>
            </a:r>
          </a:p>
          <a:p>
            <a:pPr marL="0" indent="0">
              <a:buNone/>
            </a:pPr>
            <a:r>
              <a:rPr lang="en-US" sz="2000" dirty="0"/>
              <a:t>Health Sciences Postgraduate Education Department</a:t>
            </a:r>
          </a:p>
          <a:p>
            <a:pPr marL="0" indent="0">
              <a:buNone/>
            </a:pPr>
            <a:r>
              <a:rPr lang="en-US" sz="2000" dirty="0"/>
              <a:t>30 Hazel Avenue</a:t>
            </a:r>
          </a:p>
          <a:p>
            <a:pPr marL="0" indent="0">
              <a:buNone/>
            </a:pPr>
            <a:r>
              <a:rPr lang="en-US" sz="2000" dirty="0"/>
              <a:t>Bridgeport, CT 06604</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half" idx="2"/>
          </p:nvPr>
        </p:nvSpPr>
        <p:spPr>
          <a:xfrm>
            <a:off x="8451604" y="1412489"/>
            <a:ext cx="3197701" cy="4363844"/>
          </a:xfrm>
        </p:spPr>
        <p:txBody>
          <a:bodyPr>
            <a:normAutofit/>
          </a:bodyPr>
          <a:lstStyle/>
          <a:p>
            <a:r>
              <a:rPr lang="en-US" sz="2000" dirty="0"/>
              <a:t>PowerPoint presentations are available at: </a:t>
            </a:r>
            <a:r>
              <a:rPr lang="en-US" sz="2000" b="1" dirty="0"/>
              <a:t>bridgeport.edu/</a:t>
            </a:r>
            <a:r>
              <a:rPr lang="en-US" sz="2000" b="1" dirty="0" err="1"/>
              <a:t>nmsm</a:t>
            </a:r>
            <a:endParaRPr lang="en-US" sz="2000" b="1" dirty="0"/>
          </a:p>
          <a:p>
            <a:r>
              <a:rPr lang="en-US" sz="2000" dirty="0"/>
              <a:t>Health Sciences Postgraduate Education Department phone is </a:t>
            </a:r>
          </a:p>
          <a:p>
            <a:r>
              <a:rPr lang="en-US" sz="2000" dirty="0"/>
              <a:t>203-576-4880. Ask for Eileen</a:t>
            </a:r>
          </a:p>
        </p:txBody>
      </p:sp>
    </p:spTree>
    <p:extLst>
      <p:ext uri="{BB962C8B-B14F-4D97-AF65-F5344CB8AC3E}">
        <p14:creationId xmlns:p14="http://schemas.microsoft.com/office/powerpoint/2010/main" val="94495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c 1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669E1B-50FA-63AF-DDDE-450C34037D97}"/>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3800">
                <a:solidFill>
                  <a:srgbClr val="FFFFFF"/>
                </a:solidFill>
              </a:rPr>
              <a:t>What are your most common diagnoses with the Whiplashed Patient?</a:t>
            </a:r>
          </a:p>
        </p:txBody>
      </p:sp>
      <p:sp>
        <p:nvSpPr>
          <p:cNvPr id="17" name="Oval 1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person leaning on a question mark&#10;&#10;Description automatically generated">
            <a:extLst>
              <a:ext uri="{FF2B5EF4-FFF2-40B4-BE49-F238E27FC236}">
                <a16:creationId xmlns:a16="http://schemas.microsoft.com/office/drawing/2014/main" id="{CB0E50C9-73F8-B590-B09E-168CFB1B04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2673" y="270180"/>
            <a:ext cx="2782593"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8" name="Content Placeholder 7" descr="A skeleton with pain in the neck&#10;&#10;Description automatically generated">
            <a:extLst>
              <a:ext uri="{FF2B5EF4-FFF2-40B4-BE49-F238E27FC236}">
                <a16:creationId xmlns:a16="http://schemas.microsoft.com/office/drawing/2014/main" id="{7A038930-39B4-5C16-D07C-A227BE37DB7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782279" y="4080465"/>
            <a:ext cx="2899242" cy="2174431"/>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43751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D915-2A41-23DA-AB1D-262C1B960EF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200" dirty="0"/>
              <a:t>Minimum Recommended DX</a:t>
            </a:r>
            <a:endParaRPr lang="en-US" sz="32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257BFCEB-6F88-CEB7-386C-F899506991E9}"/>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3200" dirty="0"/>
              <a:t>Acute cervical strain</a:t>
            </a:r>
          </a:p>
          <a:p>
            <a:r>
              <a:rPr lang="en-US" sz="3200" dirty="0"/>
              <a:t>Acute cervical sprain</a:t>
            </a:r>
          </a:p>
          <a:p>
            <a:r>
              <a:rPr lang="en-US" sz="3200" dirty="0"/>
              <a:t>Acute cervical sprain/strain</a:t>
            </a:r>
          </a:p>
          <a:p>
            <a:endParaRPr lang="en-US" sz="2200" dirty="0"/>
          </a:p>
          <a:p>
            <a:endParaRPr lang="en-US" sz="2200" dirty="0"/>
          </a:p>
        </p:txBody>
      </p:sp>
      <p:pic>
        <p:nvPicPr>
          <p:cNvPr id="5" name="Content Placeholder 8">
            <a:extLst>
              <a:ext uri="{FF2B5EF4-FFF2-40B4-BE49-F238E27FC236}">
                <a16:creationId xmlns:a16="http://schemas.microsoft.com/office/drawing/2014/main" id="{8ACF51E4-E714-3A79-2F66-0AEEF94703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4296" y="664762"/>
            <a:ext cx="6903720" cy="5528476"/>
          </a:xfrm>
          <a:prstGeom prst="rect">
            <a:avLst/>
          </a:prstGeom>
        </p:spPr>
      </p:pic>
    </p:spTree>
    <p:extLst>
      <p:ext uri="{BB962C8B-B14F-4D97-AF65-F5344CB8AC3E}">
        <p14:creationId xmlns:p14="http://schemas.microsoft.com/office/powerpoint/2010/main" val="1595103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3A09C49D-B81B-0701-20CB-299F7FC1E7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1" b="4595"/>
          <a:stretch/>
        </p:blipFill>
        <p:spPr>
          <a:xfrm>
            <a:off x="764988" y="1737351"/>
            <a:ext cx="3368969" cy="3383298"/>
          </a:xfrm>
          <a:prstGeom prst="rect">
            <a:avLst/>
          </a:prstGeom>
        </p:spPr>
      </p:pic>
      <p:sp>
        <p:nvSpPr>
          <p:cNvPr id="28" name="Freeform: Shape 27">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622061" y="762538"/>
            <a:ext cx="5649349" cy="3199862"/>
          </a:xfrm>
        </p:spPr>
        <p:txBody>
          <a:bodyPr vert="horz" lIns="91440" tIns="45720" rIns="91440" bIns="45720" rtlCol="0" anchor="b">
            <a:normAutofit/>
          </a:bodyPr>
          <a:lstStyle/>
          <a:p>
            <a:r>
              <a:rPr lang="en-US" sz="6600" kern="1200" dirty="0">
                <a:solidFill>
                  <a:srgbClr val="FFFFFF"/>
                </a:solidFill>
                <a:latin typeface="+mj-lt"/>
                <a:ea typeface="+mj-ea"/>
                <a:cs typeface="+mj-cs"/>
              </a:rPr>
              <a:t>Question</a:t>
            </a:r>
          </a:p>
        </p:txBody>
      </p:sp>
      <p:sp>
        <p:nvSpPr>
          <p:cNvPr id="6" name="Content Placeholder 5">
            <a:extLst>
              <a:ext uri="{FF2B5EF4-FFF2-40B4-BE49-F238E27FC236}">
                <a16:creationId xmlns:a16="http://schemas.microsoft.com/office/drawing/2014/main" id="{09175DA4-7892-DC4B-32A4-8D72D316E504}"/>
              </a:ext>
            </a:extLst>
          </p:cNvPr>
          <p:cNvSpPr>
            <a:spLocks noGrp="1"/>
          </p:cNvSpPr>
          <p:nvPr>
            <p:ph sz="half" idx="1"/>
          </p:nvPr>
        </p:nvSpPr>
        <p:spPr>
          <a:xfrm>
            <a:off x="5622061" y="4312561"/>
            <a:ext cx="5649349" cy="1687815"/>
          </a:xfrm>
        </p:spPr>
        <p:txBody>
          <a:bodyPr vert="horz" lIns="91440" tIns="45720" rIns="91440" bIns="45720" rtlCol="0" anchor="t">
            <a:normAutofit/>
          </a:bodyPr>
          <a:lstStyle/>
          <a:p>
            <a:pPr marL="0" indent="0">
              <a:buNone/>
            </a:pPr>
            <a:r>
              <a:rPr lang="en-US" sz="3200" kern="1200" dirty="0">
                <a:solidFill>
                  <a:srgbClr val="FFFFFF"/>
                </a:solidFill>
                <a:latin typeface="+mn-lt"/>
                <a:ea typeface="+mn-ea"/>
                <a:cs typeface="+mn-cs"/>
              </a:rPr>
              <a:t>Is the Whiplash Type Injury in a Chronic or Acute State?</a:t>
            </a:r>
          </a:p>
        </p:txBody>
      </p:sp>
      <p:sp>
        <p:nvSpPr>
          <p:cNvPr id="26"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96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DC607-9026-F6DE-B154-21E04900FFD2}"/>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gn="ctr"/>
            <a:r>
              <a:rPr lang="en-US" sz="5400" dirty="0"/>
              <a:t>Chronic Pain Syndrome Diagnosis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C0F91F-8783-5BA6-E778-678C6DAB3038}"/>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sz="3200" dirty="0"/>
              <a:t>Chronic pain is defined as pain lasting beyond normal tissue healing time, generally taken to be 12 weeks.</a:t>
            </a:r>
          </a:p>
          <a:p>
            <a:endParaRPr lang="en-US" sz="2200" dirty="0"/>
          </a:p>
          <a:p>
            <a:endParaRPr lang="en-US" sz="2200" dirty="0"/>
          </a:p>
          <a:p>
            <a:r>
              <a:rPr lang="en-US" sz="2000" dirty="0" err="1"/>
              <a:t>Geneen</a:t>
            </a:r>
            <a:r>
              <a:rPr lang="en-US" sz="2000" dirty="0"/>
              <a:t> LJ, Moore RA, Clarke C, Martin D, Colvin LA, Smith BH. Physical activity and exercise for chronic pain in adults: an overview of Cochrane Reviews. </a:t>
            </a:r>
          </a:p>
        </p:txBody>
      </p:sp>
      <p:pic>
        <p:nvPicPr>
          <p:cNvPr id="6" name="Content Placeholder 5" descr="A person holding her neck and shoulder&#10;&#10;Description automatically generated">
            <a:extLst>
              <a:ext uri="{FF2B5EF4-FFF2-40B4-BE49-F238E27FC236}">
                <a16:creationId xmlns:a16="http://schemas.microsoft.com/office/drawing/2014/main" id="{E0DB7A3F-63D7-B460-C8FE-D6591B7D212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7838" r="17946" b="2"/>
          <a:stretch/>
        </p:blipFill>
        <p:spPr>
          <a:xfrm>
            <a:off x="7675658" y="2093976"/>
            <a:ext cx="3941064" cy="4096512"/>
          </a:xfrm>
          <a:prstGeom prst="rect">
            <a:avLst/>
          </a:prstGeom>
        </p:spPr>
      </p:pic>
    </p:spTree>
    <p:extLst>
      <p:ext uri="{BB962C8B-B14F-4D97-AF65-F5344CB8AC3E}">
        <p14:creationId xmlns:p14="http://schemas.microsoft.com/office/powerpoint/2010/main" val="43977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C4F75-544C-4DA2-B6CE-35B789BA3437}"/>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dirty="0"/>
              <a:t>Chronic Pain Diagnosis Code</a:t>
            </a:r>
            <a:endParaRPr lang="en-US"/>
          </a:p>
        </p:txBody>
      </p:sp>
      <p:pic>
        <p:nvPicPr>
          <p:cNvPr id="6" name="Content Placeholder 5" descr="A person with her head in pain&#10;&#10;AI-generated content may be incorrect.">
            <a:extLst>
              <a:ext uri="{FF2B5EF4-FFF2-40B4-BE49-F238E27FC236}">
                <a16:creationId xmlns:a16="http://schemas.microsoft.com/office/drawing/2014/main" id="{FFEB1B14-E126-14C5-5B84-A3D0210D896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E77D874-9C49-3834-1C5C-3EE9CEF5C3E2}"/>
              </a:ext>
            </a:extLst>
          </p:cNvPr>
          <p:cNvSpPr>
            <a:spLocks noGrp="1"/>
          </p:cNvSpPr>
          <p:nvPr>
            <p:ph sz="half" idx="1"/>
          </p:nvPr>
        </p:nvSpPr>
        <p:spPr>
          <a:xfrm>
            <a:off x="6513788" y="2333297"/>
            <a:ext cx="4840010" cy="3843666"/>
          </a:xfrm>
        </p:spPr>
        <p:txBody>
          <a:bodyPr vert="horz" lIns="91440" tIns="45720" rIns="91440" bIns="45720" rtlCol="0">
            <a:normAutofit/>
          </a:bodyPr>
          <a:lstStyle/>
          <a:p>
            <a:r>
              <a:rPr lang="en-US" sz="3600" dirty="0"/>
              <a:t>G 89.21</a:t>
            </a:r>
          </a:p>
          <a:p>
            <a:r>
              <a:rPr lang="en-US" sz="3600" dirty="0"/>
              <a:t>Chronic pain syndrome post trauma</a:t>
            </a:r>
          </a:p>
        </p:txBody>
      </p:sp>
    </p:spTree>
    <p:extLst>
      <p:ext uri="{BB962C8B-B14F-4D97-AF65-F5344CB8AC3E}">
        <p14:creationId xmlns:p14="http://schemas.microsoft.com/office/powerpoint/2010/main" val="161593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B82130-EEA7-67AE-5F9A-31444F0695C8}"/>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348DEE9-2D23-7FC4-E1F5-8B2AFAF056E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Persistent Pain: A Chronic Illness</a:t>
            </a: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050BEC-D0D5-FA74-517B-CC32B2329378}"/>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a:t>Acute pain usually goes away after an injury or illness resolves. But when pain persists for months or even years, long after whatever started the pain has gone or because the injury continues, it becomes a chronic condition and illness in its own right. </a:t>
            </a:r>
          </a:p>
          <a:p>
            <a:r>
              <a:rPr lang="en-US" sz="2000"/>
              <a:t>A Call to Revolutionize Chronic Pain Care in America: An Opportunity in Health Care Reform. The Mayday Fund. November 4, 2009. Amended March 4, 2010.</a:t>
            </a:r>
          </a:p>
          <a:p>
            <a:endParaRPr lang="en-US" sz="2000"/>
          </a:p>
          <a:p>
            <a:endParaRPr lang="en-US" sz="20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9BC7DE7A-3EBD-1EEB-6FB0-0C675839ED7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9461" r="-1" b="15649"/>
          <a:stretch/>
        </p:blipFill>
        <p:spPr>
          <a:xfrm>
            <a:off x="5977788" y="799352"/>
            <a:ext cx="5425410" cy="5259296"/>
          </a:xfrm>
          <a:prstGeom prst="rect">
            <a:avLst/>
          </a:prstGeom>
        </p:spPr>
      </p:pic>
    </p:spTree>
    <p:extLst>
      <p:ext uri="{BB962C8B-B14F-4D97-AF65-F5344CB8AC3E}">
        <p14:creationId xmlns:p14="http://schemas.microsoft.com/office/powerpoint/2010/main" val="1389229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10FC0-307B-AFB7-BB98-22E57E9BCB37}"/>
              </a:ext>
            </a:extLst>
          </p:cNvPr>
          <p:cNvSpPr>
            <a:spLocks noGrp="1"/>
          </p:cNvSpPr>
          <p:nvPr>
            <p:ph type="title"/>
          </p:nvPr>
        </p:nvSpPr>
        <p:spPr>
          <a:xfrm>
            <a:off x="838200" y="365125"/>
            <a:ext cx="10515600" cy="1325563"/>
          </a:xfrm>
        </p:spPr>
        <p:txBody>
          <a:bodyPr>
            <a:normAutofit/>
          </a:bodyPr>
          <a:lstStyle/>
          <a:p>
            <a:pPr algn="ctr"/>
            <a:r>
              <a:rPr lang="en-US" sz="5400" dirty="0"/>
              <a:t>High Impact Chronic Pain</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7F0B6C5-0089-2461-E2B8-7941D33137B4}"/>
              </a:ext>
            </a:extLst>
          </p:cNvPr>
          <p:cNvSpPr>
            <a:spLocks noGrp="1"/>
          </p:cNvSpPr>
          <p:nvPr>
            <p:ph idx="1"/>
          </p:nvPr>
        </p:nvSpPr>
        <p:spPr>
          <a:xfrm>
            <a:off x="838200" y="1929384"/>
            <a:ext cx="10515600" cy="4251960"/>
          </a:xfrm>
        </p:spPr>
        <p:txBody>
          <a:bodyPr>
            <a:normAutofit/>
          </a:bodyPr>
          <a:lstStyle/>
          <a:p>
            <a:r>
              <a:rPr lang="en-US" sz="3200" dirty="0"/>
              <a:t>The National Center for Health Statistics under the U.S. Department of Health and Human Services, Centers for Disease Control and Prevention identifies HICP as chronic pain (i.e. pain on most days or every day in the past three months) that interferes with life or work activities on most or all days in the past 3 months.</a:t>
            </a:r>
          </a:p>
          <a:p>
            <a:endParaRPr lang="en-US" sz="2200" dirty="0"/>
          </a:p>
          <a:p>
            <a:r>
              <a:rPr lang="en-US" sz="2000" dirty="0"/>
              <a:t>Zelaya CE, Dahlhamer JM, Lucas JW, Connor EM. Chronic Pain and High-impact Chronic Pain Among U.S. Adults, 2019. NCHS Data Brief, 2020(390): p. 1-8.</a:t>
            </a:r>
          </a:p>
        </p:txBody>
      </p:sp>
    </p:spTree>
    <p:extLst>
      <p:ext uri="{BB962C8B-B14F-4D97-AF65-F5344CB8AC3E}">
        <p14:creationId xmlns:p14="http://schemas.microsoft.com/office/powerpoint/2010/main" val="121275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EAC12B-BEA9-1AB2-CAFD-7A64FCA340C1}"/>
              </a:ext>
            </a:extLst>
          </p:cNvPr>
          <p:cNvSpPr>
            <a:spLocks noGrp="1"/>
          </p:cNvSpPr>
          <p:nvPr>
            <p:ph type="title"/>
          </p:nvPr>
        </p:nvSpPr>
        <p:spPr>
          <a:xfrm>
            <a:off x="838200" y="365125"/>
            <a:ext cx="10515600" cy="1325563"/>
          </a:xfrm>
        </p:spPr>
        <p:txBody>
          <a:bodyPr>
            <a:normAutofit/>
          </a:bodyPr>
          <a:lstStyle/>
          <a:p>
            <a:pPr algn="ctr"/>
            <a:r>
              <a:rPr lang="en-US" sz="5400" dirty="0"/>
              <a:t>High Impact Chronic Pain (HICP)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7AFBAC-2F81-80BE-B0F3-26012DE3324F}"/>
              </a:ext>
            </a:extLst>
          </p:cNvPr>
          <p:cNvSpPr>
            <a:spLocks noGrp="1"/>
          </p:cNvSpPr>
          <p:nvPr>
            <p:ph idx="1"/>
          </p:nvPr>
        </p:nvSpPr>
        <p:spPr>
          <a:xfrm>
            <a:off x="838200" y="1929384"/>
            <a:ext cx="10515600" cy="4251960"/>
          </a:xfrm>
        </p:spPr>
        <p:txBody>
          <a:bodyPr>
            <a:normAutofit/>
          </a:bodyPr>
          <a:lstStyle/>
          <a:p>
            <a:r>
              <a:rPr lang="en-US" sz="3200" dirty="0"/>
              <a:t>Mark Pitcher, Ph.D. Identifies HICP as pain on most days or every day in the previous 3 months accompanied by least 1 activity limitation or participation restriction among 8 activity/participation questions, such as being unable to work outside the home, go to school, do household chores or getting out with friends and families.</a:t>
            </a:r>
          </a:p>
          <a:p>
            <a:endParaRPr lang="en-US" sz="2200" dirty="0"/>
          </a:p>
          <a:p>
            <a:r>
              <a:rPr lang="en-US" sz="2000" dirty="0"/>
              <a:t>Pitcher MH, Von Korff M, Bushnell MC, Porter L. Prevalence and Profile of High-Impact Chronic Pain in the United States. J Pain, 2019. 20(2): p. 146-160. </a:t>
            </a:r>
          </a:p>
        </p:txBody>
      </p:sp>
    </p:spTree>
    <p:extLst>
      <p:ext uri="{BB962C8B-B14F-4D97-AF65-F5344CB8AC3E}">
        <p14:creationId xmlns:p14="http://schemas.microsoft.com/office/powerpoint/2010/main" val="246878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AB47E9A-0D22-F9F8-7DA9-9D169A9B6086}"/>
              </a:ext>
            </a:extLst>
          </p:cNvPr>
          <p:cNvSpPr>
            <a:spLocks noGrp="1"/>
          </p:cNvSpPr>
          <p:nvPr>
            <p:ph type="title"/>
          </p:nvPr>
        </p:nvSpPr>
        <p:spPr>
          <a:xfrm>
            <a:off x="635000" y="640823"/>
            <a:ext cx="3418659" cy="5583148"/>
          </a:xfrm>
        </p:spPr>
        <p:txBody>
          <a:bodyPr anchor="ctr">
            <a:normAutofit/>
          </a:bodyPr>
          <a:lstStyle/>
          <a:p>
            <a:r>
              <a:rPr lang="en-US" sz="5400"/>
              <a:t>Chronic Whiplash Associated Disorders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AAD18B9F-4CD4-BE9C-E6A6-0D180DA606B4}"/>
              </a:ext>
            </a:extLst>
          </p:cNvPr>
          <p:cNvGraphicFramePr>
            <a:graphicFrameLocks noGrp="1"/>
          </p:cNvGraphicFramePr>
          <p:nvPr>
            <p:ph idx="1"/>
            <p:extLst>
              <p:ext uri="{D42A27DB-BD31-4B8C-83A1-F6EECF244321}">
                <p14:modId xmlns:p14="http://schemas.microsoft.com/office/powerpoint/2010/main" val="77413766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356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60F5D-CA32-0877-DEF5-A07162327C8D}"/>
              </a:ext>
            </a:extLst>
          </p:cNvPr>
          <p:cNvSpPr>
            <a:spLocks noGrp="1"/>
          </p:cNvSpPr>
          <p:nvPr>
            <p:ph type="title"/>
          </p:nvPr>
        </p:nvSpPr>
        <p:spPr>
          <a:xfrm>
            <a:off x="635000" y="640823"/>
            <a:ext cx="3418659" cy="5583148"/>
          </a:xfrm>
        </p:spPr>
        <p:txBody>
          <a:bodyPr anchor="ctr">
            <a:normAutofit/>
          </a:bodyPr>
          <a:lstStyle/>
          <a:p>
            <a:r>
              <a:rPr lang="en-US" sz="4200" dirty="0"/>
              <a:t>Quebec Task Force Scores </a:t>
            </a:r>
            <a:br>
              <a:rPr lang="en-US" sz="4200" dirty="0"/>
            </a:br>
            <a:r>
              <a:rPr lang="en-US" sz="2000" baseline="-25000" dirty="0"/>
              <a:t>Spitzer, W.O., </a:t>
            </a:r>
            <a:r>
              <a:rPr lang="en-US" sz="2000" i="1" baseline="-25000" dirty="0"/>
              <a:t>Scientific monograph of the Quebec Task Force on Whiplash-Associated Disorders: Redefining ‘whiplash’ and its management</a:t>
            </a:r>
            <a:r>
              <a:rPr lang="en-US" sz="2000" baseline="-25000" dirty="0"/>
              <a:t>. Spine, 1995. 20: p. 1-73.</a:t>
            </a:r>
            <a:endParaRPr lang="en-US" sz="20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D09070EF-3D73-2510-24B9-2B84AA18DA4E}"/>
              </a:ext>
            </a:extLst>
          </p:cNvPr>
          <p:cNvGraphicFramePr>
            <a:graphicFrameLocks noGrp="1"/>
          </p:cNvGraphicFramePr>
          <p:nvPr>
            <p:ph idx="1"/>
            <p:extLst>
              <p:ext uri="{D42A27DB-BD31-4B8C-83A1-F6EECF244321}">
                <p14:modId xmlns:p14="http://schemas.microsoft.com/office/powerpoint/2010/main" val="585385076"/>
              </p:ext>
            </p:extLst>
          </p:nvPr>
        </p:nvGraphicFramePr>
        <p:xfrm>
          <a:off x="4825977" y="640822"/>
          <a:ext cx="6544595" cy="5536143"/>
        </p:xfrm>
        <a:graphic>
          <a:graphicData uri="http://schemas.openxmlformats.org/drawingml/2006/table">
            <a:tbl>
              <a:tblPr/>
              <a:tblGrid>
                <a:gridCol w="1357420">
                  <a:extLst>
                    <a:ext uri="{9D8B030D-6E8A-4147-A177-3AD203B41FA5}">
                      <a16:colId xmlns:a16="http://schemas.microsoft.com/office/drawing/2014/main" val="2086966450"/>
                    </a:ext>
                  </a:extLst>
                </a:gridCol>
                <a:gridCol w="5187175">
                  <a:extLst>
                    <a:ext uri="{9D8B030D-6E8A-4147-A177-3AD203B41FA5}">
                      <a16:colId xmlns:a16="http://schemas.microsoft.com/office/drawing/2014/main" val="1946975160"/>
                    </a:ext>
                  </a:extLst>
                </a:gridCol>
              </a:tblGrid>
              <a:tr h="787836">
                <a:tc>
                  <a:txBody>
                    <a:bodyPr/>
                    <a:lstStyle/>
                    <a:p>
                      <a:r>
                        <a:rPr lang="en-US" sz="2100"/>
                        <a:t>0 Zero</a:t>
                      </a:r>
                    </a:p>
                  </a:txBody>
                  <a:tcPr marL="106464" marR="106464" marT="53232" marB="53232" anchor="ctr">
                    <a:lnL>
                      <a:noFill/>
                    </a:lnL>
                    <a:lnR>
                      <a:noFill/>
                    </a:lnR>
                    <a:lnT>
                      <a:noFill/>
                    </a:lnT>
                    <a:lnB>
                      <a:noFill/>
                    </a:lnB>
                    <a:noFill/>
                  </a:tcPr>
                </a:tc>
                <a:tc>
                  <a:txBody>
                    <a:bodyPr/>
                    <a:lstStyle/>
                    <a:p>
                      <a:r>
                        <a:rPr lang="en-US" sz="2100"/>
                        <a:t>No complaint about the neck.</a:t>
                      </a:r>
                      <a:br>
                        <a:rPr lang="en-US" sz="2100"/>
                      </a:br>
                      <a:r>
                        <a:rPr lang="en-US" sz="2100"/>
                        <a:t>No physical sign(s).</a:t>
                      </a:r>
                    </a:p>
                  </a:txBody>
                  <a:tcPr marL="106464" marR="106464" marT="53232" marB="53232" anchor="ctr">
                    <a:lnL>
                      <a:noFill/>
                    </a:lnL>
                    <a:lnR>
                      <a:noFill/>
                    </a:lnR>
                    <a:lnT>
                      <a:noFill/>
                    </a:lnT>
                    <a:lnB>
                      <a:noFill/>
                    </a:lnB>
                    <a:noFill/>
                  </a:tcPr>
                </a:tc>
                <a:extLst>
                  <a:ext uri="{0D108BD9-81ED-4DB2-BD59-A6C34878D82A}">
                    <a16:rowId xmlns:a16="http://schemas.microsoft.com/office/drawing/2014/main" val="3033832241"/>
                  </a:ext>
                </a:extLst>
              </a:tr>
              <a:tr h="1107229">
                <a:tc>
                  <a:txBody>
                    <a:bodyPr/>
                    <a:lstStyle/>
                    <a:p>
                      <a:r>
                        <a:rPr lang="en-US" sz="2100"/>
                        <a:t>I One</a:t>
                      </a:r>
                    </a:p>
                  </a:txBody>
                  <a:tcPr marL="106464" marR="106464" marT="53232" marB="53232" anchor="ctr">
                    <a:lnL>
                      <a:noFill/>
                    </a:lnL>
                    <a:lnR>
                      <a:noFill/>
                    </a:lnR>
                    <a:lnT>
                      <a:noFill/>
                    </a:lnT>
                    <a:lnB>
                      <a:noFill/>
                    </a:lnB>
                    <a:noFill/>
                  </a:tcPr>
                </a:tc>
                <a:tc>
                  <a:txBody>
                    <a:bodyPr/>
                    <a:lstStyle/>
                    <a:p>
                      <a:r>
                        <a:rPr lang="en-US" sz="2100"/>
                        <a:t>Complaint of neck pain, stiffness or tenderness only.</a:t>
                      </a:r>
                      <a:br>
                        <a:rPr lang="en-US" sz="2100"/>
                      </a:br>
                      <a:r>
                        <a:rPr lang="en-US" sz="2100"/>
                        <a:t>No physical sign(s).</a:t>
                      </a:r>
                    </a:p>
                  </a:txBody>
                  <a:tcPr marL="106464" marR="106464" marT="53232" marB="53232" anchor="ctr">
                    <a:lnL>
                      <a:noFill/>
                    </a:lnL>
                    <a:lnR>
                      <a:noFill/>
                    </a:lnR>
                    <a:lnT>
                      <a:noFill/>
                    </a:lnT>
                    <a:lnB>
                      <a:noFill/>
                    </a:lnB>
                    <a:noFill/>
                  </a:tcPr>
                </a:tc>
                <a:extLst>
                  <a:ext uri="{0D108BD9-81ED-4DB2-BD59-A6C34878D82A}">
                    <a16:rowId xmlns:a16="http://schemas.microsoft.com/office/drawing/2014/main" val="3516610456"/>
                  </a:ext>
                </a:extLst>
              </a:tr>
              <a:tr h="1426621">
                <a:tc>
                  <a:txBody>
                    <a:bodyPr/>
                    <a:lstStyle/>
                    <a:p>
                      <a:r>
                        <a:rPr lang="en-US" sz="2100"/>
                        <a:t>II Two</a:t>
                      </a:r>
                    </a:p>
                  </a:txBody>
                  <a:tcPr marL="106464" marR="106464" marT="53232" marB="53232" anchor="ctr">
                    <a:lnL>
                      <a:noFill/>
                    </a:lnL>
                    <a:lnR>
                      <a:noFill/>
                    </a:lnR>
                    <a:lnT>
                      <a:noFill/>
                    </a:lnT>
                    <a:lnB>
                      <a:noFill/>
                    </a:lnB>
                    <a:noFill/>
                  </a:tcPr>
                </a:tc>
                <a:tc>
                  <a:txBody>
                    <a:bodyPr/>
                    <a:lstStyle/>
                    <a:p>
                      <a:r>
                        <a:rPr lang="en-US" sz="2100"/>
                        <a:t>Neck complaint AND musculoskeletal sign(s).</a:t>
                      </a:r>
                      <a:br>
                        <a:rPr lang="en-US" sz="2100"/>
                      </a:br>
                      <a:r>
                        <a:rPr lang="en-US" sz="2100"/>
                        <a:t>Musculoskeletal signs include decreased range of movement and point tenderness.</a:t>
                      </a:r>
                    </a:p>
                  </a:txBody>
                  <a:tcPr marL="106464" marR="106464" marT="53232" marB="53232" anchor="ctr">
                    <a:lnL>
                      <a:noFill/>
                    </a:lnL>
                    <a:lnR>
                      <a:noFill/>
                    </a:lnR>
                    <a:lnT>
                      <a:noFill/>
                    </a:lnT>
                    <a:lnB>
                      <a:noFill/>
                    </a:lnB>
                    <a:noFill/>
                  </a:tcPr>
                </a:tc>
                <a:extLst>
                  <a:ext uri="{0D108BD9-81ED-4DB2-BD59-A6C34878D82A}">
                    <a16:rowId xmlns:a16="http://schemas.microsoft.com/office/drawing/2014/main" val="3573662389"/>
                  </a:ext>
                </a:extLst>
              </a:tr>
              <a:tr h="1426621">
                <a:tc>
                  <a:txBody>
                    <a:bodyPr/>
                    <a:lstStyle/>
                    <a:p>
                      <a:r>
                        <a:rPr lang="en-US" sz="2100"/>
                        <a:t>III Three</a:t>
                      </a:r>
                    </a:p>
                  </a:txBody>
                  <a:tcPr marL="106464" marR="106464" marT="53232" marB="53232" anchor="ctr">
                    <a:lnL>
                      <a:noFill/>
                    </a:lnL>
                    <a:lnR>
                      <a:noFill/>
                    </a:lnR>
                    <a:lnT>
                      <a:noFill/>
                    </a:lnT>
                    <a:lnB>
                      <a:noFill/>
                    </a:lnB>
                    <a:noFill/>
                  </a:tcPr>
                </a:tc>
                <a:tc>
                  <a:txBody>
                    <a:bodyPr/>
                    <a:lstStyle/>
                    <a:p>
                      <a:r>
                        <a:rPr lang="en-US" sz="2100"/>
                        <a:t>Neck complaint AND neurological sign(s).</a:t>
                      </a:r>
                      <a:br>
                        <a:rPr lang="en-US" sz="2100"/>
                      </a:br>
                      <a:r>
                        <a:rPr lang="en-US" sz="2100"/>
                        <a:t>Neurological signs include decreased or absent tendon reflexes, weakness and sensory deficits.</a:t>
                      </a:r>
                    </a:p>
                  </a:txBody>
                  <a:tcPr marL="106464" marR="106464" marT="53232" marB="53232" anchor="ctr">
                    <a:lnL>
                      <a:noFill/>
                    </a:lnL>
                    <a:lnR>
                      <a:noFill/>
                    </a:lnR>
                    <a:lnT>
                      <a:noFill/>
                    </a:lnT>
                    <a:lnB>
                      <a:noFill/>
                    </a:lnB>
                    <a:noFill/>
                  </a:tcPr>
                </a:tc>
                <a:extLst>
                  <a:ext uri="{0D108BD9-81ED-4DB2-BD59-A6C34878D82A}">
                    <a16:rowId xmlns:a16="http://schemas.microsoft.com/office/drawing/2014/main" val="3152234560"/>
                  </a:ext>
                </a:extLst>
              </a:tr>
              <a:tr h="787836">
                <a:tc>
                  <a:txBody>
                    <a:bodyPr/>
                    <a:lstStyle/>
                    <a:p>
                      <a:r>
                        <a:rPr lang="en-US" sz="2100"/>
                        <a:t>IV Four</a:t>
                      </a:r>
                    </a:p>
                  </a:txBody>
                  <a:tcPr marL="106464" marR="106464" marT="53232" marB="53232" anchor="ctr">
                    <a:lnL>
                      <a:noFill/>
                    </a:lnL>
                    <a:lnR>
                      <a:noFill/>
                    </a:lnR>
                    <a:lnT>
                      <a:noFill/>
                    </a:lnT>
                    <a:lnB>
                      <a:noFill/>
                    </a:lnB>
                    <a:noFill/>
                  </a:tcPr>
                </a:tc>
                <a:tc>
                  <a:txBody>
                    <a:bodyPr/>
                    <a:lstStyle/>
                    <a:p>
                      <a:r>
                        <a:rPr lang="en-US" sz="2100"/>
                        <a:t>Neck complaint AND fracture or dislocation.</a:t>
                      </a:r>
                    </a:p>
                  </a:txBody>
                  <a:tcPr marL="106464" marR="106464" marT="53232" marB="53232" anchor="ctr">
                    <a:lnL>
                      <a:noFill/>
                    </a:lnL>
                    <a:lnR>
                      <a:noFill/>
                    </a:lnR>
                    <a:lnT>
                      <a:noFill/>
                    </a:lnT>
                    <a:lnB>
                      <a:noFill/>
                    </a:lnB>
                    <a:noFill/>
                  </a:tcPr>
                </a:tc>
                <a:extLst>
                  <a:ext uri="{0D108BD9-81ED-4DB2-BD59-A6C34878D82A}">
                    <a16:rowId xmlns:a16="http://schemas.microsoft.com/office/drawing/2014/main" val="1625697293"/>
                  </a:ext>
                </a:extLst>
              </a:tr>
            </a:tbl>
          </a:graphicData>
        </a:graphic>
      </p:graphicFrame>
    </p:spTree>
    <p:extLst>
      <p:ext uri="{BB962C8B-B14F-4D97-AF65-F5344CB8AC3E}">
        <p14:creationId xmlns:p14="http://schemas.microsoft.com/office/powerpoint/2010/main" val="386776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Learning Objectives</a:t>
            </a:r>
          </a:p>
        </p:txBody>
      </p:sp>
      <p:sp>
        <p:nvSpPr>
          <p:cNvPr id="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40080" y="2872899"/>
            <a:ext cx="4243589" cy="3320668"/>
          </a:xfrm>
        </p:spPr>
        <p:txBody>
          <a:bodyPr vert="horz" lIns="91440" tIns="45720" rIns="91440" bIns="45720" rtlCol="0">
            <a:normAutofit/>
          </a:bodyPr>
          <a:lstStyle/>
          <a:p>
            <a:pPr lvl="0"/>
            <a:endParaRPr lang="en-US" sz="2200" dirty="0"/>
          </a:p>
          <a:p>
            <a:pPr lvl="0"/>
            <a:endParaRPr lang="en-US" sz="2200" dirty="0"/>
          </a:p>
          <a:p>
            <a:pPr lvl="0"/>
            <a:r>
              <a:rPr lang="en-US" dirty="0"/>
              <a:t>Determine patient’s </a:t>
            </a:r>
            <a:r>
              <a:rPr lang="en-US" b="1" dirty="0"/>
              <a:t>diagnosis</a:t>
            </a:r>
            <a:r>
              <a:rPr lang="en-US" dirty="0"/>
              <a:t> and </a:t>
            </a:r>
            <a:r>
              <a:rPr lang="en-US" b="1" dirty="0"/>
              <a:t>prognosis</a:t>
            </a:r>
            <a:r>
              <a:rPr lang="en-US" dirty="0"/>
              <a:t> following a whiplash injury prior to providing chiropractic services.</a:t>
            </a:r>
          </a:p>
          <a:p>
            <a:endParaRPr lang="en-US" sz="2200" dirty="0"/>
          </a:p>
        </p:txBody>
      </p:sp>
      <p:pic>
        <p:nvPicPr>
          <p:cNvPr id="8" name="Content Placeholder 7" descr="A doctor examining a person's back&#10;&#10;Description automatically generated">
            <a:extLst>
              <a:ext uri="{FF2B5EF4-FFF2-40B4-BE49-F238E27FC236}">
                <a16:creationId xmlns:a16="http://schemas.microsoft.com/office/drawing/2014/main" id="{7E596386-E1AD-02BE-26FA-2E3B5D1122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674" r="48174"/>
          <a:stretch/>
        </p:blipFill>
        <p:spPr>
          <a:xfrm>
            <a:off x="5311702" y="55996"/>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6321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BEFF2-105D-B52C-174D-8C59ACAD5A7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Late Whiplash Syndrome</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B4C7377-FC8E-5C2B-63F2-5E9E2D05DA94}"/>
              </a:ext>
            </a:extLst>
          </p:cNvPr>
          <p:cNvSpPr>
            <a:spLocks noGrp="1"/>
          </p:cNvSpPr>
          <p:nvPr>
            <p:ph sz="half" idx="1"/>
          </p:nvPr>
        </p:nvSpPr>
        <p:spPr>
          <a:xfrm>
            <a:off x="572493" y="2071316"/>
            <a:ext cx="6713552" cy="4119172"/>
          </a:xfrm>
        </p:spPr>
        <p:txBody>
          <a:bodyPr vert="horz" lIns="91440" tIns="45720" rIns="91440" bIns="45720" rtlCol="0" anchor="t">
            <a:normAutofit fontScale="92500"/>
          </a:bodyPr>
          <a:lstStyle/>
          <a:p>
            <a:r>
              <a:rPr lang="en-US" sz="2200" dirty="0">
                <a:ln>
                  <a:noFill/>
                </a:ln>
                <a:effectLst/>
              </a:rPr>
              <a:t>Is characterized by a constellation of clinical profiles including neck pain and stiffness, persistent headache, dizziness, upper limb paresthesia, and psychological emotional sequelae that persist more than 6 months after a whiplash injury. </a:t>
            </a:r>
          </a:p>
          <a:p>
            <a:r>
              <a:rPr lang="en-US" sz="2200" dirty="0">
                <a:ln>
                  <a:noFill/>
                </a:ln>
                <a:effectLst/>
              </a:rPr>
              <a:t>In this same study it is stated that cervicogenic vertigo has been recognized in the clinical and scientific domain as a pathological condition that may result because of whiplash. </a:t>
            </a:r>
          </a:p>
          <a:p>
            <a:endParaRPr lang="en-US" sz="2200" dirty="0"/>
          </a:p>
          <a:p>
            <a:endParaRPr lang="en-US" sz="2200" dirty="0">
              <a:ln>
                <a:noFill/>
              </a:ln>
              <a:effectLst/>
            </a:endParaRPr>
          </a:p>
          <a:p>
            <a:r>
              <a:rPr lang="en-US" sz="1800" dirty="0">
                <a:effectLst/>
                <a:latin typeface="Times New Roman" panose="02020603050405020304" pitchFamily="18" charset="0"/>
                <a:ea typeface="Arial Unicode MS"/>
              </a:rPr>
              <a:t>Poorbaugh K, </a:t>
            </a:r>
            <a:r>
              <a:rPr lang="en-US" sz="1800" dirty="0" err="1">
                <a:effectLst/>
                <a:latin typeface="Times New Roman" panose="02020603050405020304" pitchFamily="18" charset="0"/>
                <a:ea typeface="Arial Unicode MS"/>
              </a:rPr>
              <a:t>Brismée</a:t>
            </a:r>
            <a:r>
              <a:rPr lang="en-US" sz="1800" dirty="0">
                <a:effectLst/>
                <a:latin typeface="Times New Roman" panose="02020603050405020304" pitchFamily="18" charset="0"/>
                <a:ea typeface="Arial Unicode MS"/>
              </a:rPr>
              <a:t> JM, Phelps V, Sizer PS Jr. Late whiplash syndrome: a clinical science approach to evidence-based diagnosis and management. Pain Pract. 2008 Jan-Feb;8(1):65-87.</a:t>
            </a:r>
            <a:endParaRPr lang="en-US" sz="2200" dirty="0">
              <a:ln>
                <a:noFill/>
              </a:ln>
              <a:effectLst/>
            </a:endParaRPr>
          </a:p>
          <a:p>
            <a:endParaRPr lang="en-US" sz="2200" dirty="0"/>
          </a:p>
        </p:txBody>
      </p:sp>
      <p:pic>
        <p:nvPicPr>
          <p:cNvPr id="9" name="Content Placeholder 8" descr="A group of doctors in a room&#10;&#10;AI-generated content may be incorrect.">
            <a:extLst>
              <a:ext uri="{FF2B5EF4-FFF2-40B4-BE49-F238E27FC236}">
                <a16:creationId xmlns:a16="http://schemas.microsoft.com/office/drawing/2014/main" id="{DDB08501-6CEC-0683-3ECE-C571751C22A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37543" r="5262" b="-1"/>
          <a:stretch/>
        </p:blipFill>
        <p:spPr>
          <a:xfrm>
            <a:off x="7675658" y="2093976"/>
            <a:ext cx="3941064" cy="4096512"/>
          </a:xfrm>
          <a:prstGeom prst="rect">
            <a:avLst/>
          </a:prstGeom>
        </p:spPr>
      </p:pic>
    </p:spTree>
    <p:extLst>
      <p:ext uri="{BB962C8B-B14F-4D97-AF65-F5344CB8AC3E}">
        <p14:creationId xmlns:p14="http://schemas.microsoft.com/office/powerpoint/2010/main" val="984252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2BB2E-D8A0-C192-FB4D-5DA49AB585A0}"/>
              </a:ext>
            </a:extLst>
          </p:cNvPr>
          <p:cNvSpPr>
            <a:spLocks noGrp="1"/>
          </p:cNvSpPr>
          <p:nvPr>
            <p:ph type="title"/>
          </p:nvPr>
        </p:nvSpPr>
        <p:spPr>
          <a:xfrm>
            <a:off x="841248" y="548640"/>
            <a:ext cx="3600860" cy="5431536"/>
          </a:xfrm>
        </p:spPr>
        <p:txBody>
          <a:bodyPr>
            <a:normAutofit/>
          </a:bodyPr>
          <a:lstStyle/>
          <a:p>
            <a:r>
              <a:rPr lang="en-US" sz="5400"/>
              <a:t>Recovery from a Whiplash Type Injury</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66D92A-BED0-70C5-59D3-3C2B842E7102}"/>
              </a:ext>
            </a:extLst>
          </p:cNvPr>
          <p:cNvSpPr>
            <a:spLocks noGrp="1"/>
          </p:cNvSpPr>
          <p:nvPr>
            <p:ph idx="1"/>
          </p:nvPr>
        </p:nvSpPr>
        <p:spPr>
          <a:xfrm>
            <a:off x="5126418" y="552091"/>
            <a:ext cx="6224335" cy="5431536"/>
          </a:xfrm>
        </p:spPr>
        <p:txBody>
          <a:bodyPr anchor="ctr">
            <a:normAutofit/>
          </a:bodyPr>
          <a:lstStyle/>
          <a:p>
            <a:r>
              <a:rPr lang="en-US" sz="2400" dirty="0"/>
              <a:t>The results of the present study with its 3 themes </a:t>
            </a:r>
          </a:p>
          <a:p>
            <a:pPr lvl="1"/>
            <a:r>
              <a:rPr lang="en-US" dirty="0"/>
              <a:t>(distancing from normalcy, self-efficacy in controlling the life situation after the injury, and readjustment and acceptance) and the large variation in the contents (codes) of the themes provide a more comprehensive understanding of the complexity of WAD; </a:t>
            </a:r>
          </a:p>
          <a:p>
            <a:pPr lvl="1"/>
            <a:r>
              <a:rPr lang="en-US" dirty="0"/>
              <a:t>patients’ complex, multifaceted experiences of WAD; </a:t>
            </a:r>
          </a:p>
          <a:p>
            <a:pPr lvl="1"/>
            <a:r>
              <a:rPr lang="en-US" dirty="0"/>
              <a:t>and the injury-recovery process. </a:t>
            </a:r>
          </a:p>
          <a:p>
            <a:r>
              <a:rPr lang="en-US" sz="1400" dirty="0" err="1"/>
              <a:t>Söderlund</a:t>
            </a:r>
            <a:r>
              <a:rPr lang="en-US" sz="1400" dirty="0"/>
              <a:t> A, Nordgren L, Sterling M, </a:t>
            </a:r>
            <a:r>
              <a:rPr lang="en-US" sz="1400" dirty="0" err="1"/>
              <a:t>Stålnacke</a:t>
            </a:r>
            <a:r>
              <a:rPr lang="en-US" sz="1400" dirty="0"/>
              <a:t> BM. Exploring patients' experiences of the whiplash injury-recovery process - a meta-synthesis. J Pain Res. 2018 Jun 29;11:1263-1271. </a:t>
            </a:r>
            <a:r>
              <a:rPr lang="en-US" sz="1400" dirty="0" err="1"/>
              <a:t>doi</a:t>
            </a:r>
            <a:r>
              <a:rPr lang="en-US" sz="1400" dirty="0"/>
              <a:t>: 10.2147/JPR.S158807. PMID: 29988716; PMCID: PMC6029586.</a:t>
            </a:r>
          </a:p>
          <a:p>
            <a:endParaRPr lang="en-US" sz="2000" dirty="0"/>
          </a:p>
        </p:txBody>
      </p:sp>
    </p:spTree>
    <p:extLst>
      <p:ext uri="{BB962C8B-B14F-4D97-AF65-F5344CB8AC3E}">
        <p14:creationId xmlns:p14="http://schemas.microsoft.com/office/powerpoint/2010/main" val="379498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D03151-3FDD-EB04-C8FD-FDEEBC39BDAA}"/>
              </a:ext>
            </a:extLst>
          </p:cNvPr>
          <p:cNvSpPr>
            <a:spLocks noGrp="1"/>
          </p:cNvSpPr>
          <p:nvPr>
            <p:ph type="title"/>
          </p:nvPr>
        </p:nvSpPr>
        <p:spPr>
          <a:xfrm>
            <a:off x="838200" y="1412488"/>
            <a:ext cx="2899189" cy="4363844"/>
          </a:xfrm>
        </p:spPr>
        <p:txBody>
          <a:bodyPr anchor="t">
            <a:normAutofit/>
          </a:bodyPr>
          <a:lstStyle/>
          <a:p>
            <a:r>
              <a:rPr lang="en-US" sz="3400">
                <a:solidFill>
                  <a:srgbClr val="FFFFFF"/>
                </a:solidFill>
              </a:rPr>
              <a:t>Guidelines for the Management of</a:t>
            </a:r>
            <a:br>
              <a:rPr lang="en-US" sz="3400">
                <a:solidFill>
                  <a:srgbClr val="FFFFFF"/>
                </a:solidFill>
              </a:rPr>
            </a:br>
            <a:r>
              <a:rPr lang="en-US" sz="3400">
                <a:solidFill>
                  <a:srgbClr val="FFFFFF"/>
                </a:solidFill>
              </a:rPr>
              <a:t>Whiplash Associated Disorders: Symptoms</a:t>
            </a:r>
            <a:br>
              <a:rPr lang="en-US" sz="3400">
                <a:solidFill>
                  <a:srgbClr val="FFFFFF"/>
                </a:solidFill>
              </a:rPr>
            </a:br>
            <a:endParaRPr lang="en-US" sz="3400">
              <a:solidFill>
                <a:srgbClr val="FFFFFF"/>
              </a:solidFill>
            </a:endParaRPr>
          </a:p>
        </p:txBody>
      </p:sp>
      <p:sp>
        <p:nvSpPr>
          <p:cNvPr id="3" name="Content Placeholder 2">
            <a:extLst>
              <a:ext uri="{FF2B5EF4-FFF2-40B4-BE49-F238E27FC236}">
                <a16:creationId xmlns:a16="http://schemas.microsoft.com/office/drawing/2014/main" id="{CB692BC2-BD06-EFD8-06C0-CC5F09DFA6CB}"/>
              </a:ext>
            </a:extLst>
          </p:cNvPr>
          <p:cNvSpPr>
            <a:spLocks noGrp="1"/>
          </p:cNvSpPr>
          <p:nvPr>
            <p:ph sz="half" idx="1"/>
          </p:nvPr>
        </p:nvSpPr>
        <p:spPr>
          <a:xfrm>
            <a:off x="4380855" y="1412489"/>
            <a:ext cx="3427283" cy="4363844"/>
          </a:xfrm>
        </p:spPr>
        <p:txBody>
          <a:bodyPr>
            <a:normAutofit/>
          </a:bodyPr>
          <a:lstStyle/>
          <a:p>
            <a:pPr marL="0" indent="0">
              <a:buNone/>
            </a:pPr>
            <a:r>
              <a:rPr lang="en-US" sz="2000" b="1" dirty="0"/>
              <a:t>Poor outcome has been associated with:</a:t>
            </a:r>
          </a:p>
          <a:p>
            <a:r>
              <a:rPr lang="en-US" sz="2000" dirty="0"/>
              <a:t>severity of neck symptoms and radicular irritation at initial assessment</a:t>
            </a:r>
          </a:p>
          <a:p>
            <a:pPr marL="0" indent="0">
              <a:buNone/>
            </a:pPr>
            <a:r>
              <a:rPr lang="en-US" sz="2000" b="1" dirty="0"/>
              <a:t>Presence of specific symptoms such as:</a:t>
            </a:r>
          </a:p>
          <a:p>
            <a:r>
              <a:rPr lang="en-US" sz="2000" dirty="0"/>
              <a:t>headache; muscle pain; pain or numbness</a:t>
            </a:r>
          </a:p>
          <a:p>
            <a:r>
              <a:rPr lang="en-US" sz="2000" dirty="0"/>
              <a:t>radiating from neck to arms, hands or shoulders</a:t>
            </a:r>
          </a:p>
          <a:p>
            <a:r>
              <a:rPr lang="en-US" sz="2000" dirty="0"/>
              <a:t>history of pre-traumatic headaches</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D2CEAE3-9096-85B4-1A43-ED986BD8764D}"/>
              </a:ext>
            </a:extLst>
          </p:cNvPr>
          <p:cNvSpPr>
            <a:spLocks noGrp="1"/>
          </p:cNvSpPr>
          <p:nvPr>
            <p:ph sz="half" idx="2"/>
          </p:nvPr>
        </p:nvSpPr>
        <p:spPr>
          <a:xfrm>
            <a:off x="8451604" y="1412489"/>
            <a:ext cx="3197701" cy="4363844"/>
          </a:xfrm>
        </p:spPr>
        <p:txBody>
          <a:bodyPr>
            <a:normAutofit/>
          </a:bodyPr>
          <a:lstStyle/>
          <a:p>
            <a:r>
              <a:rPr lang="en-US" sz="1400" dirty="0"/>
              <a:t>previous history of head injury</a:t>
            </a:r>
          </a:p>
          <a:p>
            <a:r>
              <a:rPr lang="en-US" sz="1400" dirty="0"/>
              <a:t>initial injury reaction (sleep disturbance, nervousness)</a:t>
            </a:r>
          </a:p>
          <a:p>
            <a:r>
              <a:rPr lang="en-US" sz="1400" dirty="0"/>
              <a:t>more initial subjective complaints and</a:t>
            </a:r>
          </a:p>
          <a:p>
            <a:r>
              <a:rPr lang="en-US" sz="1400" dirty="0"/>
              <a:t>concern regarding long-term prognosis</a:t>
            </a:r>
          </a:p>
          <a:p>
            <a:r>
              <a:rPr lang="en-US" sz="1400" dirty="0"/>
              <a:t>pre-existing osteoarthritis</a:t>
            </a:r>
          </a:p>
          <a:p>
            <a:r>
              <a:rPr lang="en-US" sz="1400" dirty="0"/>
              <a:t>head rotated or inclined at time of impact;</a:t>
            </a:r>
          </a:p>
          <a:p>
            <a:r>
              <a:rPr lang="en-US" sz="1400" dirty="0"/>
              <a:t>occupancy in truck/bus; being in head-on or perpendicular collision.</a:t>
            </a:r>
          </a:p>
          <a:p>
            <a:r>
              <a:rPr lang="en-US" sz="1400" dirty="0"/>
              <a:t>Motor Accident Authority: Available from: </a:t>
            </a:r>
            <a:r>
              <a:rPr lang="en-US" sz="1400" dirty="0">
                <a:hlinkClick r:id="rId2"/>
              </a:rPr>
              <a:t>https://www.whiplashprevention.org/GuidelinesDiagnosingWhiplash.pdf</a:t>
            </a:r>
            <a:r>
              <a:rPr lang="en-US" sz="1400" dirty="0"/>
              <a:t>  </a:t>
            </a:r>
          </a:p>
        </p:txBody>
      </p:sp>
    </p:spTree>
    <p:extLst>
      <p:ext uri="{BB962C8B-B14F-4D97-AF65-F5344CB8AC3E}">
        <p14:creationId xmlns:p14="http://schemas.microsoft.com/office/powerpoint/2010/main" val="2549235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01094E3-2068-4621-C7DD-493FF74C048B}"/>
              </a:ext>
            </a:extLst>
          </p:cNvPr>
          <p:cNvSpPr>
            <a:spLocks noGrp="1"/>
          </p:cNvSpPr>
          <p:nvPr>
            <p:ph type="title"/>
          </p:nvPr>
        </p:nvSpPr>
        <p:spPr>
          <a:xfrm>
            <a:off x="686834" y="1153572"/>
            <a:ext cx="3200400" cy="4461163"/>
          </a:xfrm>
        </p:spPr>
        <p:txBody>
          <a:bodyPr>
            <a:normAutofit/>
          </a:bodyPr>
          <a:lstStyle/>
          <a:p>
            <a:r>
              <a:rPr lang="en-US" sz="3400" b="1">
                <a:solidFill>
                  <a:srgbClr val="FFFFFF"/>
                </a:solidFill>
              </a:rPr>
              <a:t>Biopsychosocial barriers affecting recovery after a minor transport‐related injury: A qualitative study from Victoria</a:t>
            </a:r>
            <a:br>
              <a:rPr lang="en-US" sz="3400" b="1">
                <a:solidFill>
                  <a:srgbClr val="FFFFFF"/>
                </a:solidFill>
              </a:rPr>
            </a:br>
            <a:endParaRPr lang="en-US" sz="34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307B7FC-FADD-E57C-0692-F61DBA0AA2DB}"/>
              </a:ext>
            </a:extLst>
          </p:cNvPr>
          <p:cNvSpPr>
            <a:spLocks noGrp="1"/>
          </p:cNvSpPr>
          <p:nvPr>
            <p:ph idx="1"/>
          </p:nvPr>
        </p:nvSpPr>
        <p:spPr>
          <a:xfrm>
            <a:off x="4447308" y="591344"/>
            <a:ext cx="6906491" cy="5585619"/>
          </a:xfrm>
        </p:spPr>
        <p:txBody>
          <a:bodyPr anchor="ctr">
            <a:normAutofit lnSpcReduction="10000"/>
          </a:bodyPr>
          <a:lstStyle/>
          <a:p>
            <a:r>
              <a:rPr lang="en-US" dirty="0"/>
              <a:t>This study revealed that recovery after a minor transport‐related injury was a challenging, complex, demanding and a long‐term process for the individuals in this study. </a:t>
            </a:r>
          </a:p>
          <a:p>
            <a:r>
              <a:rPr lang="en-US" dirty="0"/>
              <a:t>Findings from this limited cohort suggested that, for participants to return to their pre‐accident health status, a more coordinated approach to information and care delivery may be required.</a:t>
            </a:r>
          </a:p>
          <a:p>
            <a:endParaRPr lang="en-US" sz="2200" dirty="0"/>
          </a:p>
          <a:p>
            <a:endParaRPr lang="en-US" sz="2200" dirty="0"/>
          </a:p>
          <a:p>
            <a:r>
              <a:rPr lang="en-US" sz="1600" dirty="0" err="1"/>
              <a:t>Samoborec</a:t>
            </a:r>
            <a:r>
              <a:rPr lang="en-US" sz="1600" dirty="0"/>
              <a:t> S, Ayton D, </a:t>
            </a:r>
            <a:r>
              <a:rPr lang="en-US" sz="1600" dirty="0" err="1"/>
              <a:t>Ruseckaite</a:t>
            </a:r>
            <a:r>
              <a:rPr lang="en-US" sz="1600" dirty="0"/>
              <a:t> R, Evans SM. Biopsychosocial barriers affecting recovery after a minor transport-related injury: A qualitative study from Victoria. Health Expect. 2019 Oct;22(5):1003-1012. </a:t>
            </a:r>
            <a:r>
              <a:rPr lang="en-US" sz="1600" dirty="0" err="1"/>
              <a:t>doi</a:t>
            </a:r>
            <a:r>
              <a:rPr lang="en-US" sz="1600" dirty="0"/>
              <a:t>: 10.1111/hex.12907. </a:t>
            </a:r>
            <a:r>
              <a:rPr lang="en-US" sz="1600" dirty="0" err="1"/>
              <a:t>Epub</a:t>
            </a:r>
            <a:r>
              <a:rPr lang="en-US" sz="1600" dirty="0"/>
              <a:t> 2019 Jun 3. PMID: 31155834; PMCID: PMC6803416.</a:t>
            </a:r>
          </a:p>
          <a:p>
            <a:endParaRPr lang="en-US" sz="2200" dirty="0"/>
          </a:p>
        </p:txBody>
      </p:sp>
    </p:spTree>
    <p:extLst>
      <p:ext uri="{BB962C8B-B14F-4D97-AF65-F5344CB8AC3E}">
        <p14:creationId xmlns:p14="http://schemas.microsoft.com/office/powerpoint/2010/main" val="1071624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5F105-BADD-CFAD-9F60-ACCD93E8DC3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Chronic Neck Pain and Disability</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BD5800-D476-01D7-8B19-3B3446AFE824}"/>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dirty="0"/>
              <a:t>Neck pain is the fourth leading cause of disability, with an annual prevalence rate exceeding 30%. </a:t>
            </a:r>
          </a:p>
          <a:p>
            <a:r>
              <a:rPr lang="en-US" dirty="0"/>
              <a:t>Most episodes of acute neck pain will resolve with or without treatment, but nearly 50% of individuals will continue to experience some degree of pain or frequent occurrences.</a:t>
            </a:r>
          </a:p>
          <a:p>
            <a:r>
              <a:rPr lang="en-US" sz="1600" dirty="0"/>
              <a:t>Cohen SP. Epidemiology, diagnosis, and treatment of neck pain. Mayo Clin Proc. 2015 Feb;90(2):284-99. </a:t>
            </a:r>
            <a:r>
              <a:rPr lang="en-US" sz="1600" dirty="0" err="1"/>
              <a:t>doi</a:t>
            </a:r>
            <a:r>
              <a:rPr lang="en-US" sz="1600" dirty="0"/>
              <a:t>: 10.1016/j.mayocp.2014.09.008. PMID: 25659245.</a:t>
            </a:r>
          </a:p>
          <a:p>
            <a:endParaRPr lang="en-US" sz="2200" dirty="0"/>
          </a:p>
        </p:txBody>
      </p:sp>
      <p:pic>
        <p:nvPicPr>
          <p:cNvPr id="6" name="Content Placeholder 5" descr="A person with her hand on her neck&#10;&#10;Description automatically generated">
            <a:extLst>
              <a:ext uri="{FF2B5EF4-FFF2-40B4-BE49-F238E27FC236}">
                <a16:creationId xmlns:a16="http://schemas.microsoft.com/office/drawing/2014/main" id="{BA49BB95-5D24-3CBC-70B1-2D56C9BF61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6387" r="29635" b="-3"/>
          <a:stretch/>
        </p:blipFill>
        <p:spPr>
          <a:xfrm>
            <a:off x="7675658" y="2093976"/>
            <a:ext cx="3941064" cy="4096512"/>
          </a:xfrm>
          <a:prstGeom prst="rect">
            <a:avLst/>
          </a:prstGeom>
        </p:spPr>
      </p:pic>
    </p:spTree>
    <p:extLst>
      <p:ext uri="{BB962C8B-B14F-4D97-AF65-F5344CB8AC3E}">
        <p14:creationId xmlns:p14="http://schemas.microsoft.com/office/powerpoint/2010/main" val="1311394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pPr algn="ctr"/>
            <a:r>
              <a:rPr lang="en-US" sz="4600" dirty="0"/>
              <a:t>Chronic Pain and Centralization of the Peripheral Pain with WAD</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2493" y="2071316"/>
            <a:ext cx="5181600" cy="4119172"/>
          </a:xfrm>
        </p:spPr>
        <p:txBody>
          <a:bodyPr vert="horz" lIns="91440" tIns="45720" rIns="91440" bIns="45720" rtlCol="0" anchor="t">
            <a:normAutofit fontScale="77500" lnSpcReduction="20000"/>
          </a:bodyPr>
          <a:lstStyle/>
          <a:p>
            <a:r>
              <a:rPr lang="en-US" sz="3200" dirty="0"/>
              <a:t>Sensory Function Disturbances</a:t>
            </a:r>
          </a:p>
          <a:p>
            <a:pPr lvl="1"/>
            <a:r>
              <a:rPr lang="en-US" sz="3200" dirty="0"/>
              <a:t>Hypersensitivity (decreased pain threshold) to pressure, thermal, electrocutaneous</a:t>
            </a:r>
          </a:p>
          <a:p>
            <a:pPr lvl="1"/>
            <a:r>
              <a:rPr lang="en-US" sz="3200" dirty="0"/>
              <a:t>Spinal cord hypersensitivity (central sensitization)</a:t>
            </a:r>
          </a:p>
          <a:p>
            <a:pPr marL="457200" lvl="1" indent="0">
              <a:buNone/>
            </a:pPr>
            <a:endParaRPr lang="en-US" sz="3200" dirty="0"/>
          </a:p>
          <a:p>
            <a:pPr marL="457200" lvl="1" indent="0">
              <a:buNone/>
            </a:pPr>
            <a:r>
              <a:rPr lang="en-US" sz="3200" b="1" dirty="0"/>
              <a:t>Hypersensitivity vs Allodynia</a:t>
            </a:r>
          </a:p>
          <a:p>
            <a:endParaRPr lang="en-US" sz="2200" dirty="0"/>
          </a:p>
          <a:p>
            <a:endParaRPr lang="en-US" sz="2200" dirty="0"/>
          </a:p>
          <a:p>
            <a:endParaRPr lang="en-US" sz="2200" dirty="0"/>
          </a:p>
          <a:p>
            <a:r>
              <a:rPr lang="en-US" sz="2000" dirty="0"/>
              <a:t>Sterling M, Kenardy J. Physical and psychological aspects of whiplash: Important considerations for primary care assessment. </a:t>
            </a:r>
            <a:r>
              <a:rPr lang="en-US" sz="2000" i="1" dirty="0"/>
              <a:t>Man her. </a:t>
            </a:r>
            <a:r>
              <a:rPr lang="en-US" sz="2000" dirty="0"/>
              <a:t>2008;13:93-102.</a:t>
            </a:r>
          </a:p>
          <a:p>
            <a:pPr lvl="1"/>
            <a:endParaRPr lang="en-US" sz="2200" dirty="0"/>
          </a:p>
          <a:p>
            <a:pPr marL="457200" lvl="1"/>
            <a:endParaRPr lang="en-US" sz="2200" dirty="0"/>
          </a:p>
          <a:p>
            <a:pPr lvl="1"/>
            <a:endParaRPr lang="en-US" sz="2200" dirty="0"/>
          </a:p>
        </p:txBody>
      </p:sp>
      <p:pic>
        <p:nvPicPr>
          <p:cNvPr id="9" name="Content Placeholder 6">
            <a:extLst>
              <a:ext uri="{FF2B5EF4-FFF2-40B4-BE49-F238E27FC236}">
                <a16:creationId xmlns:a16="http://schemas.microsoft.com/office/drawing/2014/main" id="{FD4A1965-2BF0-0E14-B1D6-91E756CE95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20688"/>
            <a:ext cx="5969316" cy="3641784"/>
          </a:xfrm>
        </p:spPr>
      </p:pic>
    </p:spTree>
    <p:extLst>
      <p:ext uri="{BB962C8B-B14F-4D97-AF65-F5344CB8AC3E}">
        <p14:creationId xmlns:p14="http://schemas.microsoft.com/office/powerpoint/2010/main" val="1335343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How Do You Determine the Prognosis With a Whiplash Type Injury?</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r="-1" b="4595"/>
          <a:stretch/>
        </p:blipFill>
        <p:spPr>
          <a:xfrm>
            <a:off x="5498154" y="640080"/>
            <a:ext cx="5526900" cy="5550408"/>
          </a:xfrm>
          <a:prstGeom prst="rect">
            <a:avLst/>
          </a:prstGeom>
        </p:spPr>
      </p:pic>
    </p:spTree>
    <p:extLst>
      <p:ext uri="{BB962C8B-B14F-4D97-AF65-F5344CB8AC3E}">
        <p14:creationId xmlns:p14="http://schemas.microsoft.com/office/powerpoint/2010/main" val="2453275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67E2B6-904E-C6CC-343E-AD20ED96080A}"/>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Whiplash Injury Prognosis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C42753F-82F2-EF8D-02BE-B9D3A827BE88}"/>
              </a:ext>
            </a:extLst>
          </p:cNvPr>
          <p:cNvSpPr>
            <a:spLocks noGrp="1"/>
          </p:cNvSpPr>
          <p:nvPr>
            <p:ph sz="half" idx="1"/>
          </p:nvPr>
        </p:nvSpPr>
        <p:spPr>
          <a:xfrm>
            <a:off x="590719" y="2330505"/>
            <a:ext cx="4559425" cy="3979585"/>
          </a:xfrm>
        </p:spPr>
        <p:txBody>
          <a:bodyPr vert="horz" lIns="91440" tIns="45720" rIns="91440" bIns="45720" rtlCol="0" anchor="ctr">
            <a:normAutofit lnSpcReduction="10000"/>
          </a:bodyPr>
          <a:lstStyle/>
          <a:p>
            <a:r>
              <a:rPr lang="en-US" sz="2400" dirty="0"/>
              <a:t>Besides the diagnostic and therapeutic challenges for the treating physician, the expert confronted with compensation claims very often must decide whether whiplash trauma of the spine may lead to significant and permanent functional limitations or loss with chronic disorders.</a:t>
            </a:r>
          </a:p>
          <a:p>
            <a:r>
              <a:rPr lang="en-US" sz="1200" dirty="0" err="1"/>
              <a:t>Leidel</a:t>
            </a:r>
            <a:r>
              <a:rPr lang="en-US" sz="1200" dirty="0"/>
              <a:t> BA, Kirchhoff C, Kessler S, Mutschler W. Trauma der </a:t>
            </a:r>
            <a:r>
              <a:rPr lang="en-US" sz="1200" dirty="0" err="1"/>
              <a:t>Halswirbelsäule</a:t>
            </a:r>
            <a:r>
              <a:rPr lang="en-US" sz="1200" dirty="0"/>
              <a:t>: </a:t>
            </a:r>
            <a:r>
              <a:rPr lang="en-US" sz="1200" dirty="0" err="1"/>
              <a:t>Gutachterliche</a:t>
            </a:r>
            <a:r>
              <a:rPr lang="en-US" sz="1200" dirty="0"/>
              <a:t> </a:t>
            </a:r>
            <a:r>
              <a:rPr lang="en-US" sz="1200" dirty="0" err="1"/>
              <a:t>Herausforderungen</a:t>
            </a:r>
            <a:r>
              <a:rPr lang="en-US" sz="1200" dirty="0"/>
              <a:t> </a:t>
            </a:r>
            <a:r>
              <a:rPr lang="en-US" sz="1200" dirty="0" err="1"/>
              <a:t>nach</a:t>
            </a:r>
            <a:r>
              <a:rPr lang="en-US" sz="1200" dirty="0"/>
              <a:t> </a:t>
            </a:r>
            <a:r>
              <a:rPr lang="en-US" sz="1200" dirty="0" err="1"/>
              <a:t>Beschleunigungsverletzung</a:t>
            </a:r>
            <a:r>
              <a:rPr lang="en-US" sz="1200" dirty="0"/>
              <a:t> der HWS [Whiplash-associated disorders: a challenge for the expert in compensation claims and litigation]. </a:t>
            </a:r>
            <a:r>
              <a:rPr lang="en-US" sz="1200" dirty="0" err="1"/>
              <a:t>Orthopade</a:t>
            </a:r>
            <a:r>
              <a:rPr lang="en-US" sz="1200" dirty="0"/>
              <a:t>. 2008 May;37(5):414-23. German. </a:t>
            </a:r>
            <a:r>
              <a:rPr lang="en-US" sz="1200" dirty="0" err="1"/>
              <a:t>doi</a:t>
            </a:r>
            <a:r>
              <a:rPr lang="en-US" sz="1200" dirty="0"/>
              <a:t>: 10.1007/s00132-008-1255-z. PMID: 18415075. </a:t>
            </a:r>
          </a:p>
          <a:p>
            <a:endParaRPr lang="en-US" sz="17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5DC26D43-276F-05DF-44EC-3877BE5C127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2" b="9122"/>
          <a:stretch/>
        </p:blipFill>
        <p:spPr>
          <a:xfrm>
            <a:off x="5977788" y="799352"/>
            <a:ext cx="5425410" cy="5259296"/>
          </a:xfrm>
          <a:prstGeom prst="rect">
            <a:avLst/>
          </a:prstGeom>
        </p:spPr>
      </p:pic>
    </p:spTree>
    <p:extLst>
      <p:ext uri="{BB962C8B-B14F-4D97-AF65-F5344CB8AC3E}">
        <p14:creationId xmlns:p14="http://schemas.microsoft.com/office/powerpoint/2010/main" val="404486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029E0A-B071-3813-ED7C-D4358A55BF60}"/>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4200" kern="1200">
                <a:solidFill>
                  <a:schemeClr val="tx1"/>
                </a:solidFill>
                <a:latin typeface="+mj-lt"/>
                <a:ea typeface="+mj-ea"/>
                <a:cs typeface="+mj-cs"/>
              </a:rPr>
              <a:t>Whiplash Associated Disorders Prognosis</a:t>
            </a:r>
          </a:p>
        </p:txBody>
      </p:sp>
      <p:pic>
        <p:nvPicPr>
          <p:cNvPr id="18" name="Content Placeholder 5" descr="A diagram of the spine&#10;&#10;Description automatically generated">
            <a:extLst>
              <a:ext uri="{FF2B5EF4-FFF2-40B4-BE49-F238E27FC236}">
                <a16:creationId xmlns:a16="http://schemas.microsoft.com/office/drawing/2014/main" id="{A62D9756-66FB-C3D9-D358-699A340F3E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936" y="1381887"/>
            <a:ext cx="5458968" cy="4094226"/>
          </a:xfrm>
          <a:prstGeom prst="rect">
            <a:avLst/>
          </a:prstGeom>
        </p:spPr>
      </p:pic>
      <p:sp>
        <p:nvSpPr>
          <p:cNvPr id="25"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873A84F0-EA97-FE07-6A7C-0FFB1975A191}"/>
              </a:ext>
            </a:extLst>
          </p:cNvPr>
          <p:cNvSpPr>
            <a:spLocks noGrp="1"/>
          </p:cNvSpPr>
          <p:nvPr>
            <p:ph type="body" sz="half" idx="2"/>
          </p:nvPr>
        </p:nvSpPr>
        <p:spPr>
          <a:xfrm>
            <a:off x="6739128" y="2664886"/>
            <a:ext cx="4818888" cy="3550789"/>
          </a:xfrm>
        </p:spPr>
        <p:txBody>
          <a:bodyPr vert="horz" lIns="91440" tIns="45720" rIns="91440" bIns="45720" rtlCol="0" anchor="t">
            <a:normAutofit/>
          </a:bodyPr>
          <a:lstStyle/>
          <a:p>
            <a:pPr indent="-228600">
              <a:buFont typeface="Arial" panose="020B0604020202020204" pitchFamily="34" charset="0"/>
              <a:buChar char="•"/>
            </a:pPr>
            <a:r>
              <a:rPr lang="en-US" sz="2200"/>
              <a:t>The posterior column comprises the pedicles, lamina, spinous process, and the posterior ligamentous complex. </a:t>
            </a:r>
          </a:p>
          <a:p>
            <a:pPr indent="-228600">
              <a:buFont typeface="Arial" panose="020B0604020202020204" pitchFamily="34" charset="0"/>
              <a:buChar char="•"/>
            </a:pPr>
            <a:endParaRPr lang="en-US" sz="2200"/>
          </a:p>
        </p:txBody>
      </p:sp>
    </p:spTree>
    <p:extLst>
      <p:ext uri="{BB962C8B-B14F-4D97-AF65-F5344CB8AC3E}">
        <p14:creationId xmlns:p14="http://schemas.microsoft.com/office/powerpoint/2010/main" val="963470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B013AD-DA72-81A5-81A9-54B6982ED7E8}"/>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Whiplash Associated Disorders Prognosis</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diagram of the spine&#10;&#10;Description automatically generated">
            <a:extLst>
              <a:ext uri="{FF2B5EF4-FFF2-40B4-BE49-F238E27FC236}">
                <a16:creationId xmlns:a16="http://schemas.microsoft.com/office/drawing/2014/main" id="{E79ECDD9-DCF9-6F28-D452-F13670BA77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182" y="1552610"/>
            <a:ext cx="4777381" cy="35830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2D5DC995-E51E-C9C0-3FEE-027C6A751CA2}"/>
              </a:ext>
            </a:extLst>
          </p:cNvPr>
          <p:cNvSpPr>
            <a:spLocks noGrp="1"/>
          </p:cNvSpPr>
          <p:nvPr>
            <p:ph sz="half" idx="1"/>
          </p:nvPr>
        </p:nvSpPr>
        <p:spPr>
          <a:xfrm>
            <a:off x="5894962" y="1984443"/>
            <a:ext cx="5458838" cy="4192520"/>
          </a:xfrm>
        </p:spPr>
        <p:txBody>
          <a:bodyPr vert="horz" lIns="91440" tIns="45720" rIns="91440" bIns="45720" rtlCol="0">
            <a:normAutofit/>
          </a:bodyPr>
          <a:lstStyle/>
          <a:p>
            <a:r>
              <a:rPr lang="en-US" dirty="0"/>
              <a:t>The posterior ligamentous complex is considered a critical predictor of spinal stability and includes the ligamentum flavum, facet joint or capsule, interspinous ligament, and supraspinous ligament. </a:t>
            </a:r>
          </a:p>
        </p:txBody>
      </p:sp>
    </p:spTree>
    <p:extLst>
      <p:ext uri="{BB962C8B-B14F-4D97-AF65-F5344CB8AC3E}">
        <p14:creationId xmlns:p14="http://schemas.microsoft.com/office/powerpoint/2010/main" val="344386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2AFFF1-55AE-5727-6872-E03170EF76A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5FB13-51A0-5E61-459E-F03462B54864}"/>
              </a:ext>
            </a:extLst>
          </p:cNvPr>
          <p:cNvSpPr>
            <a:spLocks noGrp="1"/>
          </p:cNvSpPr>
          <p:nvPr>
            <p:ph type="title"/>
          </p:nvPr>
        </p:nvSpPr>
        <p:spPr>
          <a:xfrm>
            <a:off x="686834" y="1153572"/>
            <a:ext cx="3200400" cy="4461163"/>
          </a:xfrm>
        </p:spPr>
        <p:txBody>
          <a:bodyPr>
            <a:normAutofit/>
          </a:bodyPr>
          <a:lstStyle/>
          <a:p>
            <a:r>
              <a:rPr lang="en-US" sz="3100">
                <a:solidFill>
                  <a:srgbClr val="FFFFFF"/>
                </a:solidFill>
              </a:rPr>
              <a:t>Recommendations prior to treating patients with whiplash injuries.</a:t>
            </a:r>
            <a:br>
              <a:rPr lang="en-US" sz="3100">
                <a:solidFill>
                  <a:srgbClr val="FFFFFF"/>
                </a:solidFill>
              </a:rPr>
            </a:br>
            <a:endParaRPr lang="en-US" sz="31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C239E90B-0672-685F-9E0F-867D00F10510}"/>
              </a:ext>
            </a:extLst>
          </p:cNvPr>
          <p:cNvSpPr>
            <a:spLocks noGrp="1"/>
          </p:cNvSpPr>
          <p:nvPr>
            <p:ph idx="1"/>
          </p:nvPr>
        </p:nvSpPr>
        <p:spPr>
          <a:xfrm>
            <a:off x="4447308" y="591344"/>
            <a:ext cx="6906491" cy="5585619"/>
          </a:xfrm>
        </p:spPr>
        <p:txBody>
          <a:bodyPr anchor="ctr">
            <a:normAutofit fontScale="92500" lnSpcReduction="20000"/>
          </a:bodyPr>
          <a:lstStyle/>
          <a:p>
            <a:endParaRPr lang="en-US" sz="2400" dirty="0"/>
          </a:p>
          <a:p>
            <a:endParaRPr lang="en-US" sz="2400" dirty="0"/>
          </a:p>
          <a:p>
            <a:r>
              <a:rPr lang="en-US" sz="2600" dirty="0"/>
              <a:t>Discover mechanism of injury</a:t>
            </a:r>
          </a:p>
          <a:p>
            <a:r>
              <a:rPr lang="en-US" sz="2600" dirty="0"/>
              <a:t>Determine history of neck pain prior to whiplash injury</a:t>
            </a:r>
          </a:p>
          <a:p>
            <a:r>
              <a:rPr lang="en-US" sz="2600" dirty="0"/>
              <a:t>Reveal pain severity with Numerical Pain Rating Scale (NPRS)</a:t>
            </a:r>
          </a:p>
          <a:p>
            <a:r>
              <a:rPr lang="en-US" sz="2600" dirty="0"/>
              <a:t>Identify the injured tissues and pain generators</a:t>
            </a:r>
          </a:p>
          <a:p>
            <a:r>
              <a:rPr lang="en-US" sz="2600" dirty="0"/>
              <a:t>Understand biopsychosocial factors (Neck Disability Index [NDI])</a:t>
            </a:r>
          </a:p>
          <a:p>
            <a:r>
              <a:rPr lang="en-US" sz="2600" dirty="0"/>
              <a:t>Perform differential diagnosis</a:t>
            </a:r>
          </a:p>
          <a:p>
            <a:r>
              <a:rPr lang="en-US" sz="2600" dirty="0"/>
              <a:t>Determine a reasonable prognosis</a:t>
            </a:r>
          </a:p>
          <a:p>
            <a:r>
              <a:rPr lang="en-US" sz="2600" dirty="0"/>
              <a:t>Offer appropriate treatment with the use of a team of health care providers</a:t>
            </a:r>
          </a:p>
          <a:p>
            <a:r>
              <a:rPr lang="en-US" sz="2600" dirty="0"/>
              <a:t>Avoid nocebo effect and promote placebo effect…</a:t>
            </a:r>
          </a:p>
          <a:p>
            <a:endParaRPr lang="en-US" sz="2600" dirty="0"/>
          </a:p>
          <a:p>
            <a:pPr marL="0" indent="0">
              <a:buNone/>
            </a:pPr>
            <a:endParaRPr lang="en-US" sz="2400" dirty="0"/>
          </a:p>
        </p:txBody>
      </p:sp>
    </p:spTree>
    <p:extLst>
      <p:ext uri="{BB962C8B-B14F-4D97-AF65-F5344CB8AC3E}">
        <p14:creationId xmlns:p14="http://schemas.microsoft.com/office/powerpoint/2010/main" val="347818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8630F2-B791-02C6-9A6E-D95805615B43}"/>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Whiplash Associated Disorders Prognosis</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5" descr="A diagram of the spine&#10;&#10;Description automatically generated">
            <a:extLst>
              <a:ext uri="{FF2B5EF4-FFF2-40B4-BE49-F238E27FC236}">
                <a16:creationId xmlns:a16="http://schemas.microsoft.com/office/drawing/2014/main" id="{8327A1AC-D9E5-2770-8D74-C089D839D4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182" y="1552610"/>
            <a:ext cx="4777381" cy="35830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D7D37433-9BCE-2AAC-5CC2-060C8C4847AE}"/>
              </a:ext>
            </a:extLst>
          </p:cNvPr>
          <p:cNvSpPr>
            <a:spLocks noGrp="1"/>
          </p:cNvSpPr>
          <p:nvPr>
            <p:ph sz="half" idx="1"/>
          </p:nvPr>
        </p:nvSpPr>
        <p:spPr>
          <a:xfrm>
            <a:off x="5894962" y="1984443"/>
            <a:ext cx="5458838" cy="4192520"/>
          </a:xfrm>
        </p:spPr>
        <p:txBody>
          <a:bodyPr vert="horz" lIns="91440" tIns="45720" rIns="91440" bIns="45720" rtlCol="0">
            <a:normAutofit/>
          </a:bodyPr>
          <a:lstStyle/>
          <a:p>
            <a:r>
              <a:rPr lang="en-US" sz="2200"/>
              <a:t>In the event of trauma, the stability of the cervical spine and the required treatment will depend on the extent of injury to the osseous and soft tissue structures.</a:t>
            </a:r>
          </a:p>
          <a:p>
            <a:endParaRPr lang="en-US" sz="2200"/>
          </a:p>
          <a:p>
            <a:endParaRPr lang="en-US" sz="2200"/>
          </a:p>
          <a:p>
            <a:r>
              <a:rPr lang="en-US" sz="2200"/>
              <a:t>Petrone B, Dowling TJ. Cervical Dislocation. 2024 May 7. In: StatPearls [Internet]. Treasure Island (FL): StatPearls Publishing; 2024 Jan–. PMID: 32491460.</a:t>
            </a:r>
          </a:p>
          <a:p>
            <a:endParaRPr lang="en-US" sz="2200"/>
          </a:p>
        </p:txBody>
      </p:sp>
    </p:spTree>
    <p:extLst>
      <p:ext uri="{BB962C8B-B14F-4D97-AF65-F5344CB8AC3E}">
        <p14:creationId xmlns:p14="http://schemas.microsoft.com/office/powerpoint/2010/main" val="1728582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40038-B39B-45CF-293E-AC39D9DEB351}"/>
              </a:ext>
            </a:extLst>
          </p:cNvPr>
          <p:cNvSpPr>
            <a:spLocks noGrp="1"/>
          </p:cNvSpPr>
          <p:nvPr>
            <p:ph type="title"/>
          </p:nvPr>
        </p:nvSpPr>
        <p:spPr>
          <a:xfrm>
            <a:off x="686834" y="1153572"/>
            <a:ext cx="3200400" cy="4461163"/>
          </a:xfrm>
        </p:spPr>
        <p:txBody>
          <a:bodyPr>
            <a:normAutofit/>
          </a:bodyPr>
          <a:lstStyle/>
          <a:p>
            <a:r>
              <a:rPr lang="en-US">
                <a:solidFill>
                  <a:srgbClr val="FFFFFF"/>
                </a:solidFill>
              </a:rPr>
              <a:t>Whiplash Injury to Cervical Ligaments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0DDD9A-C7F2-B51B-6EF3-E2310F9EC24E}"/>
              </a:ext>
            </a:extLst>
          </p:cNvPr>
          <p:cNvSpPr>
            <a:spLocks noGrp="1"/>
          </p:cNvSpPr>
          <p:nvPr>
            <p:ph idx="1"/>
          </p:nvPr>
        </p:nvSpPr>
        <p:spPr>
          <a:xfrm>
            <a:off x="4447308" y="591344"/>
            <a:ext cx="6906491" cy="5585619"/>
          </a:xfrm>
        </p:spPr>
        <p:txBody>
          <a:bodyPr anchor="ctr">
            <a:normAutofit/>
          </a:bodyPr>
          <a:lstStyle/>
          <a:p>
            <a:endParaRPr lang="en-US" sz="2000" dirty="0"/>
          </a:p>
          <a:p>
            <a:r>
              <a:rPr lang="en-US" sz="2000"/>
              <a:t>Whiplashed cervical ligaments heal but with laxity of ligaments and subsequent cervical joint dysfunction, which may cause instability.</a:t>
            </a:r>
          </a:p>
          <a:p>
            <a:r>
              <a:rPr lang="en-US" sz="2000"/>
              <a:t>Maintaining proper cervical stability is critical, since supra-physiologic ROM can produce nervous tissue impingement and injuries to other peri-spinous soft tissues.</a:t>
            </a:r>
          </a:p>
          <a:p>
            <a:endParaRPr lang="en-US" sz="2000" dirty="0"/>
          </a:p>
          <a:p>
            <a:endParaRPr lang="en-US" sz="2000" dirty="0"/>
          </a:p>
          <a:p>
            <a:endParaRPr lang="en-US" sz="2000" dirty="0"/>
          </a:p>
          <a:p>
            <a:endParaRPr lang="en-US" sz="2000" dirty="0"/>
          </a:p>
          <a:p>
            <a:r>
              <a:rPr lang="en-US" sz="2000" dirty="0"/>
              <a:t>Leahy PD, </a:t>
            </a:r>
            <a:r>
              <a:rPr lang="en-US" sz="2000" dirty="0" err="1"/>
              <a:t>Puttlitz</a:t>
            </a:r>
            <a:r>
              <a:rPr lang="en-US" sz="2000" dirty="0"/>
              <a:t> CM. The effects of ligamentous injury in the human lower cervical spine. J </a:t>
            </a:r>
            <a:r>
              <a:rPr lang="en-US" sz="2000" dirty="0" err="1"/>
              <a:t>Biomech</a:t>
            </a:r>
            <a:r>
              <a:rPr lang="en-US" sz="2000" dirty="0"/>
              <a:t>. 2012 Oct 11;45(15):2668-72. </a:t>
            </a:r>
            <a:r>
              <a:rPr lang="en-US" sz="2000" dirty="0" err="1"/>
              <a:t>doi</a:t>
            </a:r>
            <a:r>
              <a:rPr lang="en-US" sz="2000" dirty="0"/>
              <a:t>: 10.1016/j.jbiomech.2012.08.012. </a:t>
            </a:r>
            <a:r>
              <a:rPr lang="en-US" sz="2000" dirty="0" err="1"/>
              <a:t>Epub</a:t>
            </a:r>
            <a:r>
              <a:rPr lang="en-US" sz="2000" dirty="0"/>
              <a:t> 2012 Aug 30. PMID: 22939289; PMCID: PMC3517910.</a:t>
            </a:r>
          </a:p>
          <a:p>
            <a:endParaRPr lang="en-US" sz="2000" dirty="0"/>
          </a:p>
        </p:txBody>
      </p:sp>
    </p:spTree>
    <p:extLst>
      <p:ext uri="{BB962C8B-B14F-4D97-AF65-F5344CB8AC3E}">
        <p14:creationId xmlns:p14="http://schemas.microsoft.com/office/powerpoint/2010/main" val="1807171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776B3C-6500-D126-84DB-7F2D433E0614}"/>
              </a:ext>
            </a:extLst>
          </p:cNvPr>
          <p:cNvSpPr>
            <a:spLocks noGrp="1"/>
          </p:cNvSpPr>
          <p:nvPr>
            <p:ph type="title"/>
          </p:nvPr>
        </p:nvSpPr>
        <p:spPr/>
        <p:txBody>
          <a:bodyPr>
            <a:normAutofit fontScale="90000"/>
          </a:bodyPr>
          <a:lstStyle/>
          <a:p>
            <a:r>
              <a:rPr lang="en-US" dirty="0"/>
              <a:t>Cervical sprains heal with scar tissue that degenerates with time.</a:t>
            </a:r>
          </a:p>
        </p:txBody>
      </p:sp>
      <p:pic>
        <p:nvPicPr>
          <p:cNvPr id="10" name="Content Placeholder 9" descr="X-ray of a neck and back&#10;&#10;AI-generated content may be incorrect.">
            <a:extLst>
              <a:ext uri="{FF2B5EF4-FFF2-40B4-BE49-F238E27FC236}">
                <a16:creationId xmlns:a16="http://schemas.microsoft.com/office/drawing/2014/main" id="{2457A29D-FCCC-9353-C899-E80456B1B58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211063"/>
            <a:ext cx="6172200" cy="4426349"/>
          </a:xfrm>
        </p:spPr>
      </p:pic>
      <p:sp>
        <p:nvSpPr>
          <p:cNvPr id="8" name="Text Placeholder 7">
            <a:extLst>
              <a:ext uri="{FF2B5EF4-FFF2-40B4-BE49-F238E27FC236}">
                <a16:creationId xmlns:a16="http://schemas.microsoft.com/office/drawing/2014/main" id="{96BA0D69-2F9B-8BBE-CD18-9A6B0FC209D5}"/>
              </a:ext>
            </a:extLst>
          </p:cNvPr>
          <p:cNvSpPr>
            <a:spLocks noGrp="1"/>
          </p:cNvSpPr>
          <p:nvPr>
            <p:ph type="body" sz="half" idx="2"/>
          </p:nvPr>
        </p:nvSpPr>
        <p:spPr/>
        <p:txBody>
          <a:bodyPr>
            <a:normAutofit lnSpcReduction="10000"/>
          </a:bodyPr>
          <a:lstStyle/>
          <a:p>
            <a:r>
              <a:rPr lang="en-US" sz="1000" dirty="0"/>
              <a:t>https://video.search.yahoo.com/yhs/search;_ylt=Awrijut_hLNnVqwUExo0nIlQ;_ylu=c2VjA3NlYXJjaAR2dGlkAw--;_ylc=X1MDMTM1MTE5NTcwMARfcgMyBGZyA3locy1tbmV0LTAwMQRmcjIDcDpzLHY6dixtOnNiLHJnbjp0b3AEZ3ByaWQDSGtKRUtnSWVReW10QkN3VWk4bnVLQQRuX3JzbHQDMARuX3N1Z2cDMARvcmlnaW4DdmlkZW8uc2VhcmNoLnlhaG9vLmNvbQRwb3MDMARwcXN0cgMEcHFzdHJsAzAEcXN0cmwDMzUEcXVlcnkDY2VydmljYWwlMjBtb3Rpb24lMjB4cmF5JTIwdmlkZW8lMjB3aGlwbGFzaAR0X3N0bXADMTczOTgxODMxMw--?p=cervical+motion+xray+video+whiplash&amp;ei=UTF-8&amp;fr2=p%3As%2Cv%3Av%2Cm%3Asb%2Crgn%3Atop&amp;fr=yhs-mnet-001&amp;hsimp=yhs-001&amp;hspart=mnet&amp;type=type9097303-spa-4056-84481&amp;param1=4056&amp;param2=84481#id=28&amp;vid=d86046ea58159bbdf5369a1a3e3d9936&amp;action=view </a:t>
            </a:r>
          </a:p>
          <a:p>
            <a:endParaRPr lang="en-US" sz="1000" dirty="0"/>
          </a:p>
          <a:p>
            <a:r>
              <a:rPr lang="en-US" sz="1000" dirty="0"/>
              <a:t>https://video.search.yahoo.com/yhs/search;_ylt=AwrijutJhbNntEcTWNo0nIlQ;_ylu=c2VjA3NlYXJjaAR2dGlkAw--;_ylc=X1MDMTM1MTE5NTcwMARfcgMyBGZyA3locy1tbmV0LTAwMQRmcjIDcDpzLHY6dixtOnNiLHJnbjp0b3AEZ3ByaWQDRXBnX1dOU3hULnU5X0xncW9nVGo5QQRuX3JzbHQDMARuX3N1Z2cDMARvcmlnaW4DdmlkZW8uc2VhcmNoLnlhaG9vLmNvbQRwb3MDMARwcXN0cgMEcHFzdHJsAzAEcXN0cmwDMzUEcXVlcnkDY2VydmljYWwlMjBtb3Rpb24lMjB4cmF5JTIwaW1hZ2UlMjB3aGlwbGFzaAR0X3N0bXADMTczOTgxODYzMw--?p=cervical+motion+xray+image+whiplash&amp;ei=UTF-8&amp;fr2=p%3As%2Cv%3Av%2Cm%3Asb%2Crgn%3Atop&amp;fr=yhs-mnet-001&amp;hsimp=yhs-001&amp;hspart=mnet&amp;type=type9097303-spa-4056-84481&amp;param1=4056&amp;param2=84481#id=40&amp;vid=e571dec08e549d7b071430f8d5a5b39b&amp;action=view</a:t>
            </a:r>
          </a:p>
          <a:p>
            <a:endParaRPr lang="en-US" dirty="0"/>
          </a:p>
        </p:txBody>
      </p:sp>
    </p:spTree>
    <p:extLst>
      <p:ext uri="{BB962C8B-B14F-4D97-AF65-F5344CB8AC3E}">
        <p14:creationId xmlns:p14="http://schemas.microsoft.com/office/powerpoint/2010/main" val="3220782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8FA16ED-AD91-6324-7D59-5BCBBBE50021}"/>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dirty="0"/>
              <a:t>Whiplash and Traumatic Brain Injury</a:t>
            </a:r>
          </a:p>
        </p:txBody>
      </p:sp>
      <p:sp>
        <p:nvSpPr>
          <p:cNvPr id="5" name="Content Placeholder 4">
            <a:extLst>
              <a:ext uri="{FF2B5EF4-FFF2-40B4-BE49-F238E27FC236}">
                <a16:creationId xmlns:a16="http://schemas.microsoft.com/office/drawing/2014/main" id="{5D3F32FF-3A0E-FE55-AC04-68D14959786E}"/>
              </a:ext>
            </a:extLst>
          </p:cNvPr>
          <p:cNvSpPr>
            <a:spLocks noGrp="1"/>
          </p:cNvSpPr>
          <p:nvPr>
            <p:ph sz="half" idx="1"/>
          </p:nvPr>
        </p:nvSpPr>
        <p:spPr>
          <a:xfrm>
            <a:off x="838200" y="1825625"/>
            <a:ext cx="5393361" cy="4351338"/>
          </a:xfrm>
        </p:spPr>
        <p:txBody>
          <a:bodyPr vert="horz" lIns="91440" tIns="45720" rIns="91440" bIns="45720" rtlCol="0">
            <a:normAutofit/>
          </a:bodyPr>
          <a:lstStyle/>
          <a:p>
            <a:r>
              <a:rPr lang="en-US" dirty="0"/>
              <a:t>Patients presenting to the ED following an MVC have a high prevalence of </a:t>
            </a:r>
            <a:r>
              <a:rPr lang="en-US" dirty="0" err="1"/>
              <a:t>mTBI</a:t>
            </a:r>
            <a:r>
              <a:rPr lang="en-US" dirty="0"/>
              <a:t>. </a:t>
            </a:r>
          </a:p>
          <a:p>
            <a:r>
              <a:rPr lang="en-US" dirty="0"/>
              <a:t>Patients whose diagnosis of </a:t>
            </a:r>
            <a:r>
              <a:rPr lang="en-US" dirty="0" err="1"/>
              <a:t>mTBI</a:t>
            </a:r>
            <a:r>
              <a:rPr lang="en-US" dirty="0"/>
              <a:t> is missed, end up with significantly more severe post concussion symptoms. </a:t>
            </a:r>
          </a:p>
          <a:p>
            <a:r>
              <a:rPr lang="en-US" sz="1200" dirty="0">
                <a:hlinkClick r:id="rId2"/>
              </a:rPr>
              <a:t>https://video.search.yahoo.com/yhs/search?fr=yhs-mnet-001&amp;ei=UTF-8&amp;hsimp=yhs-001&amp;hspart=mnet&amp;param1=4056&amp;param2=84481&amp;p=motion+radiology+video+whiplash&amp;type=type9097303-spa-4056-84481#id=7&amp;vid=166e51cff8ed1f8a1cea06f69270e5ea&amp;action=click</a:t>
            </a:r>
            <a:r>
              <a:rPr lang="en-US" sz="1200" dirty="0"/>
              <a:t> </a:t>
            </a:r>
          </a:p>
        </p:txBody>
      </p:sp>
      <p:pic>
        <p:nvPicPr>
          <p:cNvPr id="7" name="Content Placeholder 4">
            <a:extLst>
              <a:ext uri="{FF2B5EF4-FFF2-40B4-BE49-F238E27FC236}">
                <a16:creationId xmlns:a16="http://schemas.microsoft.com/office/drawing/2014/main" id="{FED2D1D6-30FF-CC9C-50F3-1BE6F000C3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2" b="6248"/>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13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723D024-C772-A703-A567-299AD8DF1A52}"/>
              </a:ext>
            </a:extLst>
          </p:cNvPr>
          <p:cNvSpPr>
            <a:spLocks noGrp="1"/>
          </p:cNvSpPr>
          <p:nvPr>
            <p:ph type="title"/>
          </p:nvPr>
        </p:nvSpPr>
        <p:spPr>
          <a:xfrm>
            <a:off x="686834" y="1153572"/>
            <a:ext cx="3200400" cy="4461163"/>
          </a:xfrm>
        </p:spPr>
        <p:txBody>
          <a:bodyPr>
            <a:normAutofit/>
          </a:bodyPr>
          <a:lstStyle/>
          <a:p>
            <a:r>
              <a:rPr lang="en-US" sz="3100" b="1">
                <a:solidFill>
                  <a:srgbClr val="FFFFFF"/>
                </a:solidFill>
              </a:rPr>
              <a:t>Missed Emergency Department Diagnosis of Mild Traumatic Brain Injury in Patients with Chronic Pain After Motor Vehicle Collision </a:t>
            </a:r>
            <a:br>
              <a:rPr lang="en-US" sz="3100" b="1">
                <a:solidFill>
                  <a:srgbClr val="FFFFFF"/>
                </a:solidFill>
              </a:rPr>
            </a:br>
            <a:endParaRPr lang="en-US" sz="31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2220F6B-1088-9EA4-324E-EEA55AA42435}"/>
              </a:ext>
            </a:extLst>
          </p:cNvPr>
          <p:cNvSpPr>
            <a:spLocks noGrp="1"/>
          </p:cNvSpPr>
          <p:nvPr>
            <p:ph idx="1"/>
          </p:nvPr>
        </p:nvSpPr>
        <p:spPr>
          <a:xfrm>
            <a:off x="4447308" y="591344"/>
            <a:ext cx="6906491" cy="5585619"/>
          </a:xfrm>
        </p:spPr>
        <p:txBody>
          <a:bodyPr anchor="ctr">
            <a:normAutofit fontScale="92500" lnSpcReduction="20000"/>
          </a:bodyPr>
          <a:lstStyle/>
          <a:p>
            <a:endParaRPr lang="en-US" dirty="0"/>
          </a:p>
          <a:p>
            <a:r>
              <a:rPr lang="en-US" dirty="0"/>
              <a:t>While all patients included in this study were either referred or being treated for chronic pain after an MVC, they all also went on to develop PCS and disability following their accident, suggesting that better screening for </a:t>
            </a:r>
            <a:r>
              <a:rPr lang="en-US" dirty="0" err="1"/>
              <a:t>mTBI</a:t>
            </a:r>
            <a:r>
              <a:rPr lang="en-US" dirty="0"/>
              <a:t> after an MVC might identify those who may require more follow-up or rehabilitation therapy. </a:t>
            </a:r>
          </a:p>
          <a:p>
            <a:r>
              <a:rPr lang="en-US" dirty="0"/>
              <a:t>In particular, those presenting with loss of consciousness, an altered mental state, posttraumatic amnesia, or postinjury headache are at increased risk of PCS. </a:t>
            </a:r>
          </a:p>
          <a:p>
            <a:endParaRPr lang="en-US" sz="2200" dirty="0"/>
          </a:p>
          <a:p>
            <a:endParaRPr lang="en-US" sz="2200" dirty="0"/>
          </a:p>
          <a:p>
            <a:pPr marL="0" indent="0">
              <a:buNone/>
            </a:pPr>
            <a:endParaRPr lang="en-US" sz="2200" dirty="0"/>
          </a:p>
          <a:p>
            <a:r>
              <a:rPr lang="en-US" sz="1600" dirty="0"/>
              <a:t>Peixoto C, Buchanan DM, </a:t>
            </a:r>
            <a:r>
              <a:rPr lang="en-US" sz="1600" dirty="0" err="1"/>
              <a:t>Nahas</a:t>
            </a:r>
            <a:r>
              <a:rPr lang="en-US" sz="1600" dirty="0"/>
              <a:t> R. Missed Emergency Department Diagnosis of Mild Traumatic Brain Injury in Patients with Chronic Pain After Motor Vehicle Collision. Pain Physician. 2023 Jan;26(1):101-110. PMID: 36791299.</a:t>
            </a:r>
          </a:p>
          <a:p>
            <a:endParaRPr lang="en-US" sz="2200" dirty="0"/>
          </a:p>
        </p:txBody>
      </p:sp>
    </p:spTree>
    <p:extLst>
      <p:ext uri="{BB962C8B-B14F-4D97-AF65-F5344CB8AC3E}">
        <p14:creationId xmlns:p14="http://schemas.microsoft.com/office/powerpoint/2010/main" val="3339171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ECE987-2E37-250A-57A6-1B922891E7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B408E-A5DE-2009-15F7-9CCD8E29B7E8}"/>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Post-Whiplash Pain and PTSD</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A740D7-8CE5-9DF2-923F-1A89E065029F}"/>
              </a:ext>
            </a:extLst>
          </p:cNvPr>
          <p:cNvSpPr>
            <a:spLocks noGrp="1"/>
          </p:cNvSpPr>
          <p:nvPr>
            <p:ph sz="half" idx="1"/>
          </p:nvPr>
        </p:nvSpPr>
        <p:spPr>
          <a:xfrm>
            <a:off x="590719" y="2330505"/>
            <a:ext cx="4559425" cy="3979585"/>
          </a:xfrm>
        </p:spPr>
        <p:txBody>
          <a:bodyPr vert="horz" lIns="91440" tIns="45720" rIns="91440" bIns="45720" rtlCol="0" anchor="ctr">
            <a:normAutofit fontScale="77500" lnSpcReduction="20000"/>
          </a:bodyPr>
          <a:lstStyle/>
          <a:p>
            <a:endParaRPr lang="en-US" sz="1400" dirty="0"/>
          </a:p>
          <a:p>
            <a:r>
              <a:rPr lang="en-US" sz="3600" dirty="0"/>
              <a:t>When pain is secondary to motor vehicle accidents, up to 50% of individuals meet the diagnostic criteria for PTSD. </a:t>
            </a:r>
          </a:p>
          <a:p>
            <a:endParaRPr lang="en-US" sz="1400" dirty="0"/>
          </a:p>
          <a:p>
            <a:endParaRPr lang="en-US" sz="1400" dirty="0"/>
          </a:p>
          <a:p>
            <a:endParaRPr lang="en-US" sz="1400" dirty="0"/>
          </a:p>
          <a:p>
            <a:endParaRPr lang="en-US" sz="1400" dirty="0"/>
          </a:p>
          <a:p>
            <a:endParaRPr lang="en-US" sz="1400" dirty="0"/>
          </a:p>
          <a:p>
            <a:r>
              <a:rPr lang="en-US" sz="1400" dirty="0"/>
              <a:t>Ozer E. J., Best S. R., Lipsey T. L., Weiss D. S. Predictors of posttraumatic stress disorder and symptoms in adults: A meta-analysis. Psychological Trauma: Theory, Research, Practice, and Policy. 2008;S(1):3–36.</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B557B03-7BA2-A70F-28FC-CBAAD79DCF9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2" b="9122"/>
          <a:stretch/>
        </p:blipFill>
        <p:spPr>
          <a:xfrm>
            <a:off x="5977788" y="799352"/>
            <a:ext cx="5425410" cy="5259296"/>
          </a:xfrm>
          <a:prstGeom prst="rect">
            <a:avLst/>
          </a:prstGeom>
        </p:spPr>
      </p:pic>
    </p:spTree>
    <p:extLst>
      <p:ext uri="{BB962C8B-B14F-4D97-AF65-F5344CB8AC3E}">
        <p14:creationId xmlns:p14="http://schemas.microsoft.com/office/powerpoint/2010/main" val="554641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165D7-54FE-609A-0023-4FF78247778C}"/>
              </a:ext>
            </a:extLst>
          </p:cNvPr>
          <p:cNvSpPr>
            <a:spLocks noGrp="1"/>
          </p:cNvSpPr>
          <p:nvPr>
            <p:ph type="title"/>
          </p:nvPr>
        </p:nvSpPr>
        <p:spPr>
          <a:xfrm>
            <a:off x="1452656" y="1444741"/>
            <a:ext cx="9357865" cy="1041901"/>
          </a:xfrm>
        </p:spPr>
        <p:txBody>
          <a:bodyPr>
            <a:normAutofit/>
          </a:bodyPr>
          <a:lstStyle/>
          <a:p>
            <a:r>
              <a:rPr lang="en-US" sz="4000"/>
              <a:t>Disability vs. Impairment</a:t>
            </a:r>
          </a:p>
        </p:txBody>
      </p:sp>
      <p:sp>
        <p:nvSpPr>
          <p:cNvPr id="4" name="Content Placeholder 3">
            <a:extLst>
              <a:ext uri="{FF2B5EF4-FFF2-40B4-BE49-F238E27FC236}">
                <a16:creationId xmlns:a16="http://schemas.microsoft.com/office/drawing/2014/main" id="{4EE62E47-28BF-9DF9-8059-8D7AAAE30099}"/>
              </a:ext>
            </a:extLst>
          </p:cNvPr>
          <p:cNvSpPr>
            <a:spLocks noGrp="1"/>
          </p:cNvSpPr>
          <p:nvPr>
            <p:ph sz="half" idx="1"/>
          </p:nvPr>
        </p:nvSpPr>
        <p:spPr>
          <a:xfrm>
            <a:off x="1452656" y="2701427"/>
            <a:ext cx="4483324" cy="2699968"/>
          </a:xfrm>
        </p:spPr>
        <p:txBody>
          <a:bodyPr>
            <a:normAutofit/>
          </a:bodyPr>
          <a:lstStyle/>
          <a:p>
            <a:r>
              <a:rPr lang="en-US" sz="2000"/>
              <a:t>The ADA defines a person with a disability as a person who has a physical or mental impairment that substantially limits one or more major life activity. </a:t>
            </a:r>
          </a:p>
          <a:p>
            <a:r>
              <a:rPr lang="en-US" sz="2000"/>
              <a:t>This includes people who have a record of such an impairment, even if they do not currently have a disability.</a:t>
            </a:r>
          </a:p>
        </p:txBody>
      </p:sp>
      <p:sp>
        <p:nvSpPr>
          <p:cNvPr id="5" name="Content Placeholder 4">
            <a:extLst>
              <a:ext uri="{FF2B5EF4-FFF2-40B4-BE49-F238E27FC236}">
                <a16:creationId xmlns:a16="http://schemas.microsoft.com/office/drawing/2014/main" id="{F09E134C-94E3-343D-68B1-FD6767DE851E}"/>
              </a:ext>
            </a:extLst>
          </p:cNvPr>
          <p:cNvSpPr>
            <a:spLocks noGrp="1"/>
          </p:cNvSpPr>
          <p:nvPr>
            <p:ph sz="half" idx="2"/>
          </p:nvPr>
        </p:nvSpPr>
        <p:spPr>
          <a:xfrm>
            <a:off x="6256020" y="2701427"/>
            <a:ext cx="4554501" cy="2699968"/>
          </a:xfrm>
        </p:spPr>
        <p:txBody>
          <a:bodyPr>
            <a:normAutofit/>
          </a:bodyPr>
          <a:lstStyle/>
          <a:p>
            <a:r>
              <a:rPr lang="en-US" sz="2000"/>
              <a:t>According to SSA, a medically determinable physical or mental impairment is </a:t>
            </a:r>
            <a:r>
              <a:rPr lang="en-US" sz="2000" b="1"/>
              <a:t>an impairment that results from anatomical, physiological, or psychological abnormalities that can be shown by medically acceptable clinical and laboratory diagnostic techniques</a:t>
            </a:r>
            <a:r>
              <a:rPr lang="en-US" sz="2000"/>
              <a:t>.</a:t>
            </a:r>
          </a:p>
        </p:txBody>
      </p:sp>
    </p:spTree>
    <p:extLst>
      <p:ext uri="{BB962C8B-B14F-4D97-AF65-F5344CB8AC3E}">
        <p14:creationId xmlns:p14="http://schemas.microsoft.com/office/powerpoint/2010/main" val="2504159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3CE1A9-12D4-3A77-E101-755AFD3CFA92}"/>
              </a:ext>
            </a:extLst>
          </p:cNvPr>
          <p:cNvSpPr>
            <a:spLocks noGrp="1"/>
          </p:cNvSpPr>
          <p:nvPr>
            <p:ph type="title"/>
          </p:nvPr>
        </p:nvSpPr>
        <p:spPr>
          <a:xfrm>
            <a:off x="5868557" y="1138036"/>
            <a:ext cx="5444382" cy="1402470"/>
          </a:xfrm>
        </p:spPr>
        <p:txBody>
          <a:bodyPr anchor="t">
            <a:normAutofit/>
          </a:bodyPr>
          <a:lstStyle/>
          <a:p>
            <a:r>
              <a:rPr lang="en-US" sz="3000" b="1"/>
              <a:t>Maintaining healthy boundaries: Medicine and law</a:t>
            </a:r>
            <a:br>
              <a:rPr lang="en-US" sz="3000" b="1"/>
            </a:br>
            <a:endParaRPr lang="en-US" sz="3000"/>
          </a:p>
        </p:txBody>
      </p:sp>
      <p:pic>
        <p:nvPicPr>
          <p:cNvPr id="8" name="Picture 7" descr="Analyzing medical x-ray results">
            <a:extLst>
              <a:ext uri="{FF2B5EF4-FFF2-40B4-BE49-F238E27FC236}">
                <a16:creationId xmlns:a16="http://schemas.microsoft.com/office/drawing/2014/main" id="{67559740-2D6C-531C-8A78-6AD2C3CA685E}"/>
              </a:ext>
            </a:extLst>
          </p:cNvPr>
          <p:cNvPicPr>
            <a:picLocks noChangeAspect="1"/>
          </p:cNvPicPr>
          <p:nvPr/>
        </p:nvPicPr>
        <p:blipFill>
          <a:blip r:embed="rId2"/>
          <a:srcRect l="37192" r="12670" b="-1"/>
          <a:stretch/>
        </p:blipFill>
        <p:spPr>
          <a:xfrm>
            <a:off x="-1" y="10"/>
            <a:ext cx="5151179" cy="6857990"/>
          </a:xfrm>
          <a:prstGeom prst="rect">
            <a:avLst/>
          </a:prstGeom>
        </p:spPr>
      </p:pic>
      <p:cxnSp>
        <p:nvCxnSpPr>
          <p:cNvPr id="12"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1F47A40-BA5B-25E9-0103-45641DC10AEB}"/>
              </a:ext>
            </a:extLst>
          </p:cNvPr>
          <p:cNvSpPr>
            <a:spLocks noGrp="1"/>
          </p:cNvSpPr>
          <p:nvPr>
            <p:ph idx="1"/>
          </p:nvPr>
        </p:nvSpPr>
        <p:spPr>
          <a:xfrm>
            <a:off x="5868557" y="2551176"/>
            <a:ext cx="5444382" cy="3591207"/>
          </a:xfrm>
        </p:spPr>
        <p:txBody>
          <a:bodyPr>
            <a:normAutofit fontScale="92500" lnSpcReduction="10000"/>
          </a:bodyPr>
          <a:lstStyle/>
          <a:p>
            <a:r>
              <a:rPr lang="en-US" sz="2000" dirty="0"/>
              <a:t>Impairment ratings and impairment rating reports produced using the AMA Guides are used extensively in the United States and abroad as a </a:t>
            </a:r>
            <a:r>
              <a:rPr lang="en-US" sz="2000" b="1" dirty="0"/>
              <a:t>critical input</a:t>
            </a:r>
            <a:r>
              <a:rPr lang="en-US" sz="2000" dirty="0"/>
              <a:t> to determining fair compensation for individuals with work related injuries. </a:t>
            </a:r>
          </a:p>
          <a:p>
            <a:r>
              <a:rPr lang="en-US" sz="2000" dirty="0"/>
              <a:t>Importantly, determination of appropriate compensation is the realm of state governments, not physicians. As such, the impairment rating provided by a physician is often only one input into a complex disability and compensation calculation.</a:t>
            </a:r>
          </a:p>
          <a:p>
            <a:r>
              <a:rPr lang="en-US" sz="1700" dirty="0"/>
              <a:t>Available from: </a:t>
            </a:r>
            <a:r>
              <a:rPr lang="en-US" sz="1700" dirty="0">
                <a:hlinkClick r:id="rId3"/>
              </a:rPr>
              <a:t>https://www.ama-assn.org/delivering-care/ama-guides/ama-guides-evaluation-permanent-impairment-overview</a:t>
            </a:r>
            <a:r>
              <a:rPr lang="en-US" sz="1700" dirty="0"/>
              <a:t> </a:t>
            </a:r>
          </a:p>
        </p:txBody>
      </p:sp>
    </p:spTree>
    <p:extLst>
      <p:ext uri="{BB962C8B-B14F-4D97-AF65-F5344CB8AC3E}">
        <p14:creationId xmlns:p14="http://schemas.microsoft.com/office/powerpoint/2010/main" val="132149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24AB1FD-72A8-A655-5AA8-7EFA9345B194}"/>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Challenging MMI Determination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031545E-CE94-CFA1-55A0-A9A56A99CD87}"/>
              </a:ext>
            </a:extLst>
          </p:cNvPr>
          <p:cNvSpPr>
            <a:spLocks noGrp="1"/>
          </p:cNvSpPr>
          <p:nvPr>
            <p:ph idx="1"/>
          </p:nvPr>
        </p:nvSpPr>
        <p:spPr>
          <a:xfrm>
            <a:off x="4447308" y="591344"/>
            <a:ext cx="6906491" cy="5585619"/>
          </a:xfrm>
        </p:spPr>
        <p:txBody>
          <a:bodyPr anchor="ctr">
            <a:normAutofit/>
          </a:bodyPr>
          <a:lstStyle/>
          <a:p>
            <a:r>
              <a:rPr lang="en-US" sz="2600"/>
              <a:t>Remember, reaching MMI does not mean your journey is over. Understanding the implications of MMI and having a skilled attorney by your side can make all the difference in ensuring you receive the care and compensation you need to move forward.</a:t>
            </a:r>
          </a:p>
          <a:p>
            <a:endParaRPr lang="en-US" sz="2600"/>
          </a:p>
          <a:p>
            <a:endParaRPr lang="en-US" sz="2600"/>
          </a:p>
          <a:p>
            <a:endParaRPr lang="en-US" sz="2600"/>
          </a:p>
          <a:p>
            <a:r>
              <a:rPr lang="en-US" sz="2600"/>
              <a:t>Available from: </a:t>
            </a:r>
            <a:r>
              <a:rPr lang="en-US" sz="2600">
                <a:hlinkClick r:id="rId2"/>
              </a:rPr>
              <a:t>https://aaronallisonlawfirm.com/the-complete-guide-to-maximum-medical-improvement/</a:t>
            </a:r>
            <a:r>
              <a:rPr lang="en-US" sz="2600"/>
              <a:t> </a:t>
            </a:r>
          </a:p>
        </p:txBody>
      </p:sp>
    </p:spTree>
    <p:extLst>
      <p:ext uri="{BB962C8B-B14F-4D97-AF65-F5344CB8AC3E}">
        <p14:creationId xmlns:p14="http://schemas.microsoft.com/office/powerpoint/2010/main" val="1390596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469F7-46D2-C75A-2197-C7B04FFE7B9C}"/>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Maximum Medical Improvement</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75EA0F3A-83A7-9F91-AA4D-2F1D717E6F2B}"/>
              </a:ext>
            </a:extLst>
          </p:cNvPr>
          <p:cNvSpPr>
            <a:spLocks noGrp="1"/>
          </p:cNvSpPr>
          <p:nvPr>
            <p:ph idx="1"/>
          </p:nvPr>
        </p:nvSpPr>
        <p:spPr>
          <a:xfrm>
            <a:off x="4447308" y="591344"/>
            <a:ext cx="6906491" cy="5585619"/>
          </a:xfrm>
        </p:spPr>
        <p:txBody>
          <a:bodyPr anchor="ctr">
            <a:normAutofit/>
          </a:bodyPr>
          <a:lstStyle/>
          <a:p>
            <a:r>
              <a:rPr lang="en-US" sz="2600" b="1" dirty="0"/>
              <a:t>Understanding MMI</a:t>
            </a:r>
          </a:p>
          <a:p>
            <a:r>
              <a:rPr lang="en-US" sz="2600" dirty="0"/>
              <a:t>MMI is a critical concept in workers’ compensation and personal injury cases. MMI is reached when a medical condition has stabilized, and further significant improvement is unlikely, even with continued medical treatment. Understanding MMI is crucial as it directly impacts the benefits you may receive and the future course of your medical treatment.</a:t>
            </a:r>
          </a:p>
          <a:p>
            <a:endParaRPr lang="en-US" sz="2600" dirty="0"/>
          </a:p>
          <a:p>
            <a:r>
              <a:rPr lang="en-US" sz="2600" dirty="0"/>
              <a:t>Available from: </a:t>
            </a:r>
            <a:r>
              <a:rPr lang="en-US" sz="2600" dirty="0">
                <a:hlinkClick r:id="rId2"/>
              </a:rPr>
              <a:t>https://aaronallisonlawfirm.com/the-complete-guide-to-maximum-medical-improvement/</a:t>
            </a:r>
            <a:r>
              <a:rPr lang="en-US" sz="2600" dirty="0"/>
              <a:t> </a:t>
            </a:r>
          </a:p>
        </p:txBody>
      </p:sp>
    </p:spTree>
    <p:extLst>
      <p:ext uri="{BB962C8B-B14F-4D97-AF65-F5344CB8AC3E}">
        <p14:creationId xmlns:p14="http://schemas.microsoft.com/office/powerpoint/2010/main" val="16448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7B3D8-6AF9-58F4-E187-184F9F3F8BB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Definitions to Consider</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AA618B-7941-C485-8F68-8F20BE88A4ED}"/>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400" b="1" dirty="0"/>
              <a:t>Diagnosis </a:t>
            </a:r>
            <a:r>
              <a:rPr lang="en-US" sz="2400" dirty="0"/>
              <a:t>is a determination of the nature of a cause of a disease. </a:t>
            </a:r>
          </a:p>
          <a:p>
            <a:r>
              <a:rPr lang="en-US" sz="2400" dirty="0"/>
              <a:t>A concise technical description of the cause, nature, or manifestations of a condition, situation, or problem. </a:t>
            </a:r>
          </a:p>
        </p:txBody>
      </p:sp>
      <p:pic>
        <p:nvPicPr>
          <p:cNvPr id="6" name="Content Placeholder 5" descr="Doctor reviewing x-ray with patient">
            <a:extLst>
              <a:ext uri="{FF2B5EF4-FFF2-40B4-BE49-F238E27FC236}">
                <a16:creationId xmlns:a16="http://schemas.microsoft.com/office/drawing/2014/main" id="{71254536-7347-5C48-6655-8823D183C67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7001" r="2604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98883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113810" y="2960716"/>
            <a:ext cx="4036334" cy="2387600"/>
          </a:xfrm>
        </p:spPr>
        <p:txBody>
          <a:bodyPr vert="horz" lIns="91440" tIns="45720" rIns="91440" bIns="45720" rtlCol="0" anchor="t">
            <a:normAutofit/>
          </a:bodyPr>
          <a:lstStyle/>
          <a:p>
            <a:r>
              <a:rPr lang="en-US" sz="3400" kern="1200">
                <a:solidFill>
                  <a:schemeClr val="tx1"/>
                </a:solidFill>
                <a:latin typeface="+mj-lt"/>
                <a:ea typeface="+mj-ea"/>
                <a:cs typeface="+mj-cs"/>
              </a:rPr>
              <a:t>Do You Anticipate the Need for Continuing Care Following a Whiplash Type Injury?</a:t>
            </a: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74363" y="666728"/>
            <a:ext cx="4632258" cy="5465791"/>
          </a:xfrm>
          <a:prstGeom prst="rect">
            <a:avLst/>
          </a:prstGeom>
        </p:spPr>
      </p:pic>
    </p:spTree>
    <p:extLst>
      <p:ext uri="{BB962C8B-B14F-4D97-AF65-F5344CB8AC3E}">
        <p14:creationId xmlns:p14="http://schemas.microsoft.com/office/powerpoint/2010/main" val="1960076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Swedish Study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590719" y="2497890"/>
            <a:ext cx="4559425" cy="3979585"/>
          </a:xfrm>
        </p:spPr>
        <p:txBody>
          <a:bodyPr vert="horz" lIns="91440" tIns="45720" rIns="91440" bIns="45720" rtlCol="0" anchor="ctr">
            <a:normAutofit fontScale="55000" lnSpcReduction="20000"/>
          </a:bodyPr>
          <a:lstStyle/>
          <a:p>
            <a:endParaRPr lang="en-US" dirty="0"/>
          </a:p>
          <a:p>
            <a:endParaRPr lang="en-US" dirty="0"/>
          </a:p>
          <a:p>
            <a:endParaRPr lang="en-US" dirty="0"/>
          </a:p>
          <a:p>
            <a:r>
              <a:rPr lang="en-US" sz="3800" dirty="0"/>
              <a:t>At the first visit we recommend a careful history, physical examination that reveals information about the nature of the condition. </a:t>
            </a:r>
          </a:p>
          <a:p>
            <a:endParaRPr lang="en-US" sz="2000" dirty="0"/>
          </a:p>
          <a:p>
            <a:endParaRPr lang="en-US" sz="2000" dirty="0"/>
          </a:p>
          <a:p>
            <a:endParaRPr lang="en-US" sz="2000" dirty="0"/>
          </a:p>
          <a:p>
            <a:endParaRPr lang="en-US" sz="2000" dirty="0"/>
          </a:p>
          <a:p>
            <a:endParaRPr lang="en-US" sz="2000" dirty="0"/>
          </a:p>
          <a:p>
            <a:r>
              <a:rPr lang="en-US" sz="1900" dirty="0"/>
              <a:t>Jouko </a:t>
            </a:r>
            <a:r>
              <a:rPr lang="en-US" sz="1900" dirty="0" err="1"/>
              <a:t>Kivioja</a:t>
            </a:r>
            <a:r>
              <a:rPr lang="en-US" sz="1900" dirty="0"/>
              <a:t>, Irene Jensen, and Urban Lindgren. Neither the WAD-classification nor the Quebec Task Force follow-up regimen seems to be important for the outcome after a whiplash injury. A prospective study on 186 consecutive patients. Eur Spine J. 2008 Jul; 17(7): 930–935.</a:t>
            </a:r>
          </a:p>
          <a:p>
            <a:endParaRPr lang="en-US" sz="2000" dirty="0"/>
          </a:p>
          <a:p>
            <a:endParaRPr lang="en-US" sz="20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5059" r="25309" b="1"/>
          <a:stretch/>
        </p:blipFill>
        <p:spPr>
          <a:xfrm>
            <a:off x="5977788" y="799352"/>
            <a:ext cx="5425410" cy="5259296"/>
          </a:xfrm>
          <a:prstGeom prst="rect">
            <a:avLst/>
          </a:prstGeom>
        </p:spPr>
      </p:pic>
    </p:spTree>
    <p:extLst>
      <p:ext uri="{BB962C8B-B14F-4D97-AF65-F5344CB8AC3E}">
        <p14:creationId xmlns:p14="http://schemas.microsoft.com/office/powerpoint/2010/main" val="2892740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Swedish Study Findings</a:t>
            </a:r>
          </a:p>
        </p:txBody>
      </p:sp>
      <p:sp>
        <p:nvSpPr>
          <p:cNvPr id="15"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793661" y="2599509"/>
            <a:ext cx="4530898" cy="3639450"/>
          </a:xfrm>
        </p:spPr>
        <p:txBody>
          <a:bodyPr vert="horz" lIns="91440" tIns="45720" rIns="91440" bIns="45720" rtlCol="0" anchor="ctr">
            <a:normAutofit/>
          </a:bodyPr>
          <a:lstStyle/>
          <a:p>
            <a:endParaRPr lang="en-US" sz="2000"/>
          </a:p>
          <a:p>
            <a:r>
              <a:rPr lang="en-US" sz="2000"/>
              <a:t>In this study cases with </a:t>
            </a:r>
            <a:r>
              <a:rPr lang="en-US" sz="2000" u="sng"/>
              <a:t>neck pain before the accident </a:t>
            </a:r>
            <a:r>
              <a:rPr lang="en-US" sz="2000"/>
              <a:t>and a </a:t>
            </a:r>
            <a:r>
              <a:rPr lang="en-US" sz="2000" u="sng"/>
              <a:t>high degree of emotional distress </a:t>
            </a:r>
            <a:r>
              <a:rPr lang="en-US" sz="2000"/>
              <a:t>from the accident had a </a:t>
            </a:r>
            <a:r>
              <a:rPr lang="en-US" sz="2000" b="1"/>
              <a:t>tenfold increased risk of developing chronic neck pain.</a:t>
            </a:r>
            <a:r>
              <a:rPr lang="en-US" sz="2000"/>
              <a:t>(6)</a:t>
            </a:r>
          </a:p>
          <a:p>
            <a:endParaRPr lang="en-US" sz="2000"/>
          </a:p>
          <a:p>
            <a:endParaRPr lang="en-US" sz="2000"/>
          </a:p>
          <a:p>
            <a:endParaRPr lang="en-US" sz="200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1532" y="3105311"/>
            <a:ext cx="5150277" cy="2472132"/>
          </a:xfrm>
          <a:prstGeom prst="rect">
            <a:avLst/>
          </a:prstGeom>
        </p:spPr>
      </p:pic>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074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kern="1200">
                <a:solidFill>
                  <a:schemeClr val="tx1"/>
                </a:solidFill>
                <a:latin typeface="+mj-lt"/>
                <a:ea typeface="+mj-ea"/>
                <a:cs typeface="+mj-cs"/>
              </a:rPr>
              <a:t>Transition from Acute to Chronic Pain Status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793661" y="2599509"/>
            <a:ext cx="4530898" cy="3639450"/>
          </a:xfrm>
        </p:spPr>
        <p:txBody>
          <a:bodyPr vert="horz" lIns="91440" tIns="45720" rIns="91440" bIns="45720" rtlCol="0" anchor="ctr">
            <a:normAutofit/>
          </a:bodyPr>
          <a:lstStyle/>
          <a:p>
            <a:endParaRPr lang="en-US" sz="2000" dirty="0"/>
          </a:p>
          <a:p>
            <a:endParaRPr lang="en-US" sz="2000" dirty="0"/>
          </a:p>
          <a:p>
            <a:r>
              <a:rPr lang="en-US" dirty="0"/>
              <a:t>Patients that do not resolve within weeks often exhibit a myriad of symptoms soon after the injury event.</a:t>
            </a:r>
          </a:p>
          <a:p>
            <a:endParaRPr lang="en-US" sz="2000" dirty="0"/>
          </a:p>
          <a:p>
            <a:endParaRPr lang="en-US" sz="2000" dirty="0"/>
          </a:p>
          <a:p>
            <a:endParaRPr lang="en-US" sz="2000" dirty="0"/>
          </a:p>
          <a:p>
            <a:endParaRPr lang="en-US" sz="2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11532" y="2628910"/>
            <a:ext cx="5150277" cy="342493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106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798C-EDF7-6992-BA3D-08AC4DD65C49}"/>
              </a:ext>
            </a:extLst>
          </p:cNvPr>
          <p:cNvSpPr>
            <a:spLocks noGrp="1"/>
          </p:cNvSpPr>
          <p:nvPr>
            <p:ph type="title"/>
          </p:nvPr>
        </p:nvSpPr>
        <p:spPr/>
        <p:txBody>
          <a:bodyPr vert="horz" lIns="91440" tIns="45720" rIns="91440" bIns="45720" rtlCol="0" anchor="t">
            <a:normAutofit/>
          </a:bodyPr>
          <a:lstStyle/>
          <a:p>
            <a:pPr algn="ctr"/>
            <a:r>
              <a:rPr lang="en-US" dirty="0"/>
              <a:t>Cervical Spine Examination by a Physiatrist</a:t>
            </a:r>
            <a:br>
              <a:rPr lang="en-US" dirty="0"/>
            </a:br>
            <a:r>
              <a:rPr lang="en-US" sz="1600" dirty="0">
                <a:hlinkClick r:id="rId2"/>
              </a:rPr>
              <a:t>https://www.youtube.com/watch?v=hbSI-ZGMMZ4</a:t>
            </a:r>
            <a:r>
              <a:rPr lang="en-US" sz="1600" dirty="0"/>
              <a:t> </a:t>
            </a:r>
          </a:p>
        </p:txBody>
      </p:sp>
      <p:pic>
        <p:nvPicPr>
          <p:cNvPr id="6" name="Content Placeholder 5" descr="A doctor examining a person's back&#10;&#10;AI-generated content may be incorrect.">
            <a:extLst>
              <a:ext uri="{FF2B5EF4-FFF2-40B4-BE49-F238E27FC236}">
                <a16:creationId xmlns:a16="http://schemas.microsoft.com/office/drawing/2014/main" id="{FB1C6FBD-5F8D-DA6F-9B92-3486749BAF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7875" y="1977231"/>
            <a:ext cx="8096250" cy="4048125"/>
          </a:xfrm>
        </p:spPr>
      </p:pic>
    </p:spTree>
    <p:extLst>
      <p:ext uri="{BB962C8B-B14F-4D97-AF65-F5344CB8AC3E}">
        <p14:creationId xmlns:p14="http://schemas.microsoft.com/office/powerpoint/2010/main" val="603902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Physical and Psychological Features</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590719" y="2330505"/>
            <a:ext cx="4559425" cy="3979585"/>
          </a:xfrm>
        </p:spPr>
        <p:txBody>
          <a:bodyPr vert="horz" lIns="91440" tIns="45720" rIns="91440" bIns="45720" rtlCol="0" anchor="ctr">
            <a:normAutofit/>
          </a:bodyPr>
          <a:lstStyle/>
          <a:p>
            <a:r>
              <a:rPr lang="en-US" sz="2000" dirty="0"/>
              <a:t>Poor outcomes at 2-3 years post injury</a:t>
            </a:r>
          </a:p>
          <a:p>
            <a:pPr lvl="1"/>
            <a:r>
              <a:rPr lang="en-US" sz="2000" dirty="0"/>
              <a:t>High pain and disability levels with physical and psychological factors</a:t>
            </a:r>
          </a:p>
          <a:p>
            <a:pPr lvl="1"/>
            <a:r>
              <a:rPr lang="en-US" sz="2000" dirty="0"/>
              <a:t>Early presence of cervical movement loss, cold temperature hyperalgesia, and posttraumatic stress symptoms</a:t>
            </a:r>
          </a:p>
          <a:p>
            <a:r>
              <a:rPr lang="en-US" sz="1600" dirty="0"/>
              <a:t>Sterling M, Jull G, Kenardy J. Physical and psychological factors maintain long-term predictive capacity post-whiplash injury. </a:t>
            </a:r>
            <a:r>
              <a:rPr lang="en-US" sz="1600" i="1" dirty="0"/>
              <a:t>Pain</a:t>
            </a:r>
            <a:r>
              <a:rPr lang="en-US" sz="1600" dirty="0"/>
              <a:t>. 2006;122:102-108.</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l="31658" r="-2" b="-2"/>
          <a:stretch/>
        </p:blipFill>
        <p:spPr>
          <a:xfrm>
            <a:off x="5977788" y="799352"/>
            <a:ext cx="5425410" cy="5259296"/>
          </a:xfrm>
          <a:prstGeom prst="rect">
            <a:avLst/>
          </a:prstGeom>
        </p:spPr>
      </p:pic>
    </p:spTree>
    <p:extLst>
      <p:ext uri="{BB962C8B-B14F-4D97-AF65-F5344CB8AC3E}">
        <p14:creationId xmlns:p14="http://schemas.microsoft.com/office/powerpoint/2010/main" val="2603435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Whiplash Presentation</a:t>
            </a:r>
          </a:p>
        </p:txBody>
      </p:sp>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645066" y="2031101"/>
            <a:ext cx="4282984" cy="3511943"/>
          </a:xfrm>
        </p:spPr>
        <p:txBody>
          <a:bodyPr vert="horz" lIns="91440" tIns="45720" rIns="91440" bIns="45720" rtlCol="0" anchor="ctr">
            <a:normAutofit/>
          </a:bodyPr>
          <a:lstStyle/>
          <a:p>
            <a:r>
              <a:rPr lang="en-US" sz="2400" dirty="0"/>
              <a:t>“Whiplash is a markedly heterogeneous and complex condition with varied disturbances in motor, sensorimotor and sensory function as well as psychological distress.”</a:t>
            </a:r>
          </a:p>
          <a:p>
            <a:endParaRPr lang="en-US" sz="1800" dirty="0"/>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1138" b="4261"/>
          <a:stretch/>
        </p:blipFill>
        <p:spPr>
          <a:xfrm>
            <a:off x="5987738" y="650494"/>
            <a:ext cx="5628018" cy="5324142"/>
          </a:xfrm>
          <a:prstGeom prst="rect">
            <a:avLst/>
          </a:prstGeom>
        </p:spPr>
      </p:pic>
    </p:spTree>
    <p:extLst>
      <p:ext uri="{BB962C8B-B14F-4D97-AF65-F5344CB8AC3E}">
        <p14:creationId xmlns:p14="http://schemas.microsoft.com/office/powerpoint/2010/main" val="1051458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3800"/>
              <a:t>Pathoanatomical Lesions in the Whiplash Injury (27)</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pPr marL="514350" indent="-514350">
              <a:buFont typeface="+mj-lt"/>
              <a:buAutoNum type="arabicPeriod"/>
            </a:pPr>
            <a:r>
              <a:rPr lang="en-US" sz="2400"/>
              <a:t>Cervical Facet joints (Zygapophyseal Joints)</a:t>
            </a:r>
          </a:p>
          <a:p>
            <a:pPr marL="514350" indent="-514350">
              <a:buFont typeface="+mj-lt"/>
              <a:buAutoNum type="arabicPeriod"/>
            </a:pPr>
            <a:r>
              <a:rPr lang="en-US" sz="2400"/>
              <a:t>Dorsal Root Ganglion (DRG) and Nerve Roots</a:t>
            </a:r>
          </a:p>
          <a:p>
            <a:pPr marL="514350" indent="-514350">
              <a:buFont typeface="+mj-lt"/>
              <a:buAutoNum type="arabicPeriod"/>
            </a:pPr>
            <a:r>
              <a:rPr lang="en-US" sz="2400"/>
              <a:t>Cervical Ligaments</a:t>
            </a:r>
          </a:p>
          <a:p>
            <a:pPr marL="514350" indent="-514350">
              <a:buFont typeface="+mj-lt"/>
              <a:buAutoNum type="arabicPeriod"/>
            </a:pPr>
            <a:r>
              <a:rPr lang="en-US" sz="2400"/>
              <a:t>Intervertebral Disc Injuries</a:t>
            </a:r>
          </a:p>
          <a:p>
            <a:pPr marL="514350" indent="-514350">
              <a:buFont typeface="+mj-lt"/>
              <a:buAutoNum type="arabicPeriod"/>
            </a:pPr>
            <a:r>
              <a:rPr lang="en-US" sz="2400"/>
              <a:t>Muscle Injuries</a:t>
            </a:r>
          </a:p>
          <a:p>
            <a:pPr marL="514350" indent="-514350">
              <a:buFont typeface="+mj-lt"/>
              <a:buAutoNum type="arabicPeriod"/>
            </a:pPr>
            <a:r>
              <a:rPr lang="en-US" sz="2400"/>
              <a:t>Fractures</a:t>
            </a:r>
          </a:p>
        </p:txBody>
      </p:sp>
    </p:spTree>
    <p:extLst>
      <p:ext uri="{BB962C8B-B14F-4D97-AF65-F5344CB8AC3E}">
        <p14:creationId xmlns:p14="http://schemas.microsoft.com/office/powerpoint/2010/main" val="2600377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89560" y="856180"/>
            <a:ext cx="4560584" cy="1128068"/>
          </a:xfrm>
        </p:spPr>
        <p:txBody>
          <a:bodyPr vert="horz" lIns="91440" tIns="45720" rIns="91440" bIns="45720" rtlCol="0" anchor="ctr">
            <a:normAutofit/>
          </a:bodyPr>
          <a:lstStyle/>
          <a:p>
            <a:r>
              <a:rPr lang="en-US" sz="2500"/>
              <a:t>Sensorimotor Dysfunction and Whiplash Injury: Clinical Implications and Prognosis </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a:t>Kinesthetic deficits (joint position error)</a:t>
            </a:r>
          </a:p>
          <a:p>
            <a:r>
              <a:rPr lang="en-US" sz="2000"/>
              <a:t>Cervical muscle recruitment patterns</a:t>
            </a:r>
          </a:p>
          <a:p>
            <a:r>
              <a:rPr lang="en-US" sz="2000"/>
              <a:t>Altered activity in upper trapezius muscle</a:t>
            </a:r>
          </a:p>
          <a:p>
            <a:r>
              <a:rPr lang="en-US" sz="2000"/>
              <a:t>Poor control of balance</a:t>
            </a:r>
          </a:p>
          <a:p>
            <a:r>
              <a:rPr lang="en-US" sz="2000"/>
              <a:t>Impaired eye movement (14-18)</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rcRect l="4313" r="6194" b="-3"/>
          <a:stretch/>
        </p:blipFill>
        <p:spPr>
          <a:xfrm>
            <a:off x="5977788" y="799352"/>
            <a:ext cx="5425410" cy="5259296"/>
          </a:xfrm>
          <a:prstGeom prst="rect">
            <a:avLst/>
          </a:prstGeom>
        </p:spPr>
      </p:pic>
    </p:spTree>
    <p:extLst>
      <p:ext uri="{BB962C8B-B14F-4D97-AF65-F5344CB8AC3E}">
        <p14:creationId xmlns:p14="http://schemas.microsoft.com/office/powerpoint/2010/main" val="3835799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5052369" cy="1035781"/>
          </a:xfrm>
        </p:spPr>
        <p:txBody>
          <a:bodyPr vert="horz" lIns="91440" tIns="45720" rIns="91440" bIns="45720" rtlCol="0" anchor="ctr">
            <a:normAutofit/>
          </a:bodyPr>
          <a:lstStyle/>
          <a:p>
            <a:r>
              <a:rPr lang="en-US" sz="2300" kern="1200">
                <a:solidFill>
                  <a:schemeClr val="tx1"/>
                </a:solidFill>
                <a:latin typeface="+mj-lt"/>
                <a:ea typeface="+mj-ea"/>
                <a:cs typeface="+mj-cs"/>
              </a:rPr>
              <a:t>Sensorimotor Dysfunction and Chronic Whiplash Associated Disorders</a:t>
            </a:r>
          </a:p>
        </p:txBody>
      </p:sp>
      <p:sp>
        <p:nvSpPr>
          <p:cNvPr id="4" name="Content Placeholder 3"/>
          <p:cNvSpPr>
            <a:spLocks noGrp="1"/>
          </p:cNvSpPr>
          <p:nvPr>
            <p:ph sz="half" idx="2"/>
          </p:nvPr>
        </p:nvSpPr>
        <p:spPr>
          <a:xfrm>
            <a:off x="1045029" y="2524721"/>
            <a:ext cx="4991629" cy="3677123"/>
          </a:xfrm>
        </p:spPr>
        <p:txBody>
          <a:bodyPr vert="horz" lIns="91440" tIns="45720" rIns="91440" bIns="45720" rtlCol="0" anchor="ctr">
            <a:normAutofit/>
          </a:bodyPr>
          <a:lstStyle/>
          <a:p>
            <a:pPr marL="0"/>
            <a:endParaRPr lang="en-US" sz="2000" dirty="0"/>
          </a:p>
          <a:p>
            <a:pPr lvl="1"/>
            <a:r>
              <a:rPr lang="en-US" sz="2000" dirty="0"/>
              <a:t>Loss of balance and disturbed neck-influenced  eye movements with chronic WAD</a:t>
            </a:r>
          </a:p>
          <a:p>
            <a:pPr lvl="1"/>
            <a:r>
              <a:rPr lang="en-US" sz="2000" dirty="0"/>
              <a:t>Greater joint repositioning errors with chronic WAD and acute with more severe pain and disability</a:t>
            </a:r>
          </a:p>
          <a:p>
            <a:pPr lvl="1"/>
            <a:endParaRPr lang="en-US" sz="1700" dirty="0"/>
          </a:p>
          <a:p>
            <a:pPr marL="457200" lvl="1"/>
            <a:endParaRPr lang="en-US" sz="1700" dirty="0"/>
          </a:p>
          <a:p>
            <a:pPr lvl="1"/>
            <a:endParaRPr lang="en-US" sz="1700" dirty="0"/>
          </a:p>
          <a:p>
            <a:pPr lvl="1"/>
            <a:r>
              <a:rPr lang="en-US" sz="1200" dirty="0"/>
              <a:t>Elliott JM, et al. Characterizations of Acute and Chronic Whiplash-Associated Disorders. JOSPT, May 2009; Vol 39:5:312-323.</a:t>
            </a:r>
          </a:p>
          <a:p>
            <a:pPr lvl="1"/>
            <a:endParaRPr lang="en-US" sz="1700" dirty="0"/>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25240" y="901032"/>
            <a:ext cx="2433757" cy="5116220"/>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30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6B415-59B0-71B8-5367-5CC0F71EDC2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Definitions to Consider</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F130EF-6011-33CB-3516-9701229F5B20}"/>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b="1" dirty="0"/>
              <a:t>Prognosis</a:t>
            </a:r>
            <a:r>
              <a:rPr lang="en-US" dirty="0"/>
              <a:t> is a forecast of the probable course and outcome of an attack of disease and the prospects of recovery as indicated by the nature of the disease and the symptoms of the case.</a:t>
            </a:r>
          </a:p>
        </p:txBody>
      </p:sp>
      <p:pic>
        <p:nvPicPr>
          <p:cNvPr id="6" name="Content Placeholder 5" descr="Scan of a human brain in a neurology clinic">
            <a:extLst>
              <a:ext uri="{FF2B5EF4-FFF2-40B4-BE49-F238E27FC236}">
                <a16:creationId xmlns:a16="http://schemas.microsoft.com/office/drawing/2014/main" id="{B6113E3A-F870-BA31-C57C-E7E5C4E24CC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76407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2800"/>
              <a:t>Testing for Joint Positioning Error and Kinesthetic deficits </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half" idx="2"/>
          </p:nvPr>
        </p:nvSpPr>
        <p:spPr>
          <a:xfrm>
            <a:off x="590719" y="2330505"/>
            <a:ext cx="4559425" cy="3979585"/>
          </a:xfrm>
        </p:spPr>
        <p:txBody>
          <a:bodyPr vert="horz" lIns="91440" tIns="45720" rIns="91440" bIns="45720" rtlCol="0" anchor="ctr">
            <a:normAutofit fontScale="92500" lnSpcReduction="10000"/>
          </a:bodyPr>
          <a:lstStyle/>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r>
              <a:rPr lang="en-US" sz="2400" dirty="0"/>
              <a:t>Target distance is 90 CM</a:t>
            </a:r>
          </a:p>
          <a:p>
            <a:pPr indent="-228600">
              <a:buFont typeface="Arial" panose="020B0604020202020204" pitchFamily="34" charset="0"/>
              <a:buChar char="•"/>
            </a:pPr>
            <a:r>
              <a:rPr lang="en-US" sz="2400" dirty="0"/>
              <a:t>Beyond the yellow area is a significant error. (19)</a:t>
            </a:r>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indent="-228600">
              <a:buFont typeface="Arial" panose="020B0604020202020204" pitchFamily="34" charset="0"/>
              <a:buChar char="•"/>
            </a:pPr>
            <a:r>
              <a:rPr lang="en-US" sz="1300" dirty="0" err="1"/>
              <a:t>Treleaven</a:t>
            </a:r>
            <a:r>
              <a:rPr lang="en-US" sz="1300" dirty="0"/>
              <a:t> J, Jull G, Sterling M. Dizziness and unsteadiness following whiplash injury: characteristic features and relationship with cervical joint position error</a:t>
            </a:r>
            <a:r>
              <a:rPr lang="en-US" sz="1300" b="1" dirty="0"/>
              <a:t>. </a:t>
            </a:r>
            <a:r>
              <a:rPr lang="en-US" sz="1300" dirty="0"/>
              <a:t>J Rehabil Med. 2003 Jan;35(1):36--‐43.</a:t>
            </a:r>
          </a:p>
          <a:p>
            <a:pPr indent="-228600">
              <a:buFont typeface="Arial" panose="020B0604020202020204" pitchFamily="34" charset="0"/>
              <a:buChar char="•"/>
            </a:pPr>
            <a:endParaRPr lang="en-US" sz="13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1871" r="11645" b="1"/>
          <a:stretch/>
        </p:blipFill>
        <p:spPr>
          <a:xfrm>
            <a:off x="5977788" y="799352"/>
            <a:ext cx="5425410" cy="5259296"/>
          </a:xfrm>
          <a:prstGeom prst="rect">
            <a:avLst/>
          </a:prstGeom>
        </p:spPr>
      </p:pic>
    </p:spTree>
    <p:extLst>
      <p:ext uri="{BB962C8B-B14F-4D97-AF65-F5344CB8AC3E}">
        <p14:creationId xmlns:p14="http://schemas.microsoft.com/office/powerpoint/2010/main" val="3864778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Oculomotor Control</a:t>
            </a: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93661" y="2599509"/>
            <a:ext cx="4530898" cy="3639450"/>
          </a:xfrm>
        </p:spPr>
        <p:txBody>
          <a:bodyPr vert="horz" lIns="91440" tIns="45720" rIns="91440" bIns="45720" rtlCol="0" anchor="ctr">
            <a:normAutofit/>
          </a:bodyPr>
          <a:lstStyle/>
          <a:p>
            <a:pPr indent="-228600">
              <a:buFont typeface="Arial" panose="020B0604020202020204" pitchFamily="34" charset="0"/>
              <a:buChar char="•"/>
            </a:pPr>
            <a:r>
              <a:rPr lang="en-US" sz="2000" dirty="0">
                <a:effectLst/>
              </a:rPr>
              <a:t>The assessment of smooth pursuit and gaze stability is an important part of the assessment of sensorimotor impairment following whiplash injury.</a:t>
            </a:r>
          </a:p>
          <a:p>
            <a:endParaRPr lang="en-US" sz="2000" dirty="0"/>
          </a:p>
          <a:p>
            <a:pPr indent="-228600">
              <a:buFont typeface="Arial" panose="020B0604020202020204" pitchFamily="34" charset="0"/>
              <a:buChar char="•"/>
            </a:pPr>
            <a:endParaRPr lang="en-US" sz="20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1532" y="2789856"/>
            <a:ext cx="5150277" cy="3103041"/>
          </a:xfrm>
          <a:prstGeom prst="rect">
            <a:avLst/>
          </a:prstGeom>
        </p:spPr>
      </p:pic>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866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a:solidFill>
                  <a:schemeClr val="tx1"/>
                </a:solidFill>
                <a:latin typeface="+mj-lt"/>
                <a:ea typeface="+mj-ea"/>
                <a:cs typeface="+mj-cs"/>
              </a:rPr>
              <a:t>Gaze Stability Testing</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793661" y="2599509"/>
            <a:ext cx="4530898" cy="3639450"/>
          </a:xfrm>
        </p:spPr>
        <p:txBody>
          <a:bodyPr vert="horz" lIns="91440" tIns="45720" rIns="91440" bIns="45720" rtlCol="0" anchor="ctr">
            <a:normAutofit/>
          </a:bodyPr>
          <a:lstStyle/>
          <a:p>
            <a:r>
              <a:rPr lang="en-US" sz="2000" dirty="0">
                <a:effectLst/>
              </a:rPr>
              <a:t>Ask patient to look at an object roughly arm’s-length from their face and to slowly flex and extend their head and neck or gently rotate their head and neck whilst keeping their eyes still. </a:t>
            </a:r>
          </a:p>
          <a:p>
            <a:r>
              <a:rPr lang="en-US" sz="2000" dirty="0">
                <a:effectLst/>
              </a:rPr>
              <a:t>Reproduction of symptoms or difficulty performing the test suggests sensorimotor impairment.</a:t>
            </a:r>
            <a:endParaRPr lang="en-US" sz="2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0508" y="2484255"/>
            <a:ext cx="4952325"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421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a:solidFill>
                  <a:schemeClr val="tx1"/>
                </a:solidFill>
                <a:latin typeface="+mj-lt"/>
                <a:ea typeface="+mj-ea"/>
                <a:cs typeface="+mj-cs"/>
              </a:rPr>
              <a:t>Gaze Stability Testing</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793661" y="2599509"/>
            <a:ext cx="4530898" cy="3639450"/>
          </a:xfrm>
        </p:spPr>
        <p:txBody>
          <a:bodyPr vert="horz" lIns="91440" tIns="45720" rIns="91440" bIns="45720" rtlCol="0" anchor="ctr">
            <a:normAutofit/>
          </a:bodyPr>
          <a:lstStyle/>
          <a:p>
            <a:endParaRPr lang="en-US" sz="2000" dirty="0"/>
          </a:p>
          <a:p>
            <a:endParaRPr lang="en-US" sz="2000" dirty="0"/>
          </a:p>
          <a:p>
            <a:r>
              <a:rPr lang="en-US" sz="2400" dirty="0"/>
              <a:t>Reproduction of dizziness or pain, increased effort or difficulty performing the test all suggest sensorimotor impairment.</a:t>
            </a:r>
          </a:p>
          <a:p>
            <a:endParaRPr lang="en-US" sz="20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28830" y="2484255"/>
            <a:ext cx="2915681" cy="3714244"/>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884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Sensorimotor Dysfunction</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793661" y="2599509"/>
            <a:ext cx="4530898" cy="3639450"/>
          </a:xfrm>
        </p:spPr>
        <p:txBody>
          <a:bodyPr vert="horz" lIns="91440" tIns="45720" rIns="91440" bIns="45720" rtlCol="0" anchor="ctr">
            <a:normAutofit/>
          </a:bodyPr>
          <a:lstStyle/>
          <a:p>
            <a:r>
              <a:rPr lang="en-US" sz="2000"/>
              <a:t>Disturbance in Cervicobrachial Muscle Activation</a:t>
            </a:r>
          </a:p>
          <a:p>
            <a:pPr lvl="1"/>
            <a:r>
              <a:rPr lang="en-US" sz="2000"/>
              <a:t>Active cervical ROM restrictions</a:t>
            </a:r>
          </a:p>
          <a:p>
            <a:pPr lvl="1"/>
            <a:r>
              <a:rPr lang="en-US" sz="2000"/>
              <a:t>Short and long-term deficits</a:t>
            </a:r>
          </a:p>
          <a:p>
            <a:pPr lvl="1"/>
            <a:r>
              <a:rPr lang="en-US" sz="2000"/>
              <a:t>Altered patterns of muscle recruitment in cervical spine and shoulder girdle (11, 12)</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4190" y="2484255"/>
            <a:ext cx="3444961"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332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5052369" cy="1035781"/>
          </a:xfrm>
        </p:spPr>
        <p:txBody>
          <a:bodyPr vert="horz" lIns="91440" tIns="45720" rIns="91440" bIns="45720" rtlCol="0" anchor="ctr">
            <a:normAutofit/>
          </a:bodyPr>
          <a:lstStyle/>
          <a:p>
            <a:r>
              <a:rPr lang="en-US" sz="3300" b="1" kern="1200">
                <a:solidFill>
                  <a:schemeClr val="tx1"/>
                </a:solidFill>
                <a:latin typeface="+mj-lt"/>
                <a:ea typeface="+mj-ea"/>
                <a:cs typeface="+mj-cs"/>
              </a:rPr>
              <a:t>Early Sensory Findings after Whiplash Injuries</a:t>
            </a:r>
          </a:p>
        </p:txBody>
      </p:sp>
      <p:sp>
        <p:nvSpPr>
          <p:cNvPr id="3" name="Content Placeholder 2"/>
          <p:cNvSpPr>
            <a:spLocks noGrp="1"/>
          </p:cNvSpPr>
          <p:nvPr>
            <p:ph sz="half" idx="1"/>
          </p:nvPr>
        </p:nvSpPr>
        <p:spPr>
          <a:xfrm>
            <a:off x="1045029" y="2524721"/>
            <a:ext cx="4991629" cy="3677123"/>
          </a:xfrm>
        </p:spPr>
        <p:txBody>
          <a:bodyPr vert="horz" lIns="91440" tIns="45720" rIns="91440" bIns="45720" rtlCol="0" anchor="ctr">
            <a:normAutofit/>
          </a:bodyPr>
          <a:lstStyle/>
          <a:p>
            <a:pPr lvl="1"/>
            <a:r>
              <a:rPr lang="en-US" sz="1800" dirty="0"/>
              <a:t>Brachial plexus provocation test</a:t>
            </a:r>
          </a:p>
          <a:p>
            <a:pPr lvl="1"/>
            <a:r>
              <a:rPr lang="en-US" sz="1800" dirty="0"/>
              <a:t>Pressure pain thresholds </a:t>
            </a:r>
          </a:p>
          <a:p>
            <a:pPr lvl="1"/>
            <a:r>
              <a:rPr lang="en-US" sz="1800" dirty="0"/>
              <a:t>Thermal pain thresholds</a:t>
            </a:r>
          </a:p>
          <a:p>
            <a:pPr lvl="1"/>
            <a:r>
              <a:rPr lang="en-US" sz="1800" dirty="0"/>
              <a:t>Sympathetic vasoconstrictor reflex</a:t>
            </a:r>
          </a:p>
          <a:p>
            <a:pPr lvl="1"/>
            <a:r>
              <a:rPr lang="en-US" sz="1800" dirty="0"/>
              <a:t>Neck disability index (10)</a:t>
            </a:r>
          </a:p>
          <a:p>
            <a:pPr lvl="1"/>
            <a:endParaRPr lang="en-US" sz="1800" dirty="0"/>
          </a:p>
          <a:p>
            <a:pPr marL="457200" lvl="1"/>
            <a:r>
              <a:rPr lang="en-US" sz="1200" dirty="0"/>
              <a:t>Sterling M, et al. Sensory hypersensitivity occurs soon after whiplash injury and is associated with poor recovery.  Pain 104 (2003) 509-517</a:t>
            </a:r>
            <a:r>
              <a:rPr lang="en-US" sz="1200" b="1" dirty="0"/>
              <a:t>. (20)</a:t>
            </a:r>
          </a:p>
          <a:p>
            <a:pPr lvl="1"/>
            <a:endParaRPr lang="en-US" sz="1800" dirty="0"/>
          </a:p>
          <a:p>
            <a:pPr lvl="1"/>
            <a:endParaRPr lang="en-US" sz="1800" dirty="0"/>
          </a:p>
          <a:p>
            <a:pPr marL="457200" lvl="1"/>
            <a:endParaRPr lang="en-US" sz="1800" dirty="0"/>
          </a:p>
          <a:p>
            <a:pPr lvl="1"/>
            <a:endParaRPr lang="en-US" sz="1800" dirty="0"/>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30493" y="1648423"/>
            <a:ext cx="4223252" cy="3621438"/>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670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55260" y="1188637"/>
            <a:ext cx="5852711" cy="1597228"/>
          </a:xfrm>
        </p:spPr>
        <p:txBody>
          <a:bodyPr vert="horz" lIns="91440" tIns="45720" rIns="91440" bIns="45720" rtlCol="0" anchor="ctr">
            <a:normAutofit/>
          </a:bodyPr>
          <a:lstStyle/>
          <a:p>
            <a:r>
              <a:rPr lang="en-US" sz="3800" b="1" kern="1200">
                <a:solidFill>
                  <a:schemeClr val="tx1"/>
                </a:solidFill>
                <a:latin typeface="+mj-lt"/>
                <a:ea typeface="+mj-ea"/>
                <a:cs typeface="+mj-cs"/>
              </a:rPr>
              <a:t>Late Sensory Findings and Chronic Whiplash Syndrome</a:t>
            </a:r>
            <a:endParaRPr lang="en-US" sz="3800" kern="1200">
              <a:solidFill>
                <a:schemeClr val="tx1"/>
              </a:solidFill>
              <a:latin typeface="+mj-lt"/>
              <a:ea typeface="+mj-ea"/>
              <a:cs typeface="+mj-cs"/>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7603" y="1188637"/>
            <a:ext cx="3425493" cy="4557888"/>
          </a:xfrm>
          <a:prstGeom prst="rect">
            <a:avLst/>
          </a:prstGeom>
        </p:spPr>
      </p:pic>
      <p:sp>
        <p:nvSpPr>
          <p:cNvPr id="4" name="Content Placeholder 3"/>
          <p:cNvSpPr>
            <a:spLocks noGrp="1"/>
          </p:cNvSpPr>
          <p:nvPr>
            <p:ph sz="half" idx="2"/>
          </p:nvPr>
        </p:nvSpPr>
        <p:spPr>
          <a:xfrm>
            <a:off x="5255260" y="2998278"/>
            <a:ext cx="4428236" cy="2728198"/>
          </a:xfrm>
        </p:spPr>
        <p:txBody>
          <a:bodyPr vert="horz" lIns="91440" tIns="45720" rIns="91440" bIns="45720" rtlCol="0" anchor="t">
            <a:normAutofit fontScale="92500" lnSpcReduction="20000"/>
          </a:bodyPr>
          <a:lstStyle/>
          <a:p>
            <a:r>
              <a:rPr lang="en-US" sz="2000" dirty="0"/>
              <a:t>Muscular hyperalgesia </a:t>
            </a:r>
          </a:p>
          <a:p>
            <a:r>
              <a:rPr lang="en-US" sz="2000" dirty="0"/>
              <a:t>Large referred pain areas</a:t>
            </a:r>
          </a:p>
          <a:p>
            <a:r>
              <a:rPr lang="en-US" sz="2000" dirty="0"/>
              <a:t>Possible neurogenic pain</a:t>
            </a:r>
          </a:p>
          <a:p>
            <a:r>
              <a:rPr lang="en-US" sz="2000" dirty="0"/>
              <a:t>Findings suggest a generalized central hyperexcitability in patients suffering from chronic whiplash syndrome</a:t>
            </a:r>
          </a:p>
          <a:p>
            <a:endParaRPr lang="en-US" sz="1300" dirty="0"/>
          </a:p>
          <a:p>
            <a:endParaRPr lang="en-US" sz="1300" dirty="0"/>
          </a:p>
          <a:p>
            <a:r>
              <a:rPr lang="en-US" sz="1300" dirty="0" err="1"/>
              <a:t>Koelbaeck</a:t>
            </a:r>
            <a:r>
              <a:rPr lang="en-US" sz="1300" dirty="0"/>
              <a:t> JM. </a:t>
            </a:r>
            <a:r>
              <a:rPr lang="en-US" sz="1300" dirty="0" err="1"/>
              <a:t>Generalised</a:t>
            </a:r>
            <a:r>
              <a:rPr lang="en-US" sz="1300" dirty="0"/>
              <a:t> muscular hyperalgesia in chronic whiplash syndrome. Pain. 1999 Nov;83(2):229-34</a:t>
            </a:r>
            <a:endParaRPr lang="en-US" sz="1300" b="1" dirty="0"/>
          </a:p>
          <a:p>
            <a:endParaRPr lang="en-US" sz="1300" dirty="0"/>
          </a:p>
        </p:txBody>
      </p:sp>
    </p:spTree>
    <p:extLst>
      <p:ext uri="{BB962C8B-B14F-4D97-AF65-F5344CB8AC3E}">
        <p14:creationId xmlns:p14="http://schemas.microsoft.com/office/powerpoint/2010/main" val="3844417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Algometry with Clothes Peg</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1553" y="2728686"/>
            <a:ext cx="11777247" cy="2905055"/>
          </a:xfrm>
        </p:spPr>
      </p:pic>
    </p:spTree>
    <p:extLst>
      <p:ext uri="{BB962C8B-B14F-4D97-AF65-F5344CB8AC3E}">
        <p14:creationId xmlns:p14="http://schemas.microsoft.com/office/powerpoint/2010/main" val="27625110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Factors and Chronic WAD</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60003" y="2042865"/>
            <a:ext cx="4929705" cy="3938835"/>
          </a:xfrm>
        </p:spPr>
      </p:pic>
      <p:sp>
        <p:nvSpPr>
          <p:cNvPr id="4" name="Content Placeholder 3"/>
          <p:cNvSpPr>
            <a:spLocks noGrp="1"/>
          </p:cNvSpPr>
          <p:nvPr>
            <p:ph sz="half" idx="2"/>
          </p:nvPr>
        </p:nvSpPr>
        <p:spPr/>
        <p:txBody>
          <a:bodyPr>
            <a:normAutofit lnSpcReduction="10000"/>
          </a:bodyPr>
          <a:lstStyle/>
          <a:p>
            <a:endParaRPr lang="en-US" dirty="0"/>
          </a:p>
          <a:p>
            <a:r>
              <a:rPr lang="en-US" dirty="0"/>
              <a:t>Affective disorders</a:t>
            </a:r>
          </a:p>
          <a:p>
            <a:r>
              <a:rPr lang="en-US" dirty="0"/>
              <a:t>Anxiety</a:t>
            </a:r>
          </a:p>
          <a:p>
            <a:r>
              <a:rPr lang="en-US" dirty="0"/>
              <a:t>Depression</a:t>
            </a:r>
          </a:p>
          <a:p>
            <a:r>
              <a:rPr lang="en-US" dirty="0"/>
              <a:t>Behavioral abnormalities (fear of movement)</a:t>
            </a:r>
          </a:p>
          <a:p>
            <a:r>
              <a:rPr lang="en-US" dirty="0"/>
              <a:t>Posttraumatic stress</a:t>
            </a:r>
          </a:p>
          <a:p>
            <a:r>
              <a:rPr lang="en-US" sz="1600" dirty="0"/>
              <a:t>Beltran-</a:t>
            </a:r>
            <a:r>
              <a:rPr lang="en-US" sz="1600" dirty="0" err="1"/>
              <a:t>Alacreu</a:t>
            </a:r>
            <a:r>
              <a:rPr lang="en-US" sz="1600" dirty="0"/>
              <a:t> H. Prediction models of health-related quality of life in different neck pain conditions: a cross-sectional study. </a:t>
            </a:r>
            <a:r>
              <a:rPr lang="en-US" sz="1600" dirty="0">
                <a:hlinkClick r:id="rId3"/>
              </a:rPr>
              <a:t>Patient Prefer Adherence</a:t>
            </a:r>
            <a:r>
              <a:rPr lang="en-US" sz="1600" dirty="0"/>
              <a:t>. 2018; 12: 657–666.</a:t>
            </a:r>
          </a:p>
        </p:txBody>
      </p:sp>
    </p:spTree>
    <p:extLst>
      <p:ext uri="{BB962C8B-B14F-4D97-AF65-F5344CB8AC3E}">
        <p14:creationId xmlns:p14="http://schemas.microsoft.com/office/powerpoint/2010/main" val="230721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907712" cy="593678"/>
          </a:xfrm>
        </p:spPr>
        <p:txBody>
          <a:bodyPr>
            <a:normAutofit/>
          </a:bodyPr>
          <a:lstStyle/>
          <a:p>
            <a:r>
              <a:rPr lang="en-US" sz="2800" b="1" dirty="0"/>
              <a:t>Degeneration of the Cervical Extensor Musculature in Chronic WAD</a:t>
            </a:r>
          </a:p>
        </p:txBody>
      </p:sp>
      <p:pic>
        <p:nvPicPr>
          <p:cNvPr id="5" name="Content Placeholder 4"/>
          <p:cNvPicPr>
            <a:picLocks noGrp="1" noChangeAspect="1"/>
          </p:cNvPicPr>
          <p:nvPr>
            <p:ph idx="1"/>
          </p:nvPr>
        </p:nvPicPr>
        <p:blipFill>
          <a:blip r:embed="rId2"/>
          <a:stretch>
            <a:fillRect/>
          </a:stretch>
        </p:blipFill>
        <p:spPr>
          <a:xfrm>
            <a:off x="3548053" y="1699171"/>
            <a:ext cx="8199447" cy="4066630"/>
          </a:xfrm>
          <a:prstGeom prst="rect">
            <a:avLst/>
          </a:prstGeom>
        </p:spPr>
      </p:pic>
      <p:sp>
        <p:nvSpPr>
          <p:cNvPr id="6" name="Text Placeholder 5"/>
          <p:cNvSpPr>
            <a:spLocks noGrp="1"/>
          </p:cNvSpPr>
          <p:nvPr>
            <p:ph type="body" sz="half" idx="2"/>
          </p:nvPr>
        </p:nvSpPr>
        <p:spPr>
          <a:xfrm>
            <a:off x="839788" y="1156647"/>
            <a:ext cx="2601911" cy="5366983"/>
          </a:xfrm>
        </p:spPr>
        <p:txBody>
          <a:bodyPr>
            <a:normAutofit/>
          </a:bodyPr>
          <a:lstStyle/>
          <a:p>
            <a:endParaRPr lang="en-US" dirty="0"/>
          </a:p>
          <a:p>
            <a:r>
              <a:rPr lang="en-US" sz="2800" dirty="0"/>
              <a:t>Content not quantity is a better measure of muscle degeneration in whiplash.</a:t>
            </a:r>
          </a:p>
          <a:p>
            <a:endParaRPr lang="en-US" dirty="0"/>
          </a:p>
          <a:p>
            <a:r>
              <a:rPr lang="en-US" sz="1200" dirty="0"/>
              <a:t>Elliott J, </a:t>
            </a:r>
            <a:r>
              <a:rPr lang="en-US" sz="1200" dirty="0" err="1"/>
              <a:t>Pedler</a:t>
            </a:r>
            <a:r>
              <a:rPr lang="en-US" sz="1200" dirty="0"/>
              <a:t> A, Kenardy J, Galloway G, Jull G, Sterling M (2011) The Temporal Development of Fatty Infiltrates in the Neck Muscles Following Whiplash Injury: An Association with Pain and Posttraumatic Stress. </a:t>
            </a:r>
            <a:r>
              <a:rPr lang="en-US" sz="1200" dirty="0" err="1"/>
              <a:t>PLoS</a:t>
            </a:r>
            <a:r>
              <a:rPr lang="en-US" sz="1200" dirty="0"/>
              <a:t> ONE 6(6): e21194. doi:10.1371/journal.pone.0021194</a:t>
            </a:r>
          </a:p>
          <a:p>
            <a:endParaRPr lang="en-US" dirty="0"/>
          </a:p>
        </p:txBody>
      </p:sp>
    </p:spTree>
    <p:extLst>
      <p:ext uri="{BB962C8B-B14F-4D97-AF65-F5344CB8AC3E}">
        <p14:creationId xmlns:p14="http://schemas.microsoft.com/office/powerpoint/2010/main" val="221091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E7BDE-C6E1-7375-A7D5-9C66514CF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1704E-63A3-0F7E-A378-38536CF8B7FA}"/>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Whiplash Neck Injury</a:t>
            </a:r>
          </a:p>
        </p:txBody>
      </p:sp>
      <p:sp>
        <p:nvSpPr>
          <p:cNvPr id="3" name="Content Placeholder 2">
            <a:extLst>
              <a:ext uri="{FF2B5EF4-FFF2-40B4-BE49-F238E27FC236}">
                <a16:creationId xmlns:a16="http://schemas.microsoft.com/office/drawing/2014/main" id="{C4FAFD0F-8239-0A6F-4938-09786C848EA3}"/>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r>
              <a:rPr lang="en-US" sz="2000" dirty="0"/>
              <a:t>First described by Crowe in 1928. (1)</a:t>
            </a:r>
          </a:p>
          <a:p>
            <a:r>
              <a:rPr lang="en-US" sz="2000" dirty="0"/>
              <a:t>Whiplash associated disorders (WAD) are the most common non-hospitalized injury resulting from a motor vehicle crash. (2)</a:t>
            </a:r>
          </a:p>
          <a:p>
            <a:r>
              <a:rPr lang="en-US" sz="2000" dirty="0"/>
              <a:t>Usually 2-3 weeks for recovery (26)</a:t>
            </a:r>
          </a:p>
          <a:p>
            <a:r>
              <a:rPr lang="en-US" sz="2000" dirty="0"/>
              <a:t>Only 50% of patients fully recover from a whiplash-type injury. (2,23, 24, 25)</a:t>
            </a:r>
          </a:p>
          <a:p>
            <a:endParaRPr lang="en-US" sz="1800" dirty="0"/>
          </a:p>
        </p:txBody>
      </p:sp>
      <p:pic>
        <p:nvPicPr>
          <p:cNvPr id="9" name="Content Placeholder 8">
            <a:extLst>
              <a:ext uri="{FF2B5EF4-FFF2-40B4-BE49-F238E27FC236}">
                <a16:creationId xmlns:a16="http://schemas.microsoft.com/office/drawing/2014/main" id="{E0CA60A0-B78D-A0C4-42DC-6376025CC83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7738" y="1059116"/>
            <a:ext cx="5628018" cy="4506898"/>
          </a:xfrm>
          <a:prstGeom prst="rect">
            <a:avLst/>
          </a:prstGeom>
        </p:spPr>
      </p:pic>
    </p:spTree>
    <p:extLst>
      <p:ext uri="{BB962C8B-B14F-4D97-AF65-F5344CB8AC3E}">
        <p14:creationId xmlns:p14="http://schemas.microsoft.com/office/powerpoint/2010/main" val="3786619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5052369" cy="1035781"/>
          </a:xfrm>
        </p:spPr>
        <p:txBody>
          <a:bodyPr vert="horz" lIns="91440" tIns="45720" rIns="91440" bIns="45720" rtlCol="0" anchor="ctr">
            <a:normAutofit/>
          </a:bodyPr>
          <a:lstStyle/>
          <a:p>
            <a:r>
              <a:rPr lang="en-US" sz="3600" kern="1200">
                <a:solidFill>
                  <a:schemeClr val="tx1"/>
                </a:solidFill>
                <a:latin typeface="+mj-lt"/>
                <a:ea typeface="+mj-ea"/>
                <a:cs typeface="+mj-cs"/>
              </a:rPr>
              <a:t>Clinical Implications</a:t>
            </a:r>
          </a:p>
        </p:txBody>
      </p:sp>
      <p:sp>
        <p:nvSpPr>
          <p:cNvPr id="3" name="Content Placeholder 2"/>
          <p:cNvSpPr>
            <a:spLocks noGrp="1"/>
          </p:cNvSpPr>
          <p:nvPr>
            <p:ph sz="half" idx="1"/>
          </p:nvPr>
        </p:nvSpPr>
        <p:spPr>
          <a:xfrm>
            <a:off x="1045029" y="2524721"/>
            <a:ext cx="4991629" cy="3677123"/>
          </a:xfrm>
        </p:spPr>
        <p:txBody>
          <a:bodyPr vert="horz" lIns="91440" tIns="45720" rIns="91440" bIns="45720" rtlCol="0" anchor="ctr">
            <a:normAutofit/>
          </a:bodyPr>
          <a:lstStyle/>
          <a:p>
            <a:r>
              <a:rPr lang="en-US" sz="2400" i="1" dirty="0"/>
              <a:t>The</a:t>
            </a:r>
            <a:r>
              <a:rPr lang="en-US" sz="2400" b="1" i="1" dirty="0"/>
              <a:t> </a:t>
            </a:r>
            <a:r>
              <a:rPr lang="en-US" sz="2400" i="1" dirty="0"/>
              <a:t>observed changes in motor function, sensory disturbance, and psychological distress occur very soon following the whiplash event and remain unchanged (2–3 years post-MVC) only in those patients who report moderate/severe pain and disability. </a:t>
            </a:r>
          </a:p>
          <a:p>
            <a:r>
              <a:rPr lang="en-US" sz="1200" dirty="0"/>
              <a:t>Elliot JM, et al. Characterization of Acute and Chronic Whiplash-Associated Disorders. </a:t>
            </a:r>
            <a:r>
              <a:rPr lang="en-US" sz="1200" i="1" dirty="0"/>
              <a:t>Journal of </a:t>
            </a:r>
            <a:r>
              <a:rPr lang="en-US" sz="1200" i="1" dirty="0" err="1"/>
              <a:t>Orthopaedic</a:t>
            </a:r>
            <a:r>
              <a:rPr lang="en-US" sz="1200" i="1" dirty="0"/>
              <a:t> &amp; Sports Physical Therapy, 2009, </a:t>
            </a:r>
            <a:r>
              <a:rPr lang="en-US" sz="1200" dirty="0"/>
              <a:t>Volume: 39 Issue: 5 Pages: 312-323.</a:t>
            </a:r>
          </a:p>
          <a:p>
            <a:endParaRPr lang="en-US" sz="1800" i="1" dirty="0"/>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30493" y="1347516"/>
            <a:ext cx="4223252" cy="4223252"/>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386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5052369" cy="1035781"/>
          </a:xfrm>
        </p:spPr>
        <p:txBody>
          <a:bodyPr vert="horz" lIns="91440" tIns="45720" rIns="91440" bIns="45720" rtlCol="0" anchor="ctr">
            <a:normAutofit/>
          </a:bodyPr>
          <a:lstStyle/>
          <a:p>
            <a:r>
              <a:rPr lang="en-US" sz="3600" kern="1200">
                <a:solidFill>
                  <a:schemeClr val="tx1"/>
                </a:solidFill>
                <a:latin typeface="+mj-lt"/>
                <a:ea typeface="+mj-ea"/>
                <a:cs typeface="+mj-cs"/>
              </a:rPr>
              <a:t>Conclusions</a:t>
            </a:r>
          </a:p>
        </p:txBody>
      </p:sp>
      <p:sp>
        <p:nvSpPr>
          <p:cNvPr id="3" name="Content Placeholder 2"/>
          <p:cNvSpPr>
            <a:spLocks noGrp="1"/>
          </p:cNvSpPr>
          <p:nvPr>
            <p:ph sz="half" idx="1"/>
          </p:nvPr>
        </p:nvSpPr>
        <p:spPr>
          <a:xfrm>
            <a:off x="1045029" y="2524721"/>
            <a:ext cx="4991629" cy="3677123"/>
          </a:xfrm>
        </p:spPr>
        <p:txBody>
          <a:bodyPr vert="horz" lIns="91440" tIns="45720" rIns="91440" bIns="45720" rtlCol="0" anchor="ctr">
            <a:normAutofit/>
          </a:bodyPr>
          <a:lstStyle/>
          <a:p>
            <a:r>
              <a:rPr lang="en-US" sz="2400" i="1" dirty="0"/>
              <a:t>Evidence now exists to show that whiplash can, in some patients, involve a complex chain of debilitating changes in muscle tissue and motor, sensory, and psychological functioning, regardless of pathoanatomical features.</a:t>
            </a:r>
          </a:p>
          <a:p>
            <a:endParaRPr lang="en-US" sz="1800" b="1" i="1" dirty="0"/>
          </a:p>
          <a:p>
            <a:r>
              <a:rPr lang="en-US" sz="1200" dirty="0"/>
              <a:t>Elliot JM, et al. Characterization of Acute and Chronic Whiplash-Associated Disorders. </a:t>
            </a:r>
            <a:r>
              <a:rPr lang="en-US" sz="1200" i="1" dirty="0"/>
              <a:t>Journal of </a:t>
            </a:r>
            <a:r>
              <a:rPr lang="en-US" sz="1200" i="1" dirty="0" err="1"/>
              <a:t>Orthopaedic</a:t>
            </a:r>
            <a:r>
              <a:rPr lang="en-US" sz="1200" i="1" dirty="0"/>
              <a:t> &amp; Sports Physical Therapy, 2009, </a:t>
            </a:r>
            <a:r>
              <a:rPr lang="en-US" sz="1200" dirty="0"/>
              <a:t>Volume: 39 Issue: 5 Pages: 312-323.</a:t>
            </a:r>
          </a:p>
          <a:p>
            <a:endParaRPr lang="en-US" sz="1800" b="1" i="1" dirty="0"/>
          </a:p>
          <a:p>
            <a:pPr marL="0"/>
            <a:endParaRPr lang="en-US" sz="1800" dirty="0"/>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0493" y="1669539"/>
            <a:ext cx="4223252" cy="3579206"/>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887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A0ADD4-C8B7-E9B3-BA7C-54A0C4F9FF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910E9-76AC-BCC6-2F73-880CA6740B0D}"/>
              </a:ext>
            </a:extLst>
          </p:cNvPr>
          <p:cNvSpPr>
            <a:spLocks noGrp="1"/>
          </p:cNvSpPr>
          <p:nvPr>
            <p:ph type="title"/>
          </p:nvPr>
        </p:nvSpPr>
        <p:spPr>
          <a:xfrm>
            <a:off x="686834" y="1153572"/>
            <a:ext cx="3200400" cy="4461163"/>
          </a:xfrm>
        </p:spPr>
        <p:txBody>
          <a:bodyPr>
            <a:normAutofit/>
          </a:bodyPr>
          <a:lstStyle/>
          <a:p>
            <a:r>
              <a:rPr lang="en-US" sz="3100">
                <a:solidFill>
                  <a:srgbClr val="FFFFFF"/>
                </a:solidFill>
              </a:rPr>
              <a:t>Recommendations prior to treating patients with whiplash injuries.</a:t>
            </a:r>
            <a:br>
              <a:rPr lang="en-US" sz="3100">
                <a:solidFill>
                  <a:srgbClr val="FFFFFF"/>
                </a:solidFill>
              </a:rPr>
            </a:br>
            <a:endParaRPr lang="en-US" sz="31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2EAC245D-C389-9A04-5804-A77C153AACF2}"/>
              </a:ext>
            </a:extLst>
          </p:cNvPr>
          <p:cNvSpPr>
            <a:spLocks noGrp="1"/>
          </p:cNvSpPr>
          <p:nvPr>
            <p:ph idx="1"/>
          </p:nvPr>
        </p:nvSpPr>
        <p:spPr>
          <a:xfrm>
            <a:off x="4447308" y="591344"/>
            <a:ext cx="6906491" cy="5585619"/>
          </a:xfrm>
        </p:spPr>
        <p:txBody>
          <a:bodyPr anchor="ctr">
            <a:noAutofit/>
          </a:bodyPr>
          <a:lstStyle/>
          <a:p>
            <a:endParaRPr lang="en-US" sz="2400" dirty="0"/>
          </a:p>
          <a:p>
            <a:endParaRPr lang="en-US" sz="2400" dirty="0"/>
          </a:p>
          <a:p>
            <a:r>
              <a:rPr lang="en-US" sz="2400" dirty="0"/>
              <a:t>Discover mechanism of injury</a:t>
            </a:r>
          </a:p>
          <a:p>
            <a:r>
              <a:rPr lang="en-US" sz="2400" dirty="0"/>
              <a:t>Determine history of neck pain prior to whiplash injury</a:t>
            </a:r>
          </a:p>
          <a:p>
            <a:r>
              <a:rPr lang="en-US" sz="2400" dirty="0"/>
              <a:t>Reveal pain severity with Numerical Pain Rating Scale (NPRS)</a:t>
            </a:r>
          </a:p>
          <a:p>
            <a:r>
              <a:rPr lang="en-US" sz="2400" dirty="0"/>
              <a:t>Identify the injured tissues and pain generators</a:t>
            </a:r>
          </a:p>
          <a:p>
            <a:r>
              <a:rPr lang="en-US" sz="2400" dirty="0"/>
              <a:t>Understand biopsychosocial factors (Neck Disability Index [NDI])</a:t>
            </a:r>
          </a:p>
          <a:p>
            <a:r>
              <a:rPr lang="en-US" sz="2400" dirty="0"/>
              <a:t>Perform differential diagnosis</a:t>
            </a:r>
          </a:p>
          <a:p>
            <a:r>
              <a:rPr lang="en-US" sz="2400" dirty="0"/>
              <a:t>Determine a reasonable prognosis</a:t>
            </a:r>
          </a:p>
          <a:p>
            <a:r>
              <a:rPr lang="en-US" sz="2400" dirty="0"/>
              <a:t>Offer appropriate treatment with the use of a team of health care providers</a:t>
            </a:r>
          </a:p>
          <a:p>
            <a:r>
              <a:rPr lang="en-US" sz="2400" dirty="0"/>
              <a:t>Avoid nocebo effect and promote placebo effect…</a:t>
            </a:r>
          </a:p>
          <a:p>
            <a:endParaRPr lang="en-US" sz="2400" dirty="0"/>
          </a:p>
          <a:p>
            <a:pPr marL="0" indent="0">
              <a:buNone/>
            </a:pPr>
            <a:endParaRPr lang="en-US" sz="2400" dirty="0"/>
          </a:p>
        </p:txBody>
      </p:sp>
    </p:spTree>
    <p:extLst>
      <p:ext uri="{BB962C8B-B14F-4D97-AF65-F5344CB8AC3E}">
        <p14:creationId xmlns:p14="http://schemas.microsoft.com/office/powerpoint/2010/main" val="28199303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477998"/>
          </a:xfrm>
        </p:spPr>
        <p:txBody>
          <a:bodyPr>
            <a:normAutofit fontScale="90000"/>
          </a:bodyPr>
          <a:lstStyle/>
          <a:p>
            <a:r>
              <a:rPr lang="en-US" dirty="0"/>
              <a:t>References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843123"/>
            <a:ext cx="10515600" cy="5344598"/>
          </a:xfrm>
        </p:spPr>
        <p:txBody>
          <a:bodyPr>
            <a:noAutofit/>
          </a:bodyPr>
          <a:lstStyle/>
          <a:p>
            <a:pPr marL="514350" indent="-514350">
              <a:buFont typeface="+mj-lt"/>
              <a:buAutoNum type="arabicPeriod"/>
            </a:pPr>
            <a:r>
              <a:rPr lang="en-US" sz="1400" dirty="0"/>
              <a:t>Barnsley L, Lord S, Bogduk N. Whiplash </a:t>
            </a:r>
            <a:r>
              <a:rPr lang="en-US" sz="1400" u="sng" dirty="0"/>
              <a:t>injury. Pain. </a:t>
            </a:r>
            <a:r>
              <a:rPr lang="en-US" sz="1400" dirty="0"/>
              <a:t>1994;58:283–307.</a:t>
            </a:r>
          </a:p>
          <a:p>
            <a:pPr marL="514350" indent="-514350">
              <a:buFont typeface="+mj-lt"/>
              <a:buAutoNum type="arabicPeriod"/>
            </a:pPr>
            <a:r>
              <a:rPr lang="en-US" sz="1400" dirty="0"/>
              <a:t>Carrie R. Living with ongoing whiplash associated disorders: a qualitative study of individual perceptions and experiences. BMC Musculoskeletal Disord. 2017; 18: 531.</a:t>
            </a:r>
          </a:p>
          <a:p>
            <a:pPr marL="514350" indent="-514350">
              <a:buFont typeface="+mj-lt"/>
              <a:buAutoNum type="arabicPeriod"/>
            </a:pPr>
            <a:r>
              <a:rPr lang="en-US" sz="1400" dirty="0"/>
              <a:t>Spitzer WO, Skovron ML, Salmi LR, et al. Scientific monograph of the Quebec Task Force on Whiplash-Associated Disorders: redefining “whiplash” and its management. Spine. 1995;20:1S–73S. </a:t>
            </a:r>
          </a:p>
          <a:p>
            <a:pPr marL="514350" indent="-514350">
              <a:buFont typeface="+mj-lt"/>
              <a:buAutoNum type="arabicPeriod"/>
            </a:pPr>
            <a:r>
              <a:rPr lang="en-US" sz="1400" dirty="0"/>
              <a:t>Elliot JM, et al. Characterization of Acute and Chronic Whiplash-Associated Disorders. </a:t>
            </a:r>
            <a:r>
              <a:rPr lang="en-US" sz="1400" i="1" dirty="0"/>
              <a:t>Journal of </a:t>
            </a:r>
            <a:r>
              <a:rPr lang="en-US" sz="1400" i="1" dirty="0" err="1"/>
              <a:t>Orthopaedic</a:t>
            </a:r>
            <a:r>
              <a:rPr lang="en-US" sz="1400" i="1" dirty="0"/>
              <a:t> &amp; Sports Physical Therapy, 2009, </a:t>
            </a:r>
            <a:r>
              <a:rPr lang="en-US" sz="1400" dirty="0"/>
              <a:t>Volume: 39 Issue: 5 Pages: 312-323.</a:t>
            </a:r>
          </a:p>
          <a:p>
            <a:pPr marL="514350" indent="-514350">
              <a:buFont typeface="+mj-lt"/>
              <a:buAutoNum type="arabicPeriod"/>
            </a:pPr>
            <a:r>
              <a:rPr lang="fi-FI" sz="1400" dirty="0"/>
              <a:t>Tanaka N. Pathology and Treatment of Traumatic Cervical Spine Syndrome: Whiplash Injury. Adv Orthop. 2018 Feb 28; 2018.</a:t>
            </a:r>
          </a:p>
          <a:p>
            <a:pPr marL="514350" indent="-514350">
              <a:buFont typeface="+mj-lt"/>
              <a:buAutoNum type="arabicPeriod"/>
            </a:pPr>
            <a:r>
              <a:rPr lang="fi-FI" sz="1400" dirty="0"/>
              <a:t>Jouko Kivioja, Irene Jensen, and Urban Lindgren. </a:t>
            </a:r>
            <a:r>
              <a:rPr lang="en-US" sz="1400" dirty="0"/>
              <a:t>Neither the WAD-classification nor the Quebec Task Force follow-up regimen seems to be important for the outcome after a whiplash injury. A prospective study on 186 consecutive patients.</a:t>
            </a:r>
            <a:r>
              <a:rPr lang="nb-NO" sz="1400" dirty="0"/>
              <a:t> Eur Spine J. 2008 Jul; 17(7): 930–935. </a:t>
            </a:r>
          </a:p>
          <a:p>
            <a:pPr marL="514350" indent="-514350">
              <a:buFont typeface="+mj-lt"/>
              <a:buAutoNum type="arabicPeriod"/>
            </a:pPr>
            <a:r>
              <a:rPr lang="en-US" sz="1400" dirty="0" err="1"/>
              <a:t>Hasue</a:t>
            </a:r>
            <a:r>
              <a:rPr lang="en-US" sz="1400" dirty="0"/>
              <a:t> M. Pain and the nerve root. An interdisciplinary approach. </a:t>
            </a:r>
            <a:r>
              <a:rPr lang="en-US" sz="1400" i="1" dirty="0"/>
              <a:t>Spine</a:t>
            </a:r>
            <a:r>
              <a:rPr lang="en-US" sz="1400" dirty="0"/>
              <a:t>. 1993;18:2053-2058. </a:t>
            </a:r>
          </a:p>
          <a:p>
            <a:pPr marL="514350" indent="-514350">
              <a:buFont typeface="+mj-lt"/>
              <a:buAutoNum type="arabicPeriod"/>
            </a:pPr>
            <a:r>
              <a:rPr lang="en-US" sz="1400" dirty="0"/>
              <a:t>Jansen J, </a:t>
            </a:r>
            <a:r>
              <a:rPr lang="en-US" sz="1400" dirty="0" err="1"/>
              <a:t>Bardosi</a:t>
            </a:r>
            <a:r>
              <a:rPr lang="en-US" sz="1400" dirty="0"/>
              <a:t> A, Hildebrandt J, Lucke A. Cervicogenic, </a:t>
            </a:r>
            <a:r>
              <a:rPr lang="en-US" sz="1400" dirty="0" err="1"/>
              <a:t>hemicranial</a:t>
            </a:r>
            <a:r>
              <a:rPr lang="en-US" sz="1400" dirty="0"/>
              <a:t> attacks associated with vascular irritation or compression of the cervical nerve root C2. Clinical manifestations and morphological findings. </a:t>
            </a:r>
            <a:r>
              <a:rPr lang="en-US" sz="1400" i="1" dirty="0"/>
              <a:t>Pain</a:t>
            </a:r>
            <a:r>
              <a:rPr lang="en-US" sz="1400" dirty="0"/>
              <a:t>. 1989;39:203-212. </a:t>
            </a:r>
          </a:p>
          <a:p>
            <a:pPr marL="514350" indent="-514350">
              <a:buFont typeface="+mj-lt"/>
              <a:buAutoNum type="arabicPeriod"/>
            </a:pPr>
            <a:r>
              <a:rPr lang="en-US" sz="1400" dirty="0" err="1"/>
              <a:t>Kaale</a:t>
            </a:r>
            <a:r>
              <a:rPr lang="en-US" sz="1400" dirty="0"/>
              <a:t> BR, </a:t>
            </a:r>
            <a:r>
              <a:rPr lang="en-US" sz="1400" dirty="0" err="1"/>
              <a:t>Krakenes</a:t>
            </a:r>
            <a:r>
              <a:rPr lang="en-US" sz="1400" dirty="0"/>
              <a:t> J, </a:t>
            </a:r>
            <a:r>
              <a:rPr lang="en-US" sz="1400" dirty="0" err="1"/>
              <a:t>Albrektsen</a:t>
            </a:r>
            <a:r>
              <a:rPr lang="en-US" sz="1400" dirty="0"/>
              <a:t> G, Wester K. Head position and impact direction in whiplash injuries: associations with MRI-verified lesions of ligaments and membranes in the upper cervical spine. </a:t>
            </a:r>
            <a:r>
              <a:rPr lang="en-US" sz="1400" i="1" dirty="0"/>
              <a:t>J Neurotrauma. </a:t>
            </a:r>
            <a:r>
              <a:rPr lang="en-US" sz="1400" dirty="0"/>
              <a:t>2005;22:1294-1302. </a:t>
            </a:r>
          </a:p>
          <a:p>
            <a:pPr marL="514350" indent="-514350">
              <a:buFont typeface="+mj-lt"/>
              <a:buAutoNum type="arabicPeriod"/>
            </a:pPr>
            <a:r>
              <a:rPr lang="en-US" sz="1400" dirty="0" err="1"/>
              <a:t>Kaale</a:t>
            </a:r>
            <a:r>
              <a:rPr lang="en-US" sz="1400" dirty="0"/>
              <a:t> BR, </a:t>
            </a:r>
            <a:r>
              <a:rPr lang="en-US" sz="1400" dirty="0" err="1"/>
              <a:t>Krakenes</a:t>
            </a:r>
            <a:r>
              <a:rPr lang="en-US" sz="1400" dirty="0"/>
              <a:t> J, </a:t>
            </a:r>
            <a:r>
              <a:rPr lang="en-US" sz="1400" dirty="0" err="1"/>
              <a:t>Albrektsen</a:t>
            </a:r>
            <a:r>
              <a:rPr lang="en-US" sz="1400" dirty="0"/>
              <a:t> G, Wester K. Whiplash-associated disorders impairment rating: neck disability index score according to severity of MRI findings of ligaments and membranes in the upper cervical spine. </a:t>
            </a:r>
            <a:r>
              <a:rPr lang="en-US" sz="1400" i="1" dirty="0"/>
              <a:t>J Neurotrauma. </a:t>
            </a:r>
            <a:r>
              <a:rPr lang="en-US" sz="1400" dirty="0"/>
              <a:t>2005;22:466-475. </a:t>
            </a:r>
          </a:p>
          <a:p>
            <a:pPr marL="514350" indent="-514350">
              <a:buFont typeface="+mj-lt"/>
              <a:buAutoNum type="arabicPeriod"/>
            </a:pPr>
            <a:r>
              <a:rPr lang="en-US" sz="1400" dirty="0"/>
              <a:t>Jonsson H, Jr, Bring G, </a:t>
            </a:r>
            <a:r>
              <a:rPr lang="en-US" sz="1400" dirty="0" err="1"/>
              <a:t>Rauschning</a:t>
            </a:r>
            <a:r>
              <a:rPr lang="en-US" sz="1400" dirty="0"/>
              <a:t> W, </a:t>
            </a:r>
            <a:r>
              <a:rPr lang="en-US" sz="1400" dirty="0" err="1"/>
              <a:t>Sahlstedt</a:t>
            </a:r>
            <a:r>
              <a:rPr lang="en-US" sz="1400" dirty="0"/>
              <a:t> B. Hidden cervical spine injuries in traffic accident victims with skull fractures. </a:t>
            </a:r>
            <a:r>
              <a:rPr lang="en-US" sz="1400" i="1" dirty="0"/>
              <a:t>J Spinal Disord. </a:t>
            </a:r>
            <a:r>
              <a:rPr lang="en-US" sz="1400" dirty="0"/>
              <a:t>1991;4:251. </a:t>
            </a:r>
          </a:p>
          <a:p>
            <a:pPr marL="514350" indent="-514350">
              <a:buFont typeface="+mj-lt"/>
              <a:buAutoNum type="arabicPeriod"/>
            </a:pPr>
            <a:r>
              <a:rPr lang="en-US" sz="1400" dirty="0"/>
              <a:t>Pettersson K, </a:t>
            </a:r>
            <a:r>
              <a:rPr lang="en-US" sz="1400" dirty="0" err="1"/>
              <a:t>Hildingsson</a:t>
            </a:r>
            <a:r>
              <a:rPr lang="en-US" sz="1400" dirty="0"/>
              <a:t> C, </a:t>
            </a:r>
            <a:r>
              <a:rPr lang="en-US" sz="1400" dirty="0" err="1"/>
              <a:t>Toolanen</a:t>
            </a:r>
            <a:r>
              <a:rPr lang="en-US" sz="1400" dirty="0"/>
              <a:t> G, </a:t>
            </a:r>
            <a:r>
              <a:rPr lang="en-US" sz="1400" dirty="0" err="1"/>
              <a:t>Fagerlund</a:t>
            </a:r>
            <a:r>
              <a:rPr lang="en-US" sz="1400" dirty="0"/>
              <a:t> M, </a:t>
            </a:r>
            <a:r>
              <a:rPr lang="en-US" sz="1400" dirty="0" err="1"/>
              <a:t>Bjornebrink</a:t>
            </a:r>
            <a:r>
              <a:rPr lang="en-US" sz="1400" dirty="0"/>
              <a:t> J. Disc pathology after whiplash injury. A prospective magnetic resonance imaging and clinical investigation. </a:t>
            </a:r>
            <a:r>
              <a:rPr lang="en-US" sz="1400" i="1" dirty="0"/>
              <a:t>Spine</a:t>
            </a:r>
            <a:r>
              <a:rPr lang="en-US" sz="1400" dirty="0"/>
              <a:t>. 1997;22:283-287; discussion 288.263</a:t>
            </a:r>
            <a:r>
              <a:rPr lang="en-US" sz="1200" dirty="0"/>
              <a:t>.</a:t>
            </a:r>
          </a:p>
          <a:p>
            <a:pPr marL="514350" indent="-514350">
              <a:buFont typeface="+mj-lt"/>
              <a:buAutoNum type="arabicPeriod"/>
            </a:pPr>
            <a:endParaRPr lang="en-US" sz="1200" dirty="0"/>
          </a:p>
          <a:p>
            <a:pPr marL="514350" indent="-514350">
              <a:buFont typeface="+mj-lt"/>
              <a:buAutoNum type="arabicPeriod"/>
            </a:pPr>
            <a:endParaRPr lang="en-US" sz="1200" dirty="0"/>
          </a:p>
          <a:p>
            <a:pPr marL="0" indent="0">
              <a:buNone/>
            </a:pPr>
            <a:endParaRPr lang="en-US" sz="1200" dirty="0"/>
          </a:p>
          <a:p>
            <a:pPr marL="514350" indent="-514350">
              <a:buFont typeface="+mj-lt"/>
              <a:buAutoNum type="arabicPeriod"/>
            </a:pPr>
            <a:endParaRPr lang="en-US" sz="1200" dirty="0"/>
          </a:p>
          <a:p>
            <a:pPr marL="514350" indent="-514350">
              <a:buFont typeface="+mj-lt"/>
              <a:buAutoNum type="arabicPeriod"/>
            </a:pPr>
            <a:endParaRPr lang="nb-NO" sz="1200" dirty="0"/>
          </a:p>
          <a:p>
            <a:pPr marL="0" indent="0">
              <a:buNone/>
            </a:pPr>
            <a:endParaRPr lang="en-US" sz="1200" dirty="0"/>
          </a:p>
          <a:p>
            <a:pPr marL="514350" indent="-514350">
              <a:buFont typeface="+mj-lt"/>
              <a:buAutoNum type="arabicPeriod"/>
            </a:pPr>
            <a:endParaRPr lang="nb-NO" sz="1200" dirty="0"/>
          </a:p>
          <a:p>
            <a:pPr marL="514350" indent="-514350">
              <a:buFont typeface="+mj-lt"/>
              <a:buAutoNum type="arabicPeriod"/>
            </a:pPr>
            <a:endParaRPr lang="en-US" sz="1200" dirty="0"/>
          </a:p>
          <a:p>
            <a:pPr marL="514350" indent="-514350">
              <a:buFont typeface="+mj-lt"/>
              <a:buAutoNum type="arabicPeriod"/>
            </a:pPr>
            <a:endParaRPr lang="en-US" sz="1200" dirty="0"/>
          </a:p>
          <a:p>
            <a:pPr marL="514350" indent="-514350">
              <a:buFont typeface="+mj-lt"/>
              <a:buAutoNum type="arabicPeriod"/>
            </a:pPr>
            <a:endParaRPr lang="en-US" sz="1200" dirty="0"/>
          </a:p>
          <a:p>
            <a:pPr marL="514350" indent="-514350">
              <a:buFont typeface="+mj-lt"/>
              <a:buAutoNum type="arabicPeriod"/>
            </a:pPr>
            <a:endParaRPr lang="en-US" sz="1200" dirty="0"/>
          </a:p>
          <a:p>
            <a:pPr marL="514350" indent="-514350">
              <a:buFont typeface="+mj-lt"/>
              <a:buAutoNum type="arabicPeriod"/>
            </a:pPr>
            <a:endParaRPr lang="en-US" sz="1200" dirty="0"/>
          </a:p>
          <a:p>
            <a:pPr marL="514350" indent="-514350">
              <a:buFont typeface="+mj-lt"/>
              <a:buAutoNum type="arabicPeriod"/>
            </a:pPr>
            <a:endParaRPr lang="en-US" sz="1200" dirty="0"/>
          </a:p>
          <a:p>
            <a:endParaRPr lang="en-US" sz="1200" dirty="0"/>
          </a:p>
        </p:txBody>
      </p:sp>
    </p:spTree>
    <p:extLst>
      <p:ext uri="{BB962C8B-B14F-4D97-AF65-F5344CB8AC3E}">
        <p14:creationId xmlns:p14="http://schemas.microsoft.com/office/powerpoint/2010/main" val="2598916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396"/>
          </a:xfrm>
        </p:spPr>
        <p:txBody>
          <a:bodyPr>
            <a:normAutofit fontScale="90000"/>
          </a:bodyPr>
          <a:lstStyle/>
          <a:p>
            <a:r>
              <a:rPr lang="en-US" dirty="0"/>
              <a:t>References</a:t>
            </a:r>
          </a:p>
        </p:txBody>
      </p:sp>
      <p:sp>
        <p:nvSpPr>
          <p:cNvPr id="3" name="Content Placeholder 2"/>
          <p:cNvSpPr>
            <a:spLocks noGrp="1"/>
          </p:cNvSpPr>
          <p:nvPr>
            <p:ph idx="1"/>
          </p:nvPr>
        </p:nvSpPr>
        <p:spPr>
          <a:xfrm>
            <a:off x="721217" y="901523"/>
            <a:ext cx="11031828" cy="5623172"/>
          </a:xfrm>
        </p:spPr>
        <p:txBody>
          <a:bodyPr>
            <a:normAutofit fontScale="85000" lnSpcReduction="20000"/>
          </a:bodyPr>
          <a:lstStyle/>
          <a:p>
            <a:pPr marL="0" indent="0">
              <a:buNone/>
            </a:pPr>
            <a:endParaRPr lang="de-DE" sz="1600" dirty="0"/>
          </a:p>
          <a:p>
            <a:pPr marL="0" indent="0">
              <a:buNone/>
            </a:pPr>
            <a:r>
              <a:rPr lang="en-US" sz="1500" dirty="0"/>
              <a:t>13. </a:t>
            </a:r>
            <a:r>
              <a:rPr lang="it-IT" sz="1500" dirty="0"/>
              <a:t>Borchgrevink GE, Kaasa A, McDonagh D, Stiles </a:t>
            </a:r>
            <a:r>
              <a:rPr lang="en-US" sz="1500" dirty="0"/>
              <a:t>TC, </a:t>
            </a:r>
            <a:r>
              <a:rPr lang="en-US" sz="1500" dirty="0" err="1"/>
              <a:t>Haraldseth</a:t>
            </a:r>
            <a:r>
              <a:rPr lang="en-US" sz="1500" dirty="0"/>
              <a:t> O, </a:t>
            </a:r>
            <a:r>
              <a:rPr lang="en-US" sz="1500" dirty="0" err="1"/>
              <a:t>Lereim</a:t>
            </a:r>
            <a:r>
              <a:rPr lang="en-US" sz="1500" dirty="0"/>
              <a:t> I. Acute treatment of whiplash neck sprain injuries. A randomized trial of treatment during the first 14 days after a car accident. </a:t>
            </a:r>
            <a:r>
              <a:rPr lang="en-US" sz="1500" i="1" dirty="0"/>
              <a:t>Spine</a:t>
            </a:r>
            <a:r>
              <a:rPr lang="en-US" sz="1500" dirty="0"/>
              <a:t>. 1998;23:25-31.</a:t>
            </a:r>
            <a:r>
              <a:rPr lang="de-DE" sz="1500" dirty="0"/>
              <a:t> </a:t>
            </a:r>
          </a:p>
          <a:p>
            <a:pPr marL="0" indent="0">
              <a:buNone/>
            </a:pPr>
            <a:r>
              <a:rPr lang="en-US" sz="1500" dirty="0"/>
              <a:t>14. </a:t>
            </a:r>
            <a:r>
              <a:rPr lang="de-DE" sz="1500" dirty="0"/>
              <a:t>Kasch H, Qerama E, Bach FW, Jensen TS. </a:t>
            </a:r>
            <a:r>
              <a:rPr lang="en-US" sz="1500" dirty="0"/>
              <a:t>Reduced cold pressor pain tolerance in non-recovered whiplash patients: a 1-year prospective study. </a:t>
            </a:r>
            <a:r>
              <a:rPr lang="en-US" sz="1500" i="1" dirty="0" err="1"/>
              <a:t>Eur</a:t>
            </a:r>
            <a:r>
              <a:rPr lang="en-US" sz="1500" i="1" dirty="0"/>
              <a:t> J Pain. </a:t>
            </a:r>
            <a:r>
              <a:rPr lang="en-US" sz="1500" dirty="0"/>
              <a:t>2005;9:561-569.</a:t>
            </a:r>
          </a:p>
          <a:p>
            <a:pPr marL="0" indent="0">
              <a:buNone/>
            </a:pPr>
            <a:r>
              <a:rPr lang="en-US" sz="1500" dirty="0"/>
              <a:t>15. </a:t>
            </a:r>
            <a:r>
              <a:rPr lang="en-US" sz="1500" dirty="0" err="1"/>
              <a:t>Tjell</a:t>
            </a:r>
            <a:r>
              <a:rPr lang="en-US" sz="1500" dirty="0"/>
              <a:t>, C. and U. </a:t>
            </a:r>
            <a:r>
              <a:rPr lang="en-US" sz="1500" dirty="0" err="1"/>
              <a:t>Rosenhall</a:t>
            </a:r>
            <a:r>
              <a:rPr lang="en-US" sz="1500" dirty="0"/>
              <a:t> (1998). “Smooth pursuit neck torsion test: a specific test for cervical dizziness.” Otology &amp; </a:t>
            </a:r>
            <a:r>
              <a:rPr lang="en-US" sz="1500" dirty="0" err="1"/>
              <a:t>Neurotology</a:t>
            </a:r>
            <a:r>
              <a:rPr lang="en-US" sz="1500" dirty="0"/>
              <a:t> 19(1): 7.</a:t>
            </a:r>
          </a:p>
          <a:p>
            <a:pPr marL="0" indent="0">
              <a:buNone/>
            </a:pPr>
            <a:r>
              <a:rPr lang="en-US" sz="1500" dirty="0"/>
              <a:t>16. </a:t>
            </a:r>
            <a:r>
              <a:rPr lang="en-US" sz="1500" dirty="0" err="1"/>
              <a:t>Treleaven</a:t>
            </a:r>
            <a:r>
              <a:rPr lang="en-US" sz="1500" dirty="0"/>
              <a:t>, J., G. Jull, et al. (2003). “Dizziness and unsteadiness following whiplash injury: characteristic features and relationship with cervical joint position error.” Journal of Rehabilitation Medicine 35(1): 36-43.</a:t>
            </a:r>
          </a:p>
          <a:p>
            <a:pPr marL="0" indent="0">
              <a:buNone/>
            </a:pPr>
            <a:r>
              <a:rPr lang="en-US" sz="1500" dirty="0"/>
              <a:t>17. </a:t>
            </a:r>
            <a:r>
              <a:rPr lang="en-US" sz="1500" dirty="0" err="1"/>
              <a:t>Treleaven</a:t>
            </a:r>
            <a:r>
              <a:rPr lang="en-US" sz="1500" dirty="0"/>
              <a:t>, J., G. Jull, et al. (2005). “Smooth pursuit neck torsion test in whiplash-associated disorders: relationship to self-reports of neck pain and disability, dizziness and anxiety.” Journal of Rehabilitation Medicine 37(4): 219-223.</a:t>
            </a:r>
          </a:p>
          <a:p>
            <a:pPr marL="0" indent="0">
              <a:buNone/>
            </a:pPr>
            <a:r>
              <a:rPr lang="en-US" sz="1500" dirty="0"/>
              <a:t>18. </a:t>
            </a:r>
            <a:r>
              <a:rPr lang="en-US" sz="1500" dirty="0" err="1"/>
              <a:t>Treleaven</a:t>
            </a:r>
            <a:r>
              <a:rPr lang="en-US" sz="1500" dirty="0"/>
              <a:t>, J., G. Jull, et al. (2005). “Standing balance in persistent whiplash: a comparison between subjects with and without dizziness.” Journal of Rehabilitation Medicine 37(4): 224-229.</a:t>
            </a:r>
          </a:p>
          <a:p>
            <a:pPr marL="0" indent="0">
              <a:buNone/>
            </a:pPr>
            <a:r>
              <a:rPr lang="en-US" sz="1500" dirty="0"/>
              <a:t>19. Jull, G., D. </a:t>
            </a:r>
            <a:r>
              <a:rPr lang="en-US" sz="1500" dirty="0" err="1"/>
              <a:t>Falla</a:t>
            </a:r>
            <a:r>
              <a:rPr lang="en-US" sz="1500" dirty="0"/>
              <a:t>, et al. (2007). “Retraining cervical joint position sense: The effect of two exercise regimes.” Journal of Orthopaedic Research 25(3): 404-412.</a:t>
            </a:r>
          </a:p>
          <a:p>
            <a:pPr marL="0" lvl="1" indent="0">
              <a:spcBef>
                <a:spcPts val="1000"/>
              </a:spcBef>
              <a:buNone/>
            </a:pPr>
            <a:r>
              <a:rPr lang="en-US" sz="1500" dirty="0"/>
              <a:t>20. Sterling M, et al. Sensory hypersensitivity occurs soon after whiplash injury and is associated with poor recovery  Pain 104 (2003) 509-517.</a:t>
            </a:r>
          </a:p>
          <a:p>
            <a:pPr marL="0" lvl="1" indent="0">
              <a:spcBef>
                <a:spcPts val="1000"/>
              </a:spcBef>
              <a:buNone/>
            </a:pPr>
            <a:r>
              <a:rPr lang="en-US" sz="1500" dirty="0"/>
              <a:t>21. Adams JH, Doyle D, Ford I, </a:t>
            </a:r>
            <a:r>
              <a:rPr lang="en-US" sz="1500" dirty="0" err="1"/>
              <a:t>Gennarelli</a:t>
            </a:r>
            <a:r>
              <a:rPr lang="en-US" sz="1500" dirty="0"/>
              <a:t> TA, Graham DI, McLellan DR. Diffuse axonal injury in head injury: definition, diagnosis and grading. Histopathology. 1989; 15: 49–59.</a:t>
            </a:r>
          </a:p>
          <a:p>
            <a:pPr marL="0" lvl="1" indent="0">
              <a:spcBef>
                <a:spcPts val="1000"/>
              </a:spcBef>
              <a:buNone/>
            </a:pPr>
            <a:r>
              <a:rPr lang="en-US" sz="1500" dirty="0"/>
              <a:t>22. Walton DM, &amp; Elliott JM. An Integrated Model of Chronic Whiplash-Associated Disorder.  Journal of Orthopedic and Sports Physical Therapy. July 2017, Volume 47, Number 7.</a:t>
            </a:r>
          </a:p>
          <a:p>
            <a:pPr marL="0" lvl="1" indent="0">
              <a:spcBef>
                <a:spcPts val="1000"/>
              </a:spcBef>
              <a:buNone/>
            </a:pPr>
            <a:r>
              <a:rPr lang="en-US" sz="1500" dirty="0"/>
              <a:t>23. </a:t>
            </a:r>
            <a:r>
              <a:rPr lang="en-US" sz="1500" u="sng" dirty="0">
                <a:hlinkClick r:id="rId2"/>
              </a:rPr>
              <a:t>Ritchie C</a:t>
            </a:r>
            <a:r>
              <a:rPr lang="en-US" sz="1500" u="sng" baseline="30000" dirty="0"/>
              <a:t>1</a:t>
            </a:r>
            <a:r>
              <a:rPr lang="en-US" sz="1500" u="sng" dirty="0"/>
              <a:t>, </a:t>
            </a:r>
            <a:r>
              <a:rPr lang="en-US" sz="1500" u="sng" dirty="0" err="1">
                <a:hlinkClick r:id="rId3"/>
              </a:rPr>
              <a:t>Hendrikz</a:t>
            </a:r>
            <a:r>
              <a:rPr lang="en-US" sz="1500" u="sng" dirty="0">
                <a:hlinkClick r:id="rId3"/>
              </a:rPr>
              <a:t> J</a:t>
            </a:r>
            <a:r>
              <a:rPr lang="en-US" sz="1500" u="sng" dirty="0"/>
              <a:t>, </a:t>
            </a:r>
            <a:r>
              <a:rPr lang="en-US" sz="1500" u="sng" dirty="0" err="1">
                <a:hlinkClick r:id="rId4"/>
              </a:rPr>
              <a:t>Kenardy</a:t>
            </a:r>
            <a:r>
              <a:rPr lang="en-US" sz="1500" u="sng" dirty="0">
                <a:hlinkClick r:id="rId4"/>
              </a:rPr>
              <a:t> J</a:t>
            </a:r>
            <a:r>
              <a:rPr lang="en-US" sz="1500" u="sng" dirty="0"/>
              <a:t>, </a:t>
            </a:r>
            <a:r>
              <a:rPr lang="en-US" sz="1500" u="sng" dirty="0">
                <a:hlinkClick r:id="rId5"/>
              </a:rPr>
              <a:t>Sterling M</a:t>
            </a:r>
            <a:r>
              <a:rPr lang="en-US" sz="1500" u="sng" dirty="0"/>
              <a:t>. </a:t>
            </a:r>
            <a:r>
              <a:rPr lang="en-US" sz="1500" dirty="0"/>
              <a:t>Derivation of a clinical prediction rule to identify both chronic moderate/severe disability and full recovery following whiplash injury. </a:t>
            </a:r>
            <a:r>
              <a:rPr lang="en-US" sz="1500" u="sng" dirty="0">
                <a:hlinkClick r:id="rId6" tooltip="Pain."/>
              </a:rPr>
              <a:t>Pain.</a:t>
            </a:r>
            <a:r>
              <a:rPr lang="en-US" sz="1500" u="sng" dirty="0"/>
              <a:t> </a:t>
            </a:r>
            <a:r>
              <a:rPr lang="en-US" sz="1500" dirty="0"/>
              <a:t>2013 Oct;154(10):2198-206</a:t>
            </a:r>
            <a:r>
              <a:rPr lang="en-US" sz="1500" u="sng" dirty="0"/>
              <a:t>.</a:t>
            </a:r>
          </a:p>
          <a:p>
            <a:pPr marL="0" lvl="1" indent="0">
              <a:spcBef>
                <a:spcPts val="1000"/>
              </a:spcBef>
              <a:buNone/>
            </a:pPr>
            <a:r>
              <a:rPr lang="en-US" sz="1500" u="sng" dirty="0"/>
              <a:t>24. </a:t>
            </a:r>
            <a:r>
              <a:rPr lang="en-US" sz="1500" dirty="0"/>
              <a:t>Rosenfeld, M.; </a:t>
            </a:r>
            <a:r>
              <a:rPr lang="en-US" sz="1500" dirty="0" err="1"/>
              <a:t>Seferiadis</a:t>
            </a:r>
            <a:r>
              <a:rPr lang="en-US" sz="1500" dirty="0"/>
              <a:t>, A.; </a:t>
            </a:r>
            <a:r>
              <a:rPr lang="en-US" sz="1500" dirty="0" err="1"/>
              <a:t>Carlsson</a:t>
            </a:r>
            <a:r>
              <a:rPr lang="en-US" sz="1500" dirty="0"/>
              <a:t>, J.; </a:t>
            </a:r>
            <a:r>
              <a:rPr lang="en-US" sz="1500" dirty="0" err="1"/>
              <a:t>Gunnarsson</a:t>
            </a:r>
            <a:r>
              <a:rPr lang="en-US" sz="1500" dirty="0"/>
              <a:t>, R. (2003). "Active intervention in patients with whiplash-associated disorders improves long-term prognosis: a randomized controlled clinical trial". </a:t>
            </a:r>
            <a:r>
              <a:rPr lang="en-US" sz="1500" i="1" dirty="0"/>
              <a:t>Spine</a:t>
            </a:r>
            <a:r>
              <a:rPr lang="en-US" sz="1500" dirty="0"/>
              <a:t>. </a:t>
            </a:r>
            <a:r>
              <a:rPr lang="en-US" sz="1500" b="1" dirty="0"/>
              <a:t>28</a:t>
            </a:r>
            <a:r>
              <a:rPr lang="en-US" sz="1500" dirty="0"/>
              <a:t> (22): 2491–8. </a:t>
            </a:r>
          </a:p>
          <a:p>
            <a:pPr marL="0" lvl="1" indent="0">
              <a:spcBef>
                <a:spcPts val="1000"/>
              </a:spcBef>
              <a:buNone/>
            </a:pPr>
            <a:r>
              <a:rPr lang="en-US" sz="1500" u="sng" dirty="0"/>
              <a:t>25. </a:t>
            </a:r>
            <a:r>
              <a:rPr lang="en-US" sz="1500" dirty="0" err="1"/>
              <a:t>Bunketorp</a:t>
            </a:r>
            <a:r>
              <a:rPr lang="en-US" sz="1500" dirty="0"/>
              <a:t>, L.; </a:t>
            </a:r>
            <a:r>
              <a:rPr lang="en-US" sz="1500" dirty="0" err="1"/>
              <a:t>Stener-Victorin</a:t>
            </a:r>
            <a:r>
              <a:rPr lang="en-US" sz="1500" dirty="0"/>
              <a:t>, E.; </a:t>
            </a:r>
            <a:r>
              <a:rPr lang="en-US" sz="1500" dirty="0" err="1"/>
              <a:t>Carlsson</a:t>
            </a:r>
            <a:r>
              <a:rPr lang="en-US" sz="1500" dirty="0"/>
              <a:t>, J. (2005). </a:t>
            </a:r>
            <a:r>
              <a:rPr lang="en-US" sz="1500" dirty="0">
                <a:hlinkClick r:id="rId7"/>
              </a:rPr>
              <a:t>"Neck pain and disability following motor vehicle accidents--a cohort study"</a:t>
            </a:r>
            <a:r>
              <a:rPr lang="en-US" sz="1500" dirty="0"/>
              <a:t>. </a:t>
            </a:r>
            <a:r>
              <a:rPr lang="en-US" sz="1500" i="1" dirty="0" err="1"/>
              <a:t>Europ</a:t>
            </a:r>
            <a:r>
              <a:rPr lang="en-US" sz="1500" i="1" dirty="0"/>
              <a:t> Spine</a:t>
            </a:r>
            <a:r>
              <a:rPr lang="en-US" sz="1500" dirty="0"/>
              <a:t>. </a:t>
            </a:r>
            <a:r>
              <a:rPr lang="en-US" sz="1500" b="1" dirty="0"/>
              <a:t>14</a:t>
            </a:r>
            <a:r>
              <a:rPr lang="en-US" sz="1500" dirty="0"/>
              <a:t> (1): 84–9.</a:t>
            </a:r>
          </a:p>
          <a:p>
            <a:pPr marL="0" lvl="1" indent="0">
              <a:spcBef>
                <a:spcPts val="1000"/>
              </a:spcBef>
              <a:buNone/>
            </a:pPr>
            <a:r>
              <a:rPr lang="en-US" sz="1500" u="sng" dirty="0"/>
              <a:t>26. </a:t>
            </a:r>
            <a:r>
              <a:rPr lang="en-US" sz="1500" dirty="0"/>
              <a:t>Ferrari R, Schrader H (2001). </a:t>
            </a:r>
            <a:r>
              <a:rPr lang="en-US" sz="1500" dirty="0">
                <a:hlinkClick r:id="rId8"/>
              </a:rPr>
              <a:t>"The late whiplash syndrome: a biopsychosocial approach"</a:t>
            </a:r>
            <a:r>
              <a:rPr lang="en-US" sz="1500" dirty="0"/>
              <a:t>. </a:t>
            </a:r>
            <a:r>
              <a:rPr lang="en-US" sz="1500" i="1" dirty="0"/>
              <a:t>J. Neurol. Neurosurg. Psychiatry</a:t>
            </a:r>
            <a:r>
              <a:rPr lang="en-US" sz="1500" dirty="0"/>
              <a:t>. </a:t>
            </a:r>
            <a:r>
              <a:rPr lang="en-US" sz="1500" b="1" dirty="0"/>
              <a:t>70</a:t>
            </a:r>
            <a:r>
              <a:rPr lang="en-US" sz="1500" dirty="0"/>
              <a:t> (6): 722–6.</a:t>
            </a:r>
          </a:p>
          <a:p>
            <a:pPr marL="0" indent="0" fontAlgn="base">
              <a:buNone/>
            </a:pPr>
            <a:r>
              <a:rPr lang="en-US" sz="1500" u="sng" dirty="0"/>
              <a:t>27. </a:t>
            </a:r>
            <a:r>
              <a:rPr lang="en-US" sz="1500" dirty="0"/>
              <a:t>Whiplash Associated Disorders: The pathway from acute pain to chronic pain syndrome, a biopsychosocial dilemma. Lehman JJ &amp; Nicholson AD. ACA News. October 2015.</a:t>
            </a:r>
          </a:p>
          <a:p>
            <a:pPr marL="0" lvl="1" indent="0">
              <a:spcBef>
                <a:spcPts val="1000"/>
              </a:spcBef>
              <a:buNone/>
            </a:pPr>
            <a:endParaRPr lang="en-US" sz="1500" u="sng" dirty="0"/>
          </a:p>
          <a:p>
            <a:pPr marL="0" lvl="1" indent="0">
              <a:spcBef>
                <a:spcPts val="1000"/>
              </a:spcBef>
              <a:buNone/>
            </a:pPr>
            <a:endParaRPr lang="en-US" sz="1600" u="sng" dirty="0"/>
          </a:p>
          <a:p>
            <a:pPr marL="0" indent="0">
              <a:buNone/>
            </a:pPr>
            <a:endParaRPr lang="en-US" sz="1600" dirty="0"/>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16759840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487" y="643466"/>
            <a:ext cx="8315025" cy="5571067"/>
          </a:xfrm>
          <a:prstGeom prst="rect">
            <a:avLst/>
          </a:prstGeom>
        </p:spPr>
      </p:pic>
    </p:spTree>
    <p:extLst>
      <p:ext uri="{BB962C8B-B14F-4D97-AF65-F5344CB8AC3E}">
        <p14:creationId xmlns:p14="http://schemas.microsoft.com/office/powerpoint/2010/main" val="3479643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Cranio</a:t>
            </a:r>
            <a:r>
              <a:rPr lang="en-US" dirty="0"/>
              <a:t>-cervical Flexion Test</a:t>
            </a:r>
          </a:p>
        </p:txBody>
      </p:sp>
      <p:sp>
        <p:nvSpPr>
          <p:cNvPr id="3" name="Content Placeholder 2"/>
          <p:cNvSpPr>
            <a:spLocks noGrp="1"/>
          </p:cNvSpPr>
          <p:nvPr>
            <p:ph idx="1"/>
          </p:nvPr>
        </p:nvSpPr>
        <p:spPr/>
        <p:txBody>
          <a:bodyPr>
            <a:normAutofit fontScale="85000" lnSpcReduction="20000"/>
          </a:bodyPr>
          <a:lstStyle/>
          <a:p>
            <a:r>
              <a:rPr lang="en-US" dirty="0"/>
              <a:t>Performed with the patient in supine crook lying with the neck in a neutral position (no pillow) such that the line of the face is horizontal and a line bisecting the neck longitudinally is horizontal to the testing surface. Layers of towel may be placed under the head if necessary to achieve a neutral position. The uninflated pressure sensor is placed behind the neck so that it abuts the occiput and is inflated to a stable baseline pressure of 20 mm Hg, a standard pressure sufficient to fill the space between the testing surface and the neck but not push the neck into a lordosis. The device provides the feedback and direction to the patient to perform the required five stages of the test. The patient is instructed that the test is not one of strength but rather one of precision. The movement is performed gently and slowly as a head nodding action (as if saying “yes”). The CCFT tests the activation and endurance of the deep cervical flexors in progressive inner range positions as the patient attempts to sequentially target five, 2-mm Hg progressive pressure increases from the baseline of 20 mm Hg to a maximum of 30 mm Hg as well as to maintain a isometric contraction at the progressive pressures as an endurance task</a:t>
            </a:r>
          </a:p>
        </p:txBody>
      </p:sp>
    </p:spTree>
    <p:extLst>
      <p:ext uri="{BB962C8B-B14F-4D97-AF65-F5344CB8AC3E}">
        <p14:creationId xmlns:p14="http://schemas.microsoft.com/office/powerpoint/2010/main" val="18117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EAAB09-ECF8-25AF-BB20-D3064677665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8638A-661B-FD7F-9F58-B543D04DEA0A}"/>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Quebec Task Force Definition</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567FCB-A077-EDE4-394E-3A72ECB20359}"/>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endParaRPr lang="en-US" sz="2000" dirty="0"/>
          </a:p>
          <a:p>
            <a:r>
              <a:rPr lang="en-US" sz="2000" dirty="0"/>
              <a:t>Whiplash injury is “an acceleration-deceleration mechanism of energy transferred to the neck,” usually resulting from rear-end or side-impact motor vehicle collision. (3)</a:t>
            </a:r>
          </a:p>
          <a:p>
            <a:endParaRPr lang="en-US" sz="20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13">
            <a:extLst>
              <a:ext uri="{FF2B5EF4-FFF2-40B4-BE49-F238E27FC236}">
                <a16:creationId xmlns:a16="http://schemas.microsoft.com/office/drawing/2014/main" id="{9C87EA97-5F34-851C-0E9F-29A661175CF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40863" y="1984248"/>
            <a:ext cx="5612937" cy="3901089"/>
          </a:xfrm>
          <a:prstGeom prst="rect">
            <a:avLst/>
          </a:prstGeom>
        </p:spPr>
      </p:pic>
    </p:spTree>
    <p:extLst>
      <p:ext uri="{BB962C8B-B14F-4D97-AF65-F5344CB8AC3E}">
        <p14:creationId xmlns:p14="http://schemas.microsoft.com/office/powerpoint/2010/main" val="411213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2" y="639193"/>
            <a:ext cx="3571810" cy="2841872"/>
          </a:xfrm>
        </p:spPr>
        <p:txBody>
          <a:bodyPr vert="horz" lIns="91440" tIns="45720" rIns="91440" bIns="45720" rtlCol="0" anchor="b">
            <a:normAutofit fontScale="90000"/>
          </a:bodyPr>
          <a:lstStyle/>
          <a:p>
            <a:br>
              <a:rPr lang="en-US" kern="1200" dirty="0">
                <a:solidFill>
                  <a:schemeClr val="tx1"/>
                </a:solidFill>
                <a:latin typeface="+mj-lt"/>
                <a:ea typeface="+mj-ea"/>
                <a:cs typeface="+mj-cs"/>
              </a:rPr>
            </a:br>
            <a:br>
              <a:rPr lang="en-US" kern="1200" dirty="0">
                <a:solidFill>
                  <a:schemeClr val="tx1"/>
                </a:solidFill>
                <a:latin typeface="+mj-lt"/>
                <a:ea typeface="+mj-ea"/>
                <a:cs typeface="+mj-cs"/>
              </a:rPr>
            </a:b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r>
              <a:rPr lang="en-US" sz="3600" kern="1200" dirty="0">
                <a:solidFill>
                  <a:schemeClr val="tx1"/>
                </a:solidFill>
                <a:latin typeface="+mj-lt"/>
                <a:ea typeface="+mj-ea"/>
                <a:cs typeface="+mj-cs"/>
              </a:rPr>
              <a:t>Pathomechanics of Whiplash Injury</a:t>
            </a: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r>
              <a:rPr lang="en-US" sz="1800" kern="1200" dirty="0">
                <a:solidFill>
                  <a:schemeClr val="tx1"/>
                </a:solidFill>
                <a:latin typeface="+mj-lt"/>
                <a:ea typeface="+mj-ea"/>
                <a:cs typeface="+mj-cs"/>
              </a:rPr>
              <a:t>Elliot JM, et al. Characterization of Acute and Chronic Whiplash-Associated Disorders. </a:t>
            </a:r>
            <a:r>
              <a:rPr lang="en-US" sz="1800" i="1" kern="1200" dirty="0">
                <a:solidFill>
                  <a:schemeClr val="tx1"/>
                </a:solidFill>
                <a:latin typeface="+mj-lt"/>
                <a:ea typeface="+mj-ea"/>
                <a:cs typeface="+mj-cs"/>
              </a:rPr>
              <a:t>Journal of </a:t>
            </a:r>
            <a:r>
              <a:rPr lang="en-US" sz="1800" i="1" kern="1200" dirty="0" err="1">
                <a:solidFill>
                  <a:schemeClr val="tx1"/>
                </a:solidFill>
                <a:latin typeface="+mj-lt"/>
                <a:ea typeface="+mj-ea"/>
                <a:cs typeface="+mj-cs"/>
              </a:rPr>
              <a:t>Orthopaedic</a:t>
            </a:r>
            <a:r>
              <a:rPr lang="en-US" sz="1800" i="1" kern="1200" dirty="0">
                <a:solidFill>
                  <a:schemeClr val="tx1"/>
                </a:solidFill>
                <a:latin typeface="+mj-lt"/>
                <a:ea typeface="+mj-ea"/>
                <a:cs typeface="+mj-cs"/>
              </a:rPr>
              <a:t> &amp; Sports Physical Therapy, 2009, </a:t>
            </a:r>
            <a:r>
              <a:rPr lang="en-US" sz="1800" kern="1200" dirty="0">
                <a:solidFill>
                  <a:schemeClr val="tx1"/>
                </a:solidFill>
                <a:latin typeface="+mj-lt"/>
                <a:ea typeface="+mj-ea"/>
                <a:cs typeface="+mj-cs"/>
              </a:rPr>
              <a:t>Volume: 39 Issue: 5 Pages: 312-323.</a:t>
            </a:r>
            <a:br>
              <a:rPr lang="en-US" sz="1700" kern="1200" dirty="0">
                <a:solidFill>
                  <a:schemeClr val="tx1"/>
                </a:solidFill>
                <a:latin typeface="+mj-lt"/>
                <a:ea typeface="+mj-ea"/>
                <a:cs typeface="+mj-cs"/>
              </a:rPr>
            </a:br>
            <a:endParaRPr lang="en-US" sz="1700" kern="1200" dirty="0">
              <a:solidFill>
                <a:schemeClr val="tx1"/>
              </a:solidFill>
              <a:latin typeface="+mj-lt"/>
              <a:ea typeface="+mj-ea"/>
              <a:cs typeface="+mj-cs"/>
            </a:endParaRP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54296" y="790966"/>
            <a:ext cx="7214616" cy="5248635"/>
          </a:xfrm>
          <a:prstGeom prst="rect">
            <a:avLst/>
          </a:prstGeom>
        </p:spPr>
      </p:pic>
    </p:spTree>
    <p:extLst>
      <p:ext uri="{BB962C8B-B14F-4D97-AF65-F5344CB8AC3E}">
        <p14:creationId xmlns:p14="http://schemas.microsoft.com/office/powerpoint/2010/main" val="2723685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69540</TotalTime>
  <Words>5480</Words>
  <Application>Microsoft Office PowerPoint</Application>
  <PresentationFormat>Widescreen</PresentationFormat>
  <Paragraphs>441</Paragraphs>
  <Slides>76</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76</vt:i4>
      </vt:variant>
    </vt:vector>
  </HeadingPairs>
  <TitlesOfParts>
    <vt:vector size="82" baseType="lpstr">
      <vt:lpstr>Arial</vt:lpstr>
      <vt:lpstr>Calibri</vt:lpstr>
      <vt:lpstr>Calibri Light</vt:lpstr>
      <vt:lpstr>Times New Roman</vt:lpstr>
      <vt:lpstr>Office Theme</vt:lpstr>
      <vt:lpstr>Custom Design</vt:lpstr>
      <vt:lpstr>Whiplash Associated Disorders: Pathway from Acute to Chronic Pain; Diagnosis and Prognosis</vt:lpstr>
      <vt:lpstr>Contact Information Dr. James J. Lehman,  Chiropractic Specialist</vt:lpstr>
      <vt:lpstr>Learning Objectives</vt:lpstr>
      <vt:lpstr>Recommendations prior to treating patients with whiplash injuries. </vt:lpstr>
      <vt:lpstr>Definitions to Consider</vt:lpstr>
      <vt:lpstr>Definitions to Consider</vt:lpstr>
      <vt:lpstr>Whiplash Neck Injury</vt:lpstr>
      <vt:lpstr>Quebec Task Force Definition</vt:lpstr>
      <vt:lpstr>      Pathomechanics of Whiplash Injury  Elliot JM, et al. Characterization of Acute and Chronic Whiplash-Associated Disorders. Journal of Orthopaedic &amp; Sports Physical Therapy, 2009, Volume: 39 Issue: 5 Pages: 312-323. </vt:lpstr>
      <vt:lpstr>Whiplash Injury Symptoms </vt:lpstr>
      <vt:lpstr>Physical Examination</vt:lpstr>
      <vt:lpstr>Definition of an Orthopedic Test</vt:lpstr>
      <vt:lpstr>Provocative Testing  and Temporal Issues</vt:lpstr>
      <vt:lpstr>How Do You Grade the Cervical Soft Tissue Injury?</vt:lpstr>
      <vt:lpstr>Soft Tissue Injury Grading</vt:lpstr>
      <vt:lpstr>Soft Tissue Injury Grading</vt:lpstr>
      <vt:lpstr>Upper Cervical Ligament Sprain Injuries Leading to Chronic Pain </vt:lpstr>
      <vt:lpstr>Cervical Spine Imaging</vt:lpstr>
      <vt:lpstr>MRI IMAGING IN WHIPLASH</vt:lpstr>
      <vt:lpstr>What are your most common diagnoses with the Whiplashed Patient?</vt:lpstr>
      <vt:lpstr>Minimum Recommended DX</vt:lpstr>
      <vt:lpstr>Question</vt:lpstr>
      <vt:lpstr>Chronic Pain Syndrome Diagnosis</vt:lpstr>
      <vt:lpstr>Chronic Pain Diagnosis Code</vt:lpstr>
      <vt:lpstr>Persistent Pain: A Chronic Illness</vt:lpstr>
      <vt:lpstr>High Impact Chronic Pain</vt:lpstr>
      <vt:lpstr>High Impact Chronic Pain (HICP)</vt:lpstr>
      <vt:lpstr>Chronic Whiplash Associated Disorders</vt:lpstr>
      <vt:lpstr>Quebec Task Force Scores  Spitzer, W.O., Scientific monograph of the Quebec Task Force on Whiplash-Associated Disorders: Redefining ‘whiplash’ and its management. Spine, 1995. 20: p. 1-73.</vt:lpstr>
      <vt:lpstr>Late Whiplash Syndrome</vt:lpstr>
      <vt:lpstr>Recovery from a Whiplash Type Injury</vt:lpstr>
      <vt:lpstr>Guidelines for the Management of Whiplash Associated Disorders: Symptoms </vt:lpstr>
      <vt:lpstr>Biopsychosocial barriers affecting recovery after a minor transport‐related injury: A qualitative study from Victoria </vt:lpstr>
      <vt:lpstr>Chronic Neck Pain and Disability</vt:lpstr>
      <vt:lpstr>Chronic Pain and Centralization of the Peripheral Pain with WAD</vt:lpstr>
      <vt:lpstr>How Do You Determine the Prognosis With a Whiplash Type Injury?</vt:lpstr>
      <vt:lpstr>Whiplash Injury Prognosis</vt:lpstr>
      <vt:lpstr>Whiplash Associated Disorders Prognosis</vt:lpstr>
      <vt:lpstr>Whiplash Associated Disorders Prognosis</vt:lpstr>
      <vt:lpstr>Whiplash Associated Disorders Prognosis</vt:lpstr>
      <vt:lpstr>Whiplash Injury to Cervical Ligaments</vt:lpstr>
      <vt:lpstr>Cervical sprains heal with scar tissue that degenerates with time.</vt:lpstr>
      <vt:lpstr>Whiplash and Traumatic Brain Injury</vt:lpstr>
      <vt:lpstr>Missed Emergency Department Diagnosis of Mild Traumatic Brain Injury in Patients with Chronic Pain After Motor Vehicle Collision  </vt:lpstr>
      <vt:lpstr>Post-Whiplash Pain and PTSD</vt:lpstr>
      <vt:lpstr>Disability vs. Impairment</vt:lpstr>
      <vt:lpstr>Maintaining healthy boundaries: Medicine and law </vt:lpstr>
      <vt:lpstr>Challenging MMI Determination</vt:lpstr>
      <vt:lpstr>Maximum Medical Improvement</vt:lpstr>
      <vt:lpstr>Do You Anticipate the Need for Continuing Care Following a Whiplash Type Injury?</vt:lpstr>
      <vt:lpstr>Swedish Study </vt:lpstr>
      <vt:lpstr>Swedish Study Findings</vt:lpstr>
      <vt:lpstr>Transition from Acute to Chronic Pain Status</vt:lpstr>
      <vt:lpstr>Cervical Spine Examination by a Physiatrist https://www.youtube.com/watch?v=hbSI-ZGMMZ4 </vt:lpstr>
      <vt:lpstr>Physical and Psychological Features</vt:lpstr>
      <vt:lpstr>Whiplash Presentation</vt:lpstr>
      <vt:lpstr>Pathoanatomical Lesions in the Whiplash Injury (27)</vt:lpstr>
      <vt:lpstr>Sensorimotor Dysfunction and Whiplash Injury: Clinical Implications and Prognosis </vt:lpstr>
      <vt:lpstr>Sensorimotor Dysfunction and Chronic Whiplash Associated Disorders</vt:lpstr>
      <vt:lpstr>Testing for Joint Positioning Error and Kinesthetic deficits </vt:lpstr>
      <vt:lpstr>Oculomotor Control</vt:lpstr>
      <vt:lpstr>Gaze Stability Testing</vt:lpstr>
      <vt:lpstr>Gaze Stability Testing</vt:lpstr>
      <vt:lpstr>Sensorimotor Dysfunction</vt:lpstr>
      <vt:lpstr>Early Sensory Findings after Whiplash Injuries</vt:lpstr>
      <vt:lpstr>Late Sensory Findings and Chronic Whiplash Syndrome</vt:lpstr>
      <vt:lpstr>Algometry with Clothes Peg</vt:lpstr>
      <vt:lpstr>Psychological Factors and Chronic WAD</vt:lpstr>
      <vt:lpstr>Degeneration of the Cervical Extensor Musculature in Chronic WAD</vt:lpstr>
      <vt:lpstr>Clinical Implications</vt:lpstr>
      <vt:lpstr>Conclusions</vt:lpstr>
      <vt:lpstr>Recommendations prior to treating patients with whiplash injuries. </vt:lpstr>
      <vt:lpstr>References</vt:lpstr>
      <vt:lpstr>References</vt:lpstr>
      <vt:lpstr>PowerPoint Presentation</vt:lpstr>
      <vt:lpstr>Cranio-cervical Flexion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Whiplash Associated Disorders</dc:title>
  <dc:creator>James Lehman</dc:creator>
  <cp:lastModifiedBy>Eileen Herlihy-Santiago</cp:lastModifiedBy>
  <cp:revision>307</cp:revision>
  <cp:lastPrinted>2018-02-02T14:18:11Z</cp:lastPrinted>
  <dcterms:created xsi:type="dcterms:W3CDTF">2015-05-24T20:12:36Z</dcterms:created>
  <dcterms:modified xsi:type="dcterms:W3CDTF">2025-06-17T16:37:14Z</dcterms:modified>
</cp:coreProperties>
</file>