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259" r:id="rId7"/>
    <p:sldId id="301" r:id="rId8"/>
    <p:sldId id="258" r:id="rId9"/>
    <p:sldId id="284" r:id="rId10"/>
    <p:sldId id="260" r:id="rId11"/>
    <p:sldId id="278" r:id="rId12"/>
    <p:sldId id="262" r:id="rId13"/>
    <p:sldId id="265" r:id="rId14"/>
    <p:sldId id="263" r:id="rId15"/>
    <p:sldId id="264" r:id="rId16"/>
    <p:sldId id="279" r:id="rId17"/>
    <p:sldId id="288" r:id="rId18"/>
    <p:sldId id="266" r:id="rId19"/>
    <p:sldId id="296" r:id="rId20"/>
    <p:sldId id="268" r:id="rId21"/>
    <p:sldId id="267" r:id="rId22"/>
    <p:sldId id="269" r:id="rId23"/>
    <p:sldId id="270" r:id="rId24"/>
    <p:sldId id="291" r:id="rId25"/>
    <p:sldId id="271" r:id="rId26"/>
    <p:sldId id="289" r:id="rId27"/>
    <p:sldId id="275" r:id="rId28"/>
    <p:sldId id="290" r:id="rId29"/>
    <p:sldId id="292" r:id="rId30"/>
    <p:sldId id="283" r:id="rId31"/>
    <p:sldId id="294" r:id="rId32"/>
    <p:sldId id="274" r:id="rId33"/>
    <p:sldId id="287" r:id="rId34"/>
    <p:sldId id="286" r:id="rId35"/>
    <p:sldId id="285" r:id="rId36"/>
    <p:sldId id="280" r:id="rId37"/>
    <p:sldId id="281" r:id="rId38"/>
    <p:sldId id="282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5E298-1049-4D4F-845D-93F53E9D6A58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936-7368-7848-B1CB-C8FDEAE1B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6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F641A-E5CC-C141-9F64-0643508AD1A0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DA875-9C29-D44A-8E87-166314156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7A91C-F619-A145-BAEB-30673EB33BD0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BD17B-B5AA-9C4F-86E5-B93F387F6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AB93B-3A6C-E34D-BF1B-375CB542D5BA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9D96-B272-1A40-A4C7-CAFC27FC5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B2C84-855F-B54E-9202-4C8E36DAB3D1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1B10-5EAC-9E42-8CFB-F69BCDA7B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2C42C-A68E-7941-BD0F-D897DD8A42A9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98370-C41C-F84F-BFD6-0686CCB68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EF1070-5134-0E49-910E-EBB331304FCE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AD8B1-EA47-D845-A11A-23E00C602F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B92F4-91D4-B644-AE2D-BC9BA8438DB2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B1D0-AFB5-B642-9E42-9EB269063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F3D60-B057-8A44-B26D-31C38982205F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84BC6-9C3F-9C4B-819E-DC7BEE3E6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9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434C4-75B8-B44D-B986-A719AD3F3B88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ED22-151E-E343-90D6-B85D55BD3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0A390-ABD7-9A48-9E31-C76627B83909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AE62F-B45F-3B4C-A0F0-D97E1FCCC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CB589B5-0DD5-854E-BB43-4BB7DFC376B7}" type="datetimeFigureOut">
              <a:rPr lang="en-US"/>
              <a:pPr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8D5EF35-5842-A342-B98A-D447806A92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4700" dirty="0">
                <a:latin typeface="Calibri" charset="0"/>
              </a:rPr>
              <a:t>Peripheral Nerve Entrapment </a:t>
            </a:r>
            <a:r>
              <a:rPr lang="en-US" sz="4700">
                <a:latin typeface="Calibri" charset="0"/>
              </a:rPr>
              <a:t>and Injuries </a:t>
            </a:r>
            <a:r>
              <a:rPr lang="en-US" sz="4700" dirty="0">
                <a:latin typeface="Calibri" charset="0"/>
              </a:rPr>
              <a:t>of the Upper Extremity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James J. Lehman, DC, MBA, DIANM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Associate Professor of Clinical Sciences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University of Bridgeport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School of Chiropractic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Director, Health Sciences Postgraduate Education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Program director: Chiropractic Residency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>
              <a:ea typeface="+mn-ea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>
              <a:ea typeface="+mn-ea"/>
            </a:endParaRPr>
          </a:p>
        </p:txBody>
      </p:sp>
      <p:pic>
        <p:nvPicPr>
          <p:cNvPr id="2052" name="Picture 2051" descr="Neuron system in yellow and light blue">
            <a:extLst>
              <a:ext uri="{FF2B5EF4-FFF2-40B4-BE49-F238E27FC236}">
                <a16:creationId xmlns:a16="http://schemas.microsoft.com/office/drawing/2014/main" id="{D1110632-7270-C5C5-8173-DFDA43CF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31" r="32608" b="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5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>
              <a:latin typeface="Calibri" charset="0"/>
            </a:endParaRPr>
          </a:p>
          <a:p>
            <a:pPr eaLnBrk="1" hangingPunct="1"/>
            <a:r>
              <a:rPr lang="en-US" sz="2400">
                <a:latin typeface="Calibri" charset="0"/>
              </a:rPr>
              <a:t>The axillary nerve originates from the posterior cord of the brachial plexus near the coracoid and is composed of fibers from the fifth and sixth cervical nerve roots</a:t>
            </a:r>
          </a:p>
        </p:txBody>
      </p:sp>
      <p:pic>
        <p:nvPicPr>
          <p:cNvPr id="11268" name="Content Placeholder 8" descr="PN brachial plexus 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422400"/>
            <a:ext cx="5562600" cy="386873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shoulder-anatomy-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04800"/>
            <a:ext cx="82835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3200">
              <a:latin typeface="Calibri" charset="0"/>
            </a:endParaRPr>
          </a:p>
          <a:p>
            <a:pPr eaLnBrk="1" hangingPunct="1"/>
            <a:r>
              <a:rPr lang="en-US" sz="3200">
                <a:latin typeface="Calibri" charset="0"/>
              </a:rPr>
              <a:t>The nerve passes through the quadrilateral space close to the inferior shoulder joint capsule.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0850" y="273050"/>
            <a:ext cx="3740150" cy="58531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PN shoulder_quad_space_anatomy01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685800"/>
            <a:ext cx="7561262" cy="5410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0" name="Freeform: Shape 1536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>
                <a:solidFill>
                  <a:srgbClr val="FFFFFF"/>
                </a:solidFill>
                <a:latin typeface="Calibri" charset="0"/>
              </a:rPr>
              <a:t>Axillary Nerve Compression</a:t>
            </a:r>
          </a:p>
        </p:txBody>
      </p:sp>
      <p:sp>
        <p:nvSpPr>
          <p:cNvPr id="15372" name="Arc 1537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3" name="Tex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	The nerve then divides into anterior and posterior branches, which supply the anterior and posterior portions of the deltoid muscles. A small branch that arises posteriorly innervates the teres minor and posterior deltoid muscles and supplies the skin overlying the deltoid muscle insertion.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Content Placeholder 5" descr="PN axillary innervation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1" descr="PN axillary sensory ar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5970" y="457200"/>
            <a:ext cx="505206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N causes Axillary Nerve les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23988"/>
            <a:ext cx="9086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pic>
        <p:nvPicPr>
          <p:cNvPr id="19459" name="Content Placeholder 4" descr="Shoulder dislocation female basketball play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404813"/>
            <a:ext cx="4038600" cy="6056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ea typeface="+mn-ea"/>
              </a:rPr>
              <a:t>Axillary nerve injuries most commonly occur after anterior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ea typeface="+mn-ea"/>
              </a:rPr>
              <a:t>shoulder dislocation, a common athletic injury.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Katzman BM, </a:t>
            </a:r>
            <a:r>
              <a:rPr lang="en-US" sz="1500" dirty="0" err="1">
                <a:ea typeface="+mn-ea"/>
              </a:rPr>
              <a:t>Bozentka</a:t>
            </a:r>
            <a:r>
              <a:rPr lang="en-US" sz="1500" dirty="0">
                <a:ea typeface="+mn-ea"/>
              </a:rPr>
              <a:t> DJ. Peripheral nerve injuries secondary 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missiles. Hand Clin. 1999;15:233-244.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6" descr="nerve types_of_nerve_injury_l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48" y="457200"/>
            <a:ext cx="7951304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>
                <a:ea typeface="+mj-ea"/>
              </a:rPr>
              <a:t>Learning Objectives</a:t>
            </a:r>
          </a:p>
        </p:txBody>
      </p:sp>
      <p:pic>
        <p:nvPicPr>
          <p:cNvPr id="3076" name="Content Placeholder 10" descr="shoulder-pai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25045" b="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8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3973321" y="2706624"/>
            <a:ext cx="4688333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a typeface="+mn-ea"/>
              </a:rPr>
              <a:t>Correlate shoulder anatomy and the patients</a:t>
            </a:r>
            <a:r>
              <a:rPr lang="en-US" altLang="ja-JP" sz="1900" dirty="0">
                <a:ea typeface="+mn-ea"/>
              </a:rPr>
              <a:t>’</a:t>
            </a:r>
            <a:r>
              <a:rPr lang="en-US" sz="1900" dirty="0">
                <a:ea typeface="+mn-ea"/>
              </a:rPr>
              <a:t> signs and symptoms.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a typeface="+mn-ea"/>
              </a:rPr>
              <a:t>Locate the shoulder lesion(s) and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a typeface="+mn-ea"/>
              </a:rPr>
              <a:t>Properly record the findings.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ea typeface="+mn-ea"/>
              </a:rPr>
              <a:t>Inferior dislocations, </a:t>
            </a:r>
            <a:r>
              <a:rPr lang="en-US" sz="3200" dirty="0" err="1">
                <a:ea typeface="+mn-ea"/>
              </a:rPr>
              <a:t>luxatio</a:t>
            </a:r>
            <a:r>
              <a:rPr lang="en-US" sz="3200" dirty="0">
                <a:ea typeface="+mn-ea"/>
              </a:rPr>
              <a:t> </a:t>
            </a:r>
            <a:r>
              <a:rPr lang="en-US" sz="3200" dirty="0" err="1">
                <a:ea typeface="+mn-ea"/>
              </a:rPr>
              <a:t>erectae</a:t>
            </a:r>
            <a:r>
              <a:rPr lang="en-US" sz="3200" dirty="0">
                <a:ea typeface="+mn-ea"/>
              </a:rPr>
              <a:t>, have an even higher rate of axillary nerve palsy, reported as high as 60%.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ea typeface="+mn-ea"/>
              </a:rPr>
              <a:t>Mallon WJ, Bassett FH III, </a:t>
            </a:r>
            <a:r>
              <a:rPr lang="en-US" sz="1800" dirty="0" err="1">
                <a:ea typeface="+mn-ea"/>
              </a:rPr>
              <a:t>Goldner</a:t>
            </a:r>
            <a:r>
              <a:rPr lang="en-US" sz="1800" dirty="0">
                <a:ea typeface="+mn-ea"/>
              </a:rPr>
              <a:t> RD. </a:t>
            </a:r>
            <a:r>
              <a:rPr lang="en-US" sz="1800" dirty="0" err="1">
                <a:ea typeface="+mn-ea"/>
              </a:rPr>
              <a:t>Luxatio</a:t>
            </a:r>
            <a:r>
              <a:rPr lang="en-US" sz="1800" dirty="0">
                <a:ea typeface="+mn-ea"/>
              </a:rPr>
              <a:t> </a:t>
            </a:r>
            <a:r>
              <a:rPr lang="en-US" sz="1800" dirty="0" err="1">
                <a:ea typeface="+mn-ea"/>
              </a:rPr>
              <a:t>erecta</a:t>
            </a:r>
            <a:r>
              <a:rPr lang="en-US" sz="1800" dirty="0">
                <a:ea typeface="+mn-ea"/>
              </a:rPr>
              <a:t>: the inferior glenohumeral dislocation. J Orthop Trauma. 1990;4:19-24.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ea typeface="+mn-ea"/>
            </a:endParaRPr>
          </a:p>
        </p:txBody>
      </p:sp>
      <p:pic>
        <p:nvPicPr>
          <p:cNvPr id="21508" name="Content Placeholder 5" descr="PN axillary disloc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63" y="520700"/>
            <a:ext cx="4668837" cy="61849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pic>
        <p:nvPicPr>
          <p:cNvPr id="22531" name="Content Placeholder 11" descr="PN quadrilateral space syndrome backp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63" y="1524000"/>
            <a:ext cx="4883150" cy="3657600"/>
          </a:xfrm>
        </p:spPr>
      </p:pic>
      <p:sp>
        <p:nvSpPr>
          <p:cNvPr id="22532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Acute axillary neuropathy has also been associated with backpacking, usually in inexperienced</a:t>
            </a:r>
          </a:p>
          <a:p>
            <a:pPr eaLnBrk="1" hangingPunct="1"/>
            <a:r>
              <a:rPr lang="en-US" sz="2800">
                <a:latin typeface="Calibri" charset="0"/>
              </a:rPr>
              <a:t>hikers.</a:t>
            </a:r>
          </a:p>
          <a:p>
            <a:pPr eaLnBrk="1" hangingPunct="1"/>
            <a:r>
              <a:rPr lang="en-US" sz="1500">
                <a:latin typeface="Calibri" charset="0"/>
              </a:rPr>
              <a:t>Katzman BM, Bozentka DJ. Peripheral nerve injuries secondary to missiles. Hand Clin. 1999;15:233-244.</a:t>
            </a:r>
          </a:p>
          <a:p>
            <a:pPr eaLnBrk="1" hangingPunct="1"/>
            <a:endParaRPr lang="en-US" sz="2800">
              <a:latin typeface="Calibri" charset="0"/>
            </a:endParaRPr>
          </a:p>
          <a:p>
            <a:pPr eaLnBrk="1" hangingPunct="1"/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31950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Chronic Axillary Nerve Compression</a:t>
            </a:r>
          </a:p>
        </p:txBody>
      </p:sp>
      <p:pic>
        <p:nvPicPr>
          <p:cNvPr id="23555" name="Content Placeholder 4" descr="PN Throw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938" y="609600"/>
            <a:ext cx="5029200" cy="5029200"/>
          </a:xfrm>
        </p:spPr>
      </p:pic>
      <p:sp>
        <p:nvSpPr>
          <p:cNvPr id="2355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Quadrilateral space syndrome represents a chronic compression</a:t>
            </a:r>
          </a:p>
          <a:p>
            <a:pPr eaLnBrk="1" hangingPunct="1"/>
            <a:r>
              <a:rPr lang="en-US" sz="2800">
                <a:latin typeface="Calibri" charset="0"/>
              </a:rPr>
              <a:t>syndrome of the axillary nerve in throwing athletes.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Axillary Nerve Compression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Fibrous bands at the inferior edge of the teres minor have been implicated, as have randomly oriented fibrous bands found in the quadrilateral space.</a:t>
            </a:r>
          </a:p>
        </p:txBody>
      </p:sp>
      <p:pic>
        <p:nvPicPr>
          <p:cNvPr id="24580" name="Content Placeholder 4" descr="PN teres minor deltoi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2084388"/>
            <a:ext cx="3594100" cy="3556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Axillary Nerve Compression</a:t>
            </a:r>
          </a:p>
        </p:txBody>
      </p:sp>
      <p:sp>
        <p:nvSpPr>
          <p:cNvPr id="25603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Axillary nerve entrapment may occur insidiously in the quadrilateral space without history of trauma. </a:t>
            </a:r>
          </a:p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</p:txBody>
      </p:sp>
      <p:pic>
        <p:nvPicPr>
          <p:cNvPr id="25604" name="Content Placeholder 6" descr="PN axillary anatom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524000"/>
            <a:ext cx="5689600" cy="4267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a typeface="+mn-ea"/>
              </a:rPr>
              <a:t>Both the axillary nerve and the posterior humeral circumflex artery are compressed in the quadrilateral space when the arm is placed in the abducted, externally rotated or throwing position.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 err="1">
                <a:ea typeface="+mn-ea"/>
              </a:rPr>
              <a:t>Redler</a:t>
            </a:r>
            <a:r>
              <a:rPr lang="en-US" sz="1500" dirty="0">
                <a:ea typeface="+mn-ea"/>
              </a:rPr>
              <a:t> MR, </a:t>
            </a:r>
            <a:r>
              <a:rPr lang="en-US" sz="1500" dirty="0" err="1">
                <a:ea typeface="+mn-ea"/>
              </a:rPr>
              <a:t>Ruland</a:t>
            </a:r>
            <a:r>
              <a:rPr lang="en-US" sz="1500" dirty="0">
                <a:ea typeface="+mn-ea"/>
              </a:rPr>
              <a:t> LJ IH, McCue FC IH. Quadrilateral space syndrome in a throwing athlete. Am J Sports Med. 1986;14:511-513.</a:t>
            </a:r>
          </a:p>
        </p:txBody>
      </p:sp>
      <p:pic>
        <p:nvPicPr>
          <p:cNvPr id="26628" name="Content Placeholder 8" descr="Ankiel pitch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8088" y="1042988"/>
            <a:ext cx="5091112" cy="5048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Acute Axillary Nerve Compression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the acute setting, the athlete classically presents with weakness in abduction, decreased sensation along the deltoid muscle insertion, progressive atrophy of the deltoid muscle, and subluxation of the glenohumeral joint. 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27652" name="Picture 1" descr="PN deltoid atrophy Axillary_nerv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2133600"/>
            <a:ext cx="4333875" cy="36576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9" name="Rectangle 286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1" descr="PN axillary atrophy delt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0" r="2" b="11711"/>
          <a:stretch/>
        </p:blipFill>
        <p:spPr bwMode="auto">
          <a:xfrm>
            <a:off x="342900" y="457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Acute Axillary Nerve Compression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Pain is not a prominent complaint, and deltoid weakness is often masked by surrounding muscle groups that compensate for its function. </a:t>
            </a:r>
          </a:p>
          <a:p>
            <a:pPr eaLnBrk="1" hangingPunct="1"/>
            <a:r>
              <a:rPr lang="en-US" sz="1500">
                <a:latin typeface="Calibri" charset="0"/>
              </a:rPr>
              <a:t>Alnot JY. Traumatic brachial plexus palsy in the adult: retro- and </a:t>
            </a:r>
            <a:r>
              <a:rPr lang="fr-FR" sz="1500">
                <a:latin typeface="Calibri" charset="0"/>
              </a:rPr>
              <a:t>infraclavicular lesions. Clin Orthop. 1988;237:9-16.</a:t>
            </a:r>
            <a:endParaRPr lang="en-US" sz="1500">
              <a:latin typeface="Calibri" charset="0"/>
            </a:endParaRPr>
          </a:p>
        </p:txBody>
      </p:sp>
      <p:pic>
        <p:nvPicPr>
          <p:cNvPr id="29700" name="Content Placeholder 6" descr="shoulder_anatomy_muscles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121150" cy="34305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Quadrilateral Space Syndrome (QSS)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athlete who has QSS will typically complain of vague pain in the shoulder and around the shoulder that can radiate as far distally as the forearm in a nondermatomal pattern.</a:t>
            </a:r>
          </a:p>
        </p:txBody>
      </p:sp>
      <p:pic>
        <p:nvPicPr>
          <p:cNvPr id="30724" name="Content Placeholder 6" descr="pn shoulder arm pai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663" y="1752600"/>
            <a:ext cx="3776662" cy="4191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>
                <a:ea typeface="+mj-ea"/>
              </a:rPr>
              <a:t>Learning Objectives</a:t>
            </a:r>
          </a:p>
        </p:txBody>
      </p:sp>
      <p:sp>
        <p:nvSpPr>
          <p:cNvPr id="410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a typeface="+mn-ea"/>
              </a:rPr>
              <a:t>Elicit a patient history and record the subjective findings in order to perform differential diagnosis of a shoulder injury and use objective testing to rule-in and rule-out shoulder conditions.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</p:txBody>
      </p:sp>
      <p:pic>
        <p:nvPicPr>
          <p:cNvPr id="4100" name="Content Placeholder 8" descr="history interview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8" r="9836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0335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Location of Quadrilateral Space</a:t>
            </a:r>
          </a:p>
        </p:txBody>
      </p:sp>
      <p:sp>
        <p:nvSpPr>
          <p:cNvPr id="31747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There is often isolated tenderness in response to palpation over the quadrilateral space.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776288"/>
            <a:ext cx="5019675" cy="484822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Quadrilateral Space Syndrome</a:t>
            </a:r>
          </a:p>
        </p:txBody>
      </p:sp>
      <p:pic>
        <p:nvPicPr>
          <p:cNvPr id="32771" name="Content Placeholder 4" descr="pn external rot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325" y="914400"/>
            <a:ext cx="4800600" cy="4800600"/>
          </a:xfrm>
        </p:spPr>
      </p:pic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Active range of motion for external rotation of the shoulder is typically full, but is painful at the end-range.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Axillary Nerve Compression</a:t>
            </a:r>
          </a:p>
        </p:txBody>
      </p:sp>
      <p:pic>
        <p:nvPicPr>
          <p:cNvPr id="33795" name="Content Placeholder 4" descr="Shoulder-Exercises_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ea typeface="+mn-ea"/>
              </a:rPr>
              <a:t>Conservative management consisting of observation and physical therapy is successful in managing most axillary nerve injuries in athletes.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Bateman JE. Nerve injuries about the shoulder in sports. J Bone Joint Surg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Am. 1967;49:785-792.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Conservative Management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At least six months of conservative management is recommended before surgical intervention is performed.</a:t>
            </a:r>
          </a:p>
          <a:p>
            <a:endParaRPr lang="en-US" sz="1400">
              <a:latin typeface="Calibri" charset="0"/>
            </a:endParaRPr>
          </a:p>
          <a:p>
            <a:endParaRPr lang="en-US" sz="1400">
              <a:latin typeface="Calibri" charset="0"/>
            </a:endParaRPr>
          </a:p>
          <a:p>
            <a:r>
              <a:rPr lang="en-US" sz="1400">
                <a:latin typeface="Calibri" charset="0"/>
              </a:rPr>
              <a:t>Dugas JR, Weiland AJ. Vascular pathology in the throwing athlete. </a:t>
            </a:r>
            <a:r>
              <a:rPr lang="en-US" sz="1400" i="1">
                <a:latin typeface="Calibri" charset="0"/>
              </a:rPr>
              <a:t>Hand Clin. 2000;16:477-485.</a:t>
            </a:r>
            <a:endParaRPr lang="en-US" sz="1400">
              <a:latin typeface="Calibri" charset="0"/>
            </a:endParaRPr>
          </a:p>
        </p:txBody>
      </p:sp>
      <p:pic>
        <p:nvPicPr>
          <p:cNvPr id="34820" name="Content Placeholder 4" descr="Shoulder surger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9950"/>
            <a:ext cx="4038600" cy="34464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Quadrilateral Space Syndrome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Hoskins et al. suggested that the posterior capsule should be addressed as part of the cause of a dysfunctional arthrokinematic pattern of motion.</a:t>
            </a:r>
          </a:p>
          <a:p>
            <a:r>
              <a:rPr lang="en-US" sz="1400">
                <a:latin typeface="Calibri" charset="0"/>
              </a:rPr>
              <a:t>Hoskins WT, Pollard HP, McDonald AJ. Quadrilateral space syndrome: a case study and review of the literature. </a:t>
            </a:r>
            <a:r>
              <a:rPr lang="en-US" sz="1400" i="1">
                <a:latin typeface="Calibri" charset="0"/>
              </a:rPr>
              <a:t>Br J Sports Med. 2005;39:e9.</a:t>
            </a:r>
            <a:endParaRPr lang="en-US" sz="1400">
              <a:latin typeface="Calibri" charset="0"/>
            </a:endParaRPr>
          </a:p>
        </p:txBody>
      </p:sp>
      <p:pic>
        <p:nvPicPr>
          <p:cNvPr id="35844" name="Content Placeholder 8" descr="Shoulder posterior capsul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5838" y="2068513"/>
            <a:ext cx="3743325" cy="35909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7" name="Rectangle 368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8" name="Freeform: Shape 3789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itle 4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Case Report</a:t>
            </a:r>
          </a:p>
        </p:txBody>
      </p:sp>
      <p:sp>
        <p:nvSpPr>
          <p:cNvPr id="37900" name="Arc 3789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A 57 year-old male professor woke today with severe neck pain and stiffness after sleeping on a new, memory foam, contoured pillow.  In addition, he was unable to abduct, internally or externally rotate his left shoulder due to severe, sharp, stabbing pain in the area of the mid-deltoid muscle. He rated the severity at 10/10 with a previous 10 being severe muscle spasms due to dehydration.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2" name="Freeform: Shape 389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Case Report</a:t>
            </a:r>
          </a:p>
        </p:txBody>
      </p:sp>
      <p:sp>
        <p:nvSpPr>
          <p:cNvPr id="38924" name="Arc 389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>
                <a:latin typeface="Calibri" charset="0"/>
              </a:rPr>
              <a:t>He had never experienced a similar episode of left shoulder pain but due to a MVA in 1987, which fractured seven teeth, sprained his hands and spine and ruptured two cervical discs (C4-5-6), he has experienced painful episodes of neck pain.  Chiropractic spinal manipulation and massage, hot showers and stretching normally reduces the neck pain and stiffness.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4" name="Rectangle 399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6" name="Freeform: Shape 399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Active Learning Task</a:t>
            </a:r>
          </a:p>
        </p:txBody>
      </p:sp>
      <p:sp>
        <p:nvSpPr>
          <p:cNvPr id="39948" name="Arc 399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List 5 additional questions necessary to gain additional subject data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List orthopedic and neurological testing necessary to gain additional objective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List 5 differential diagnoses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Record your working diagnosis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Present and defend your work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7" name="Rectangle 4096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9" name="Rectangle 4096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1" name="Rectangle 4097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3" name="Rectangle 4097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3" descr="Thank-Yo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37" y="457200"/>
            <a:ext cx="7820526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>
                <a:ea typeface="+mj-ea"/>
              </a:rPr>
              <a:t>Learning Objectives</a:t>
            </a:r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a typeface="+mn-ea"/>
              </a:rPr>
              <a:t>Perform a shoulder evaluation and record the objective findings in order to make an assessment of a shoulder injury to the axillary nerve.   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</p:txBody>
      </p:sp>
      <p:pic>
        <p:nvPicPr>
          <p:cNvPr id="5124" name="Content Placeholder 6" descr="history-ta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34070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8" descr="shoulder anatomy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225"/>
            <a:ext cx="52578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Peripheral Nerve Entrapment and Injury in the Upper Extremity</a:t>
            </a:r>
          </a:p>
        </p:txBody>
      </p:sp>
      <p:pic>
        <p:nvPicPr>
          <p:cNvPr id="7171" name="Content Placeholder 4" descr="Shoulder rotator cuff musc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2338" y="990600"/>
            <a:ext cx="5429250" cy="4343400"/>
          </a:xfrm>
        </p:spPr>
      </p:pic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sz="28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latin typeface="Calibri" charset="0"/>
              </a:rPr>
              <a:t>Athletic injuries to the shoulder most commonly involve the rotator cuff, glenohumeral joint, and acromioclavicular joint. </a:t>
            </a:r>
          </a:p>
          <a:p>
            <a:pPr eaLnBrk="1" hangingPunct="1"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Hirasawa Y. Injuries to peripheral nerve in sport. Semin Orthop. 1988;3: 240-248.</a:t>
            </a:r>
          </a:p>
          <a:p>
            <a:pPr eaLnBrk="1" hangingPunct="1">
              <a:buFont typeface="Arial" charset="0"/>
              <a:buChar char="•"/>
            </a:pPr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>
                <a:ea typeface="+mj-ea"/>
              </a:rPr>
              <a:t>Peripheral Nerve Injuries</a:t>
            </a:r>
          </a:p>
        </p:txBody>
      </p:sp>
      <p:sp>
        <p:nvSpPr>
          <p:cNvPr id="820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a typeface="+mn-ea"/>
              </a:rPr>
              <a:t>Although less common, peripheral nerve injuries about the shoulder during athletic competition have increased along with the general interest in recreational athletics.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a typeface="+mn-ea"/>
              </a:rPr>
              <a:t>Hirasawa Y. Injuries to peripheral nerve in sport. Semin Orthop. 1988;3: 240-248.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>
              <a:ea typeface="+mn-ea"/>
            </a:endParaRPr>
          </a:p>
        </p:txBody>
      </p:sp>
      <p:pic>
        <p:nvPicPr>
          <p:cNvPr id="8196" name="Content Placeholder 7" descr="shoulder pain tenni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5" r="12438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Axillary Nerve Compression</a:t>
            </a:r>
          </a:p>
        </p:txBody>
      </p:sp>
      <p:pic>
        <p:nvPicPr>
          <p:cNvPr id="9219" name="Content Placeholder 7" descr="PN acillary nerve inju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128713"/>
            <a:ext cx="5562600" cy="537686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ea typeface="+mn-ea"/>
              </a:rPr>
              <a:t>The axillary nerve is the most commonly injured nerve around the shoulder in both athletes and nonathletes.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Gregg JR, </a:t>
            </a:r>
            <a:r>
              <a:rPr lang="en-US" sz="1500" dirty="0" err="1">
                <a:ea typeface="+mn-ea"/>
              </a:rPr>
              <a:t>Labosky</a:t>
            </a:r>
            <a:r>
              <a:rPr lang="en-US" sz="1500" dirty="0">
                <a:ea typeface="+mn-ea"/>
              </a:rPr>
              <a:t> D, </a:t>
            </a:r>
            <a:r>
              <a:rPr lang="en-US" sz="1500" dirty="0" err="1">
                <a:ea typeface="+mn-ea"/>
              </a:rPr>
              <a:t>Harty</a:t>
            </a:r>
            <a:r>
              <a:rPr lang="en-US" sz="1500" dirty="0">
                <a:ea typeface="+mn-ea"/>
              </a:rPr>
              <a:t> M, et al. </a:t>
            </a:r>
            <a:r>
              <a:rPr lang="en-US" sz="1500" dirty="0" err="1">
                <a:ea typeface="+mn-ea"/>
              </a:rPr>
              <a:t>Serratus</a:t>
            </a:r>
            <a:r>
              <a:rPr lang="en-US" sz="1500" dirty="0">
                <a:ea typeface="+mn-ea"/>
              </a:rPr>
              <a:t> anterior paralysis in the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" dirty="0">
                <a:ea typeface="+mn-ea"/>
              </a:rPr>
              <a:t>young athlete. J Bone Joint Surg Am. 1979;61:825-832.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9" b="21986"/>
          <a:stretch/>
        </p:blipFill>
        <p:spPr bwMode="auto">
          <a:xfrm>
            <a:off x="433227" y="424330"/>
            <a:ext cx="8277545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1094</Words>
  <Application>Microsoft Office PowerPoint</Application>
  <PresentationFormat>On-screen Show (4:3)</PresentationFormat>
  <Paragraphs>107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Peripheral Nerve Entrapment and Injuries of the Upper Extremity</vt:lpstr>
      <vt:lpstr>Learning Objectives</vt:lpstr>
      <vt:lpstr>Learning Objectives</vt:lpstr>
      <vt:lpstr>Learning Objectives</vt:lpstr>
      <vt:lpstr>PowerPoint Presentation</vt:lpstr>
      <vt:lpstr>Peripheral Nerve Entrapment and Injury in the Upper Extremity</vt:lpstr>
      <vt:lpstr>Peripheral Nerve Injuries</vt:lpstr>
      <vt:lpstr>Axillary Nerve Compression</vt:lpstr>
      <vt:lpstr>PowerPoint Presentation</vt:lpstr>
      <vt:lpstr>Axillary Nerve Compression</vt:lpstr>
      <vt:lpstr>PowerPoint Presentation</vt:lpstr>
      <vt:lpstr>Axillary Nerve Compression</vt:lpstr>
      <vt:lpstr>PowerPoint Presentation</vt:lpstr>
      <vt:lpstr>Axillary Nerve Compression</vt:lpstr>
      <vt:lpstr>PowerPoint Presentation</vt:lpstr>
      <vt:lpstr>PowerPoint Presentation</vt:lpstr>
      <vt:lpstr>PowerPoint Presentation</vt:lpstr>
      <vt:lpstr>Axillary Nerve Compression</vt:lpstr>
      <vt:lpstr>PowerPoint Presentation</vt:lpstr>
      <vt:lpstr>Axillary Nerve Compression</vt:lpstr>
      <vt:lpstr>Axillary Nerve Compression</vt:lpstr>
      <vt:lpstr>Chronic Axillary Nerve Compression</vt:lpstr>
      <vt:lpstr>Axillary Nerve Compression</vt:lpstr>
      <vt:lpstr>Axillary Nerve Compression</vt:lpstr>
      <vt:lpstr>Axillary Nerve Compression</vt:lpstr>
      <vt:lpstr>Acute Axillary Nerve Compression</vt:lpstr>
      <vt:lpstr>PowerPoint Presentation</vt:lpstr>
      <vt:lpstr>Acute Axillary Nerve Compression</vt:lpstr>
      <vt:lpstr>Quadrilateral Space Syndrome (QSS)</vt:lpstr>
      <vt:lpstr>Location of Quadrilateral Space</vt:lpstr>
      <vt:lpstr>Quadrilateral Space Syndrome</vt:lpstr>
      <vt:lpstr>Axillary Nerve Compression</vt:lpstr>
      <vt:lpstr>Conservative Management</vt:lpstr>
      <vt:lpstr>Quadrilateral Space Syndrome</vt:lpstr>
      <vt:lpstr>PowerPoint Presentation</vt:lpstr>
      <vt:lpstr>Case Report</vt:lpstr>
      <vt:lpstr>Case Report</vt:lpstr>
      <vt:lpstr>Active Learning Task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 Entrapment and Injury in the Upper Extremity</dc:title>
  <dc:creator>James Lehman DC</dc:creator>
  <cp:lastModifiedBy>Eileen Herlihy-Santiago</cp:lastModifiedBy>
  <cp:revision>58</cp:revision>
  <dcterms:created xsi:type="dcterms:W3CDTF">2014-09-07T18:17:51Z</dcterms:created>
  <dcterms:modified xsi:type="dcterms:W3CDTF">2025-07-21T18:27:45Z</dcterms:modified>
</cp:coreProperties>
</file>