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0" r:id="rId3"/>
    <p:sldId id="356" r:id="rId4"/>
    <p:sldId id="357" r:id="rId5"/>
    <p:sldId id="364" r:id="rId6"/>
    <p:sldId id="359" r:id="rId7"/>
    <p:sldId id="358" r:id="rId8"/>
    <p:sldId id="360" r:id="rId9"/>
    <p:sldId id="361" r:id="rId10"/>
    <p:sldId id="329" r:id="rId11"/>
    <p:sldId id="328" r:id="rId12"/>
    <p:sldId id="339" r:id="rId13"/>
    <p:sldId id="340" r:id="rId14"/>
    <p:sldId id="352" r:id="rId15"/>
    <p:sldId id="344" r:id="rId16"/>
    <p:sldId id="326" r:id="rId17"/>
    <p:sldId id="327" r:id="rId18"/>
    <p:sldId id="365" r:id="rId19"/>
    <p:sldId id="260" r:id="rId20"/>
    <p:sldId id="257" r:id="rId21"/>
    <p:sldId id="258" r:id="rId22"/>
    <p:sldId id="259" r:id="rId23"/>
    <p:sldId id="261" r:id="rId24"/>
    <p:sldId id="262" r:id="rId25"/>
    <p:sldId id="367" r:id="rId26"/>
    <p:sldId id="278" r:id="rId27"/>
    <p:sldId id="275" r:id="rId28"/>
    <p:sldId id="276" r:id="rId29"/>
    <p:sldId id="277" r:id="rId30"/>
    <p:sldId id="280" r:id="rId31"/>
    <p:sldId id="281" r:id="rId32"/>
    <p:sldId id="321" r:id="rId33"/>
    <p:sldId id="322" r:id="rId34"/>
    <p:sldId id="315" r:id="rId35"/>
    <p:sldId id="318" r:id="rId36"/>
    <p:sldId id="320" r:id="rId37"/>
    <p:sldId id="317" r:id="rId38"/>
    <p:sldId id="366" r:id="rId39"/>
    <p:sldId id="286" r:id="rId40"/>
    <p:sldId id="282" r:id="rId41"/>
    <p:sldId id="368" r:id="rId42"/>
    <p:sldId id="301" r:id="rId43"/>
    <p:sldId id="32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59" d="100"/>
          <a:sy n="59" d="100"/>
        </p:scale>
        <p:origin x="15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D1D9E-5602-4766-AB74-DC693E0A5B8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0ACF931-E372-4C94-96DA-DD7835B83825}">
      <dgm:prSet/>
      <dgm:spPr/>
      <dgm:t>
        <a:bodyPr/>
        <a:lstStyle/>
        <a:p>
          <a:r>
            <a:rPr lang="en-US"/>
            <a:t>Recognize signs of spinal cord emergency.</a:t>
          </a:r>
        </a:p>
      </dgm:t>
    </dgm:pt>
    <dgm:pt modelId="{966AFFD3-5777-4639-BC2E-B0AB15F29A6A}" type="parTrans" cxnId="{9C9D2D06-75BD-44A6-A674-5C9024E42444}">
      <dgm:prSet/>
      <dgm:spPr/>
      <dgm:t>
        <a:bodyPr/>
        <a:lstStyle/>
        <a:p>
          <a:endParaRPr lang="en-US"/>
        </a:p>
      </dgm:t>
    </dgm:pt>
    <dgm:pt modelId="{0A717E99-71AD-4F96-AF0E-5CA0C1830EEC}" type="sibTrans" cxnId="{9C9D2D06-75BD-44A6-A674-5C9024E42444}">
      <dgm:prSet/>
      <dgm:spPr/>
      <dgm:t>
        <a:bodyPr/>
        <a:lstStyle/>
        <a:p>
          <a:endParaRPr lang="en-US"/>
        </a:p>
      </dgm:t>
    </dgm:pt>
    <dgm:pt modelId="{A9B3DEFA-FD27-46AD-80A0-498DF5F24B09}">
      <dgm:prSet/>
      <dgm:spPr/>
      <dgm:t>
        <a:bodyPr/>
        <a:lstStyle/>
        <a:p>
          <a:r>
            <a:rPr lang="en-US"/>
            <a:t>Correlate anatomy and the patients’ signs and symptoms in order to identify cervical spondylotic myelopathy (CSM).</a:t>
          </a:r>
        </a:p>
      </dgm:t>
    </dgm:pt>
    <dgm:pt modelId="{E9AF8AF7-1A80-4F59-A956-00BAAF8AAC41}" type="parTrans" cxnId="{AE16E72C-C884-4C5A-9EDF-FC553563106F}">
      <dgm:prSet/>
      <dgm:spPr/>
      <dgm:t>
        <a:bodyPr/>
        <a:lstStyle/>
        <a:p>
          <a:endParaRPr lang="en-US"/>
        </a:p>
      </dgm:t>
    </dgm:pt>
    <dgm:pt modelId="{622A3DA0-8226-4B9B-BC2C-572F1442F7A6}" type="sibTrans" cxnId="{AE16E72C-C884-4C5A-9EDF-FC553563106F}">
      <dgm:prSet/>
      <dgm:spPr/>
      <dgm:t>
        <a:bodyPr/>
        <a:lstStyle/>
        <a:p>
          <a:endParaRPr lang="en-US"/>
        </a:p>
      </dgm:t>
    </dgm:pt>
    <dgm:pt modelId="{F65DEB2C-388D-40E6-8289-0001015040A3}" type="pres">
      <dgm:prSet presAssocID="{DE1D1D9E-5602-4766-AB74-DC693E0A5B8B}" presName="linear" presStyleCnt="0">
        <dgm:presLayoutVars>
          <dgm:animLvl val="lvl"/>
          <dgm:resizeHandles val="exact"/>
        </dgm:presLayoutVars>
      </dgm:prSet>
      <dgm:spPr/>
    </dgm:pt>
    <dgm:pt modelId="{FE32BD09-FE96-4790-8A62-A10DA4CB3CB1}" type="pres">
      <dgm:prSet presAssocID="{50ACF931-E372-4C94-96DA-DD7835B838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897CAF-3C30-4B82-86DB-CA174B28B345}" type="pres">
      <dgm:prSet presAssocID="{0A717E99-71AD-4F96-AF0E-5CA0C1830EEC}" presName="spacer" presStyleCnt="0"/>
      <dgm:spPr/>
    </dgm:pt>
    <dgm:pt modelId="{4BC4FDA1-BF58-4ADC-AB17-5091FABB78F8}" type="pres">
      <dgm:prSet presAssocID="{A9B3DEFA-FD27-46AD-80A0-498DF5F24B0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C9D2D06-75BD-44A6-A674-5C9024E42444}" srcId="{DE1D1D9E-5602-4766-AB74-DC693E0A5B8B}" destId="{50ACF931-E372-4C94-96DA-DD7835B83825}" srcOrd="0" destOrd="0" parTransId="{966AFFD3-5777-4639-BC2E-B0AB15F29A6A}" sibTransId="{0A717E99-71AD-4F96-AF0E-5CA0C1830EEC}"/>
    <dgm:cxn modelId="{AE16E72C-C884-4C5A-9EDF-FC553563106F}" srcId="{DE1D1D9E-5602-4766-AB74-DC693E0A5B8B}" destId="{A9B3DEFA-FD27-46AD-80A0-498DF5F24B09}" srcOrd="1" destOrd="0" parTransId="{E9AF8AF7-1A80-4F59-A956-00BAAF8AAC41}" sibTransId="{622A3DA0-8226-4B9B-BC2C-572F1442F7A6}"/>
    <dgm:cxn modelId="{9BC73868-6A98-4623-BE6D-5B81C1549D2B}" type="presOf" srcId="{50ACF931-E372-4C94-96DA-DD7835B83825}" destId="{FE32BD09-FE96-4790-8A62-A10DA4CB3CB1}" srcOrd="0" destOrd="0" presId="urn:microsoft.com/office/officeart/2005/8/layout/vList2"/>
    <dgm:cxn modelId="{656CDDBC-B464-415E-966F-C97E8FBBC081}" type="presOf" srcId="{A9B3DEFA-FD27-46AD-80A0-498DF5F24B09}" destId="{4BC4FDA1-BF58-4ADC-AB17-5091FABB78F8}" srcOrd="0" destOrd="0" presId="urn:microsoft.com/office/officeart/2005/8/layout/vList2"/>
    <dgm:cxn modelId="{B0A16EE0-7017-47D6-8250-512CAFC91717}" type="presOf" srcId="{DE1D1D9E-5602-4766-AB74-DC693E0A5B8B}" destId="{F65DEB2C-388D-40E6-8289-0001015040A3}" srcOrd="0" destOrd="0" presId="urn:microsoft.com/office/officeart/2005/8/layout/vList2"/>
    <dgm:cxn modelId="{D806052A-3120-459D-97F9-A8EEB6C120CF}" type="presParOf" srcId="{F65DEB2C-388D-40E6-8289-0001015040A3}" destId="{FE32BD09-FE96-4790-8A62-A10DA4CB3CB1}" srcOrd="0" destOrd="0" presId="urn:microsoft.com/office/officeart/2005/8/layout/vList2"/>
    <dgm:cxn modelId="{C3BF6516-05C7-4CEA-939E-3DBFE629CC33}" type="presParOf" srcId="{F65DEB2C-388D-40E6-8289-0001015040A3}" destId="{5C897CAF-3C30-4B82-86DB-CA174B28B345}" srcOrd="1" destOrd="0" presId="urn:microsoft.com/office/officeart/2005/8/layout/vList2"/>
    <dgm:cxn modelId="{9EA1D13B-2EE1-4439-8C5B-089B5559BE66}" type="presParOf" srcId="{F65DEB2C-388D-40E6-8289-0001015040A3}" destId="{4BC4FDA1-BF58-4ADC-AB17-5091FABB78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59ECA-EF1C-4370-831C-CB87144855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20497A-EE9A-4DA6-BDB2-32E93592EF01}">
      <dgm:prSet/>
      <dgm:spPr/>
      <dgm:t>
        <a:bodyPr/>
        <a:lstStyle/>
        <a:p>
          <a:r>
            <a:rPr lang="en-US"/>
            <a:t>Everyday walking is a complex process that is a combination of brain and spinal cord input.  </a:t>
          </a:r>
        </a:p>
      </dgm:t>
    </dgm:pt>
    <dgm:pt modelId="{92B11CC4-4FA4-459C-9356-95B501DAC56D}" type="parTrans" cxnId="{6CF0FDBE-FE60-4D0F-98B1-894AD3D81845}">
      <dgm:prSet/>
      <dgm:spPr/>
      <dgm:t>
        <a:bodyPr/>
        <a:lstStyle/>
        <a:p>
          <a:endParaRPr lang="en-US"/>
        </a:p>
      </dgm:t>
    </dgm:pt>
    <dgm:pt modelId="{1DB9BF07-D4C5-41D6-BE8E-621F551EB911}" type="sibTrans" cxnId="{6CF0FDBE-FE60-4D0F-98B1-894AD3D81845}">
      <dgm:prSet/>
      <dgm:spPr/>
      <dgm:t>
        <a:bodyPr/>
        <a:lstStyle/>
        <a:p>
          <a:endParaRPr lang="en-US"/>
        </a:p>
      </dgm:t>
    </dgm:pt>
    <dgm:pt modelId="{7142C9A5-CD73-4A83-A3FC-862FACF86B4B}">
      <dgm:prSet/>
      <dgm:spPr/>
      <dgm:t>
        <a:bodyPr/>
        <a:lstStyle/>
        <a:p>
          <a:r>
            <a:rPr lang="en-US"/>
            <a:t>With cervical cord compression, an unsteady walking pattern can develop.  </a:t>
          </a:r>
        </a:p>
      </dgm:t>
    </dgm:pt>
    <dgm:pt modelId="{FBDFF4DC-C491-495C-845D-25097ABE93DF}" type="parTrans" cxnId="{5789F600-6E4F-44D4-B1C7-96B3227F1EDF}">
      <dgm:prSet/>
      <dgm:spPr/>
      <dgm:t>
        <a:bodyPr/>
        <a:lstStyle/>
        <a:p>
          <a:endParaRPr lang="en-US"/>
        </a:p>
      </dgm:t>
    </dgm:pt>
    <dgm:pt modelId="{B5ADD1B7-81CF-492F-A012-2EF1E6C86DB0}" type="sibTrans" cxnId="{5789F600-6E4F-44D4-B1C7-96B3227F1EDF}">
      <dgm:prSet/>
      <dgm:spPr/>
      <dgm:t>
        <a:bodyPr/>
        <a:lstStyle/>
        <a:p>
          <a:endParaRPr lang="en-US"/>
        </a:p>
      </dgm:t>
    </dgm:pt>
    <dgm:pt modelId="{83CDBE8A-4417-45D1-8175-47BB166BF13B}">
      <dgm:prSet/>
      <dgm:spPr/>
      <dgm:t>
        <a:bodyPr/>
        <a:lstStyle/>
        <a:p>
          <a:r>
            <a:rPr lang="en-US"/>
            <a:t>Some people can develop a wide based gait.  Early signs of this can be tested in the office with tandem gait observation.</a:t>
          </a:r>
        </a:p>
      </dgm:t>
    </dgm:pt>
    <dgm:pt modelId="{D7936B03-1DC8-46A8-A1BB-42F9048CAC53}" type="parTrans" cxnId="{69C9ECF6-836F-4F2F-B815-07C0DE083F3F}">
      <dgm:prSet/>
      <dgm:spPr/>
      <dgm:t>
        <a:bodyPr/>
        <a:lstStyle/>
        <a:p>
          <a:endParaRPr lang="en-US"/>
        </a:p>
      </dgm:t>
    </dgm:pt>
    <dgm:pt modelId="{954A853B-3EC3-486D-96E1-B386688E7403}" type="sibTrans" cxnId="{69C9ECF6-836F-4F2F-B815-07C0DE083F3F}">
      <dgm:prSet/>
      <dgm:spPr/>
      <dgm:t>
        <a:bodyPr/>
        <a:lstStyle/>
        <a:p>
          <a:endParaRPr lang="en-US"/>
        </a:p>
      </dgm:t>
    </dgm:pt>
    <dgm:pt modelId="{0B257FF1-5658-4E8A-9C53-98A5D9167CAF}" type="pres">
      <dgm:prSet presAssocID="{82359ECA-EF1C-4370-831C-CB8714485559}" presName="linear" presStyleCnt="0">
        <dgm:presLayoutVars>
          <dgm:animLvl val="lvl"/>
          <dgm:resizeHandles val="exact"/>
        </dgm:presLayoutVars>
      </dgm:prSet>
      <dgm:spPr/>
    </dgm:pt>
    <dgm:pt modelId="{C25BC876-1187-42EA-A941-61E4F8093A73}" type="pres">
      <dgm:prSet presAssocID="{2220497A-EE9A-4DA6-BDB2-32E93592EF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295F6C-DD9C-4EC4-B05E-F6F05D3D85A0}" type="pres">
      <dgm:prSet presAssocID="{1DB9BF07-D4C5-41D6-BE8E-621F551EB911}" presName="spacer" presStyleCnt="0"/>
      <dgm:spPr/>
    </dgm:pt>
    <dgm:pt modelId="{4933ECC7-75EA-4A59-997F-ED96050F5365}" type="pres">
      <dgm:prSet presAssocID="{7142C9A5-CD73-4A83-A3FC-862FACF86B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1B95C1-5FE6-4198-BD33-04CC0BDB8AFF}" type="pres">
      <dgm:prSet presAssocID="{B5ADD1B7-81CF-492F-A012-2EF1E6C86DB0}" presName="spacer" presStyleCnt="0"/>
      <dgm:spPr/>
    </dgm:pt>
    <dgm:pt modelId="{F991C55B-690F-40A5-A943-6F0DAD640292}" type="pres">
      <dgm:prSet presAssocID="{83CDBE8A-4417-45D1-8175-47BB166BF1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89F600-6E4F-44D4-B1C7-96B3227F1EDF}" srcId="{82359ECA-EF1C-4370-831C-CB8714485559}" destId="{7142C9A5-CD73-4A83-A3FC-862FACF86B4B}" srcOrd="1" destOrd="0" parTransId="{FBDFF4DC-C491-495C-845D-25097ABE93DF}" sibTransId="{B5ADD1B7-81CF-492F-A012-2EF1E6C86DB0}"/>
    <dgm:cxn modelId="{8C830D5C-A831-4E4C-8811-40F775D09F21}" type="presOf" srcId="{7142C9A5-CD73-4A83-A3FC-862FACF86B4B}" destId="{4933ECC7-75EA-4A59-997F-ED96050F5365}" srcOrd="0" destOrd="0" presId="urn:microsoft.com/office/officeart/2005/8/layout/vList2"/>
    <dgm:cxn modelId="{63AB7455-7DF1-4EEC-B1EB-F7FA9D344C46}" type="presOf" srcId="{83CDBE8A-4417-45D1-8175-47BB166BF13B}" destId="{F991C55B-690F-40A5-A943-6F0DAD640292}" srcOrd="0" destOrd="0" presId="urn:microsoft.com/office/officeart/2005/8/layout/vList2"/>
    <dgm:cxn modelId="{3AF66557-BDB9-41C6-8BF1-DB206B7478FA}" type="presOf" srcId="{82359ECA-EF1C-4370-831C-CB8714485559}" destId="{0B257FF1-5658-4E8A-9C53-98A5D9167CAF}" srcOrd="0" destOrd="0" presId="urn:microsoft.com/office/officeart/2005/8/layout/vList2"/>
    <dgm:cxn modelId="{AF1D9EA8-E29A-4B9D-BF67-0E7231F87072}" type="presOf" srcId="{2220497A-EE9A-4DA6-BDB2-32E93592EF01}" destId="{C25BC876-1187-42EA-A941-61E4F8093A73}" srcOrd="0" destOrd="0" presId="urn:microsoft.com/office/officeart/2005/8/layout/vList2"/>
    <dgm:cxn modelId="{6CF0FDBE-FE60-4D0F-98B1-894AD3D81845}" srcId="{82359ECA-EF1C-4370-831C-CB8714485559}" destId="{2220497A-EE9A-4DA6-BDB2-32E93592EF01}" srcOrd="0" destOrd="0" parTransId="{92B11CC4-4FA4-459C-9356-95B501DAC56D}" sibTransId="{1DB9BF07-D4C5-41D6-BE8E-621F551EB911}"/>
    <dgm:cxn modelId="{69C9ECF6-836F-4F2F-B815-07C0DE083F3F}" srcId="{82359ECA-EF1C-4370-831C-CB8714485559}" destId="{83CDBE8A-4417-45D1-8175-47BB166BF13B}" srcOrd="2" destOrd="0" parTransId="{D7936B03-1DC8-46A8-A1BB-42F9048CAC53}" sibTransId="{954A853B-3EC3-486D-96E1-B386688E7403}"/>
    <dgm:cxn modelId="{0E6919AE-EA9F-4DDD-8DEC-084852B7485C}" type="presParOf" srcId="{0B257FF1-5658-4E8A-9C53-98A5D9167CAF}" destId="{C25BC876-1187-42EA-A941-61E4F8093A73}" srcOrd="0" destOrd="0" presId="urn:microsoft.com/office/officeart/2005/8/layout/vList2"/>
    <dgm:cxn modelId="{E64B61C0-81A1-46ED-A0DE-645910397417}" type="presParOf" srcId="{0B257FF1-5658-4E8A-9C53-98A5D9167CAF}" destId="{D6295F6C-DD9C-4EC4-B05E-F6F05D3D85A0}" srcOrd="1" destOrd="0" presId="urn:microsoft.com/office/officeart/2005/8/layout/vList2"/>
    <dgm:cxn modelId="{B3F49E17-9F3A-44B1-B1FB-BC9547218B8C}" type="presParOf" srcId="{0B257FF1-5658-4E8A-9C53-98A5D9167CAF}" destId="{4933ECC7-75EA-4A59-997F-ED96050F5365}" srcOrd="2" destOrd="0" presId="urn:microsoft.com/office/officeart/2005/8/layout/vList2"/>
    <dgm:cxn modelId="{8F5243A6-F1A8-47D6-A516-027A5F064C92}" type="presParOf" srcId="{0B257FF1-5658-4E8A-9C53-98A5D9167CAF}" destId="{A61B95C1-5FE6-4198-BD33-04CC0BDB8AFF}" srcOrd="3" destOrd="0" presId="urn:microsoft.com/office/officeart/2005/8/layout/vList2"/>
    <dgm:cxn modelId="{7F1AF630-9674-404B-915F-12416B0F0ABC}" type="presParOf" srcId="{0B257FF1-5658-4E8A-9C53-98A5D9167CAF}" destId="{F991C55B-690F-40A5-A943-6F0DAD6402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04334-1119-432F-B6D8-3E948C5CAB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C65242-2B90-4FB7-86AD-C669F29F07B6}">
      <dgm:prSet/>
      <dgm:spPr/>
      <dgm:t>
        <a:bodyPr/>
        <a:lstStyle/>
        <a:p>
          <a:r>
            <a:rPr lang="en-US"/>
            <a:t>As the cervical spinal cord is compressed, the spinal nerves will be impacted.  This can lead to numbness in the arms and hands (paresthesias).  </a:t>
          </a:r>
        </a:p>
      </dgm:t>
    </dgm:pt>
    <dgm:pt modelId="{2E73EE7E-A3D8-4E0E-8233-8A68FB7F9556}" type="parTrans" cxnId="{58DEE97B-504C-42B9-A37F-9CE398C8D0C9}">
      <dgm:prSet/>
      <dgm:spPr/>
      <dgm:t>
        <a:bodyPr/>
        <a:lstStyle/>
        <a:p>
          <a:endParaRPr lang="en-US"/>
        </a:p>
      </dgm:t>
    </dgm:pt>
    <dgm:pt modelId="{F0840064-56CD-4227-9667-8A9E93D324EF}" type="sibTrans" cxnId="{58DEE97B-504C-42B9-A37F-9CE398C8D0C9}">
      <dgm:prSet/>
      <dgm:spPr/>
      <dgm:t>
        <a:bodyPr/>
        <a:lstStyle/>
        <a:p>
          <a:endParaRPr lang="en-US"/>
        </a:p>
      </dgm:t>
    </dgm:pt>
    <dgm:pt modelId="{FEB73B13-B0B1-4260-82BD-202F3A694D84}">
      <dgm:prSet/>
      <dgm:spPr/>
      <dgm:t>
        <a:bodyPr/>
        <a:lstStyle/>
        <a:p>
          <a:r>
            <a:rPr lang="en-US"/>
            <a:t>Unlike carpal tunnel syndrome, cervical myelopathy will often involve numbness throughout the arm and hand.  </a:t>
          </a:r>
        </a:p>
      </dgm:t>
    </dgm:pt>
    <dgm:pt modelId="{63F3A310-8E6E-4A4E-9B79-56CD046238F9}" type="parTrans" cxnId="{4EBC7BE8-7525-444E-AAFF-84DCF3FE1055}">
      <dgm:prSet/>
      <dgm:spPr/>
      <dgm:t>
        <a:bodyPr/>
        <a:lstStyle/>
        <a:p>
          <a:endParaRPr lang="en-US"/>
        </a:p>
      </dgm:t>
    </dgm:pt>
    <dgm:pt modelId="{3D3C496B-F6EE-408D-ADAC-7BFF7477FF9C}" type="sibTrans" cxnId="{4EBC7BE8-7525-444E-AAFF-84DCF3FE1055}">
      <dgm:prSet/>
      <dgm:spPr/>
      <dgm:t>
        <a:bodyPr/>
        <a:lstStyle/>
        <a:p>
          <a:endParaRPr lang="en-US"/>
        </a:p>
      </dgm:t>
    </dgm:pt>
    <dgm:pt modelId="{C38DEE95-1867-4A32-88A0-FB59114E6008}">
      <dgm:prSet/>
      <dgm:spPr/>
      <dgm:t>
        <a:bodyPr/>
        <a:lstStyle/>
        <a:p>
          <a:r>
            <a:rPr lang="en-US"/>
            <a:t>Cervical radiculopathy can cause numbness in the arms and hands but is usually limited to specific dermatomes.</a:t>
          </a:r>
        </a:p>
      </dgm:t>
    </dgm:pt>
    <dgm:pt modelId="{5C25D9EA-78E6-4CC3-A401-A80C24FBDAC5}" type="parTrans" cxnId="{DBE1999F-C483-47C4-B7D8-AFC2658732CB}">
      <dgm:prSet/>
      <dgm:spPr/>
      <dgm:t>
        <a:bodyPr/>
        <a:lstStyle/>
        <a:p>
          <a:endParaRPr lang="en-US"/>
        </a:p>
      </dgm:t>
    </dgm:pt>
    <dgm:pt modelId="{6163CD6D-2C2C-46DA-A13C-28823D458B3E}" type="sibTrans" cxnId="{DBE1999F-C483-47C4-B7D8-AFC2658732CB}">
      <dgm:prSet/>
      <dgm:spPr/>
      <dgm:t>
        <a:bodyPr/>
        <a:lstStyle/>
        <a:p>
          <a:endParaRPr lang="en-US"/>
        </a:p>
      </dgm:t>
    </dgm:pt>
    <dgm:pt modelId="{6A98010E-EC3D-4ABA-8F2D-BDAD9C387E9F}" type="pres">
      <dgm:prSet presAssocID="{36804334-1119-432F-B6D8-3E948C5CAB85}" presName="linear" presStyleCnt="0">
        <dgm:presLayoutVars>
          <dgm:animLvl val="lvl"/>
          <dgm:resizeHandles val="exact"/>
        </dgm:presLayoutVars>
      </dgm:prSet>
      <dgm:spPr/>
    </dgm:pt>
    <dgm:pt modelId="{6B02E37E-CD6B-463B-8167-EADA10683C02}" type="pres">
      <dgm:prSet presAssocID="{96C65242-2B90-4FB7-86AD-C669F29F07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8172A9-8994-4373-A0C7-FF0375013B8F}" type="pres">
      <dgm:prSet presAssocID="{F0840064-56CD-4227-9667-8A9E93D324EF}" presName="spacer" presStyleCnt="0"/>
      <dgm:spPr/>
    </dgm:pt>
    <dgm:pt modelId="{476693C7-C84F-40F5-9B91-EDDEF8D97EC7}" type="pres">
      <dgm:prSet presAssocID="{FEB73B13-B0B1-4260-82BD-202F3A694D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B66FEE-D4D3-48DD-9891-9B5095F86883}" type="pres">
      <dgm:prSet presAssocID="{3D3C496B-F6EE-408D-ADAC-7BFF7477FF9C}" presName="spacer" presStyleCnt="0"/>
      <dgm:spPr/>
    </dgm:pt>
    <dgm:pt modelId="{E9C6C003-251A-437E-A692-D385A74D8C47}" type="pres">
      <dgm:prSet presAssocID="{C38DEE95-1867-4A32-88A0-FB59114E60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CB7819-9D60-42EA-9781-F52ECA21D94B}" type="presOf" srcId="{36804334-1119-432F-B6D8-3E948C5CAB85}" destId="{6A98010E-EC3D-4ABA-8F2D-BDAD9C387E9F}" srcOrd="0" destOrd="0" presId="urn:microsoft.com/office/officeart/2005/8/layout/vList2"/>
    <dgm:cxn modelId="{A377FE3F-FC42-48FB-AC69-D41378E5B7D5}" type="presOf" srcId="{FEB73B13-B0B1-4260-82BD-202F3A694D84}" destId="{476693C7-C84F-40F5-9B91-EDDEF8D97EC7}" srcOrd="0" destOrd="0" presId="urn:microsoft.com/office/officeart/2005/8/layout/vList2"/>
    <dgm:cxn modelId="{58DEE97B-504C-42B9-A37F-9CE398C8D0C9}" srcId="{36804334-1119-432F-B6D8-3E948C5CAB85}" destId="{96C65242-2B90-4FB7-86AD-C669F29F07B6}" srcOrd="0" destOrd="0" parTransId="{2E73EE7E-A3D8-4E0E-8233-8A68FB7F9556}" sibTransId="{F0840064-56CD-4227-9667-8A9E93D324EF}"/>
    <dgm:cxn modelId="{DBE1999F-C483-47C4-B7D8-AFC2658732CB}" srcId="{36804334-1119-432F-B6D8-3E948C5CAB85}" destId="{C38DEE95-1867-4A32-88A0-FB59114E6008}" srcOrd="2" destOrd="0" parTransId="{5C25D9EA-78E6-4CC3-A401-A80C24FBDAC5}" sibTransId="{6163CD6D-2C2C-46DA-A13C-28823D458B3E}"/>
    <dgm:cxn modelId="{2490C6A9-267D-46BF-95CC-2774FF669901}" type="presOf" srcId="{C38DEE95-1867-4A32-88A0-FB59114E6008}" destId="{E9C6C003-251A-437E-A692-D385A74D8C47}" srcOrd="0" destOrd="0" presId="urn:microsoft.com/office/officeart/2005/8/layout/vList2"/>
    <dgm:cxn modelId="{0F5669D3-C229-413A-8B78-72271EE085C8}" type="presOf" srcId="{96C65242-2B90-4FB7-86AD-C669F29F07B6}" destId="{6B02E37E-CD6B-463B-8167-EADA10683C02}" srcOrd="0" destOrd="0" presId="urn:microsoft.com/office/officeart/2005/8/layout/vList2"/>
    <dgm:cxn modelId="{4EBC7BE8-7525-444E-AAFF-84DCF3FE1055}" srcId="{36804334-1119-432F-B6D8-3E948C5CAB85}" destId="{FEB73B13-B0B1-4260-82BD-202F3A694D84}" srcOrd="1" destOrd="0" parTransId="{63F3A310-8E6E-4A4E-9B79-56CD046238F9}" sibTransId="{3D3C496B-F6EE-408D-ADAC-7BFF7477FF9C}"/>
    <dgm:cxn modelId="{198CE6B8-C6D9-44E9-982E-520C9B73DBDA}" type="presParOf" srcId="{6A98010E-EC3D-4ABA-8F2D-BDAD9C387E9F}" destId="{6B02E37E-CD6B-463B-8167-EADA10683C02}" srcOrd="0" destOrd="0" presId="urn:microsoft.com/office/officeart/2005/8/layout/vList2"/>
    <dgm:cxn modelId="{171806EE-54BF-4319-9608-1AC635ECB542}" type="presParOf" srcId="{6A98010E-EC3D-4ABA-8F2D-BDAD9C387E9F}" destId="{648172A9-8994-4373-A0C7-FF0375013B8F}" srcOrd="1" destOrd="0" presId="urn:microsoft.com/office/officeart/2005/8/layout/vList2"/>
    <dgm:cxn modelId="{E0A12303-D5D6-4E54-8378-54E40D8CE843}" type="presParOf" srcId="{6A98010E-EC3D-4ABA-8F2D-BDAD9C387E9F}" destId="{476693C7-C84F-40F5-9B91-EDDEF8D97EC7}" srcOrd="2" destOrd="0" presId="urn:microsoft.com/office/officeart/2005/8/layout/vList2"/>
    <dgm:cxn modelId="{83256315-5652-456E-8A2E-24E06D6EF79D}" type="presParOf" srcId="{6A98010E-EC3D-4ABA-8F2D-BDAD9C387E9F}" destId="{FFB66FEE-D4D3-48DD-9891-9B5095F86883}" srcOrd="3" destOrd="0" presId="urn:microsoft.com/office/officeart/2005/8/layout/vList2"/>
    <dgm:cxn modelId="{2D40E24A-D8B6-49C9-A46A-A3D83AC4DBFC}" type="presParOf" srcId="{6A98010E-EC3D-4ABA-8F2D-BDAD9C387E9F}" destId="{E9C6C003-251A-437E-A692-D385A74D8C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9E94A9-DC60-4E14-B6B8-5B1EF83A7F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BCF5C5-7827-4314-861A-933942EE0C00}">
      <dgm:prSet/>
      <dgm:spPr/>
      <dgm:t>
        <a:bodyPr/>
        <a:lstStyle/>
        <a:p>
          <a:r>
            <a:rPr lang="en-US"/>
            <a:t>Hyperreflexia is described by the patient as a twitching of the muscles.  </a:t>
          </a:r>
        </a:p>
      </dgm:t>
    </dgm:pt>
    <dgm:pt modelId="{A92AD911-AADC-4F27-9B01-5B58D1482B98}" type="parTrans" cxnId="{E7B4D2AE-B43D-4773-93C8-F95BE6439C12}">
      <dgm:prSet/>
      <dgm:spPr/>
      <dgm:t>
        <a:bodyPr/>
        <a:lstStyle/>
        <a:p>
          <a:endParaRPr lang="en-US"/>
        </a:p>
      </dgm:t>
    </dgm:pt>
    <dgm:pt modelId="{49B44A75-E011-4C57-A21B-9BE84479C5EC}" type="sibTrans" cxnId="{E7B4D2AE-B43D-4773-93C8-F95BE6439C12}">
      <dgm:prSet/>
      <dgm:spPr/>
      <dgm:t>
        <a:bodyPr/>
        <a:lstStyle/>
        <a:p>
          <a:endParaRPr lang="en-US"/>
        </a:p>
      </dgm:t>
    </dgm:pt>
    <dgm:pt modelId="{DE51E4A9-DFBD-4DC7-A8F5-764A98FE621D}">
      <dgm:prSet/>
      <dgm:spPr/>
      <dgm:t>
        <a:bodyPr/>
        <a:lstStyle/>
        <a:p>
          <a:r>
            <a:rPr lang="en-US"/>
            <a:t>The upper and lower extremity reflexes are mediated by the corticospinal tract.  </a:t>
          </a:r>
        </a:p>
      </dgm:t>
    </dgm:pt>
    <dgm:pt modelId="{AF7DFAA7-E478-4219-82BA-F9CE7C5BBD54}" type="parTrans" cxnId="{200FF26C-C9EE-48EE-8328-A81FCB7CE9C8}">
      <dgm:prSet/>
      <dgm:spPr/>
      <dgm:t>
        <a:bodyPr/>
        <a:lstStyle/>
        <a:p>
          <a:endParaRPr lang="en-US"/>
        </a:p>
      </dgm:t>
    </dgm:pt>
    <dgm:pt modelId="{EE683747-7A79-40A1-BBFE-EC5F21F7B206}" type="sibTrans" cxnId="{200FF26C-C9EE-48EE-8328-A81FCB7CE9C8}">
      <dgm:prSet/>
      <dgm:spPr/>
      <dgm:t>
        <a:bodyPr/>
        <a:lstStyle/>
        <a:p>
          <a:endParaRPr lang="en-US"/>
        </a:p>
      </dgm:t>
    </dgm:pt>
    <dgm:pt modelId="{7064C237-DD58-40E7-8852-C9D8F779C5E7}">
      <dgm:prSet/>
      <dgm:spPr/>
      <dgm:t>
        <a:bodyPr/>
        <a:lstStyle/>
        <a:p>
          <a:r>
            <a:rPr lang="en-US"/>
            <a:t>The loss of inhibition results in hyperreflexia and the presence of pathological reflexes.</a:t>
          </a:r>
        </a:p>
      </dgm:t>
    </dgm:pt>
    <dgm:pt modelId="{E04005FF-6101-42EF-B4E5-E14EDF38F5A9}" type="parTrans" cxnId="{64AF880C-E276-45C9-9AE5-A0F121A77B43}">
      <dgm:prSet/>
      <dgm:spPr/>
      <dgm:t>
        <a:bodyPr/>
        <a:lstStyle/>
        <a:p>
          <a:endParaRPr lang="en-US"/>
        </a:p>
      </dgm:t>
    </dgm:pt>
    <dgm:pt modelId="{4689EFA1-B2D5-430A-BD17-7B10C79F3AAC}" type="sibTrans" cxnId="{64AF880C-E276-45C9-9AE5-A0F121A77B43}">
      <dgm:prSet/>
      <dgm:spPr/>
      <dgm:t>
        <a:bodyPr/>
        <a:lstStyle/>
        <a:p>
          <a:endParaRPr lang="en-US"/>
        </a:p>
      </dgm:t>
    </dgm:pt>
    <dgm:pt modelId="{D359D165-8BB3-469B-AB27-EF2E3D34505E}" type="pres">
      <dgm:prSet presAssocID="{A79E94A9-DC60-4E14-B6B8-5B1EF83A7F99}" presName="linear" presStyleCnt="0">
        <dgm:presLayoutVars>
          <dgm:animLvl val="lvl"/>
          <dgm:resizeHandles val="exact"/>
        </dgm:presLayoutVars>
      </dgm:prSet>
      <dgm:spPr/>
    </dgm:pt>
    <dgm:pt modelId="{4B371BC8-2D88-4D12-9BAF-CEE8DE85545A}" type="pres">
      <dgm:prSet presAssocID="{22BCF5C5-7827-4314-861A-933942EE0C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E122D7-4E3B-4D25-9B66-8BD8182525FC}" type="pres">
      <dgm:prSet presAssocID="{49B44A75-E011-4C57-A21B-9BE84479C5EC}" presName="spacer" presStyleCnt="0"/>
      <dgm:spPr/>
    </dgm:pt>
    <dgm:pt modelId="{AEF1B27A-DA88-42CE-8F3A-C5CF756EFC8D}" type="pres">
      <dgm:prSet presAssocID="{DE51E4A9-DFBD-4DC7-A8F5-764A98FE62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D15211-205E-4E9E-BAD6-07B42E8930F9}" type="pres">
      <dgm:prSet presAssocID="{EE683747-7A79-40A1-BBFE-EC5F21F7B206}" presName="spacer" presStyleCnt="0"/>
      <dgm:spPr/>
    </dgm:pt>
    <dgm:pt modelId="{BD79C93F-41B1-4504-BEB2-1AB469B63E2D}" type="pres">
      <dgm:prSet presAssocID="{7064C237-DD58-40E7-8852-C9D8F779C5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AF880C-E276-45C9-9AE5-A0F121A77B43}" srcId="{A79E94A9-DC60-4E14-B6B8-5B1EF83A7F99}" destId="{7064C237-DD58-40E7-8852-C9D8F779C5E7}" srcOrd="2" destOrd="0" parTransId="{E04005FF-6101-42EF-B4E5-E14EDF38F5A9}" sibTransId="{4689EFA1-B2D5-430A-BD17-7B10C79F3AAC}"/>
    <dgm:cxn modelId="{72270F41-96A1-4903-832D-BF3779058F1E}" type="presOf" srcId="{A79E94A9-DC60-4E14-B6B8-5B1EF83A7F99}" destId="{D359D165-8BB3-469B-AB27-EF2E3D34505E}" srcOrd="0" destOrd="0" presId="urn:microsoft.com/office/officeart/2005/8/layout/vList2"/>
    <dgm:cxn modelId="{AD9D6365-0DA7-4994-A7D4-E139C2E3BE29}" type="presOf" srcId="{7064C237-DD58-40E7-8852-C9D8F779C5E7}" destId="{BD79C93F-41B1-4504-BEB2-1AB469B63E2D}" srcOrd="0" destOrd="0" presId="urn:microsoft.com/office/officeart/2005/8/layout/vList2"/>
    <dgm:cxn modelId="{200FF26C-C9EE-48EE-8328-A81FCB7CE9C8}" srcId="{A79E94A9-DC60-4E14-B6B8-5B1EF83A7F99}" destId="{DE51E4A9-DFBD-4DC7-A8F5-764A98FE621D}" srcOrd="1" destOrd="0" parTransId="{AF7DFAA7-E478-4219-82BA-F9CE7C5BBD54}" sibTransId="{EE683747-7A79-40A1-BBFE-EC5F21F7B206}"/>
    <dgm:cxn modelId="{E7B4D2AE-B43D-4773-93C8-F95BE6439C12}" srcId="{A79E94A9-DC60-4E14-B6B8-5B1EF83A7F99}" destId="{22BCF5C5-7827-4314-861A-933942EE0C00}" srcOrd="0" destOrd="0" parTransId="{A92AD911-AADC-4F27-9B01-5B58D1482B98}" sibTransId="{49B44A75-E011-4C57-A21B-9BE84479C5EC}"/>
    <dgm:cxn modelId="{0C2F4AE3-8769-4902-B7DD-D45D3B627CF3}" type="presOf" srcId="{DE51E4A9-DFBD-4DC7-A8F5-764A98FE621D}" destId="{AEF1B27A-DA88-42CE-8F3A-C5CF756EFC8D}" srcOrd="0" destOrd="0" presId="urn:microsoft.com/office/officeart/2005/8/layout/vList2"/>
    <dgm:cxn modelId="{008274E8-8507-4935-BBE9-1CE95FC73577}" type="presOf" srcId="{22BCF5C5-7827-4314-861A-933942EE0C00}" destId="{4B371BC8-2D88-4D12-9BAF-CEE8DE85545A}" srcOrd="0" destOrd="0" presId="urn:microsoft.com/office/officeart/2005/8/layout/vList2"/>
    <dgm:cxn modelId="{0EAD7382-3C6D-4D89-BC84-1AD868CD7DBB}" type="presParOf" srcId="{D359D165-8BB3-469B-AB27-EF2E3D34505E}" destId="{4B371BC8-2D88-4D12-9BAF-CEE8DE85545A}" srcOrd="0" destOrd="0" presId="urn:microsoft.com/office/officeart/2005/8/layout/vList2"/>
    <dgm:cxn modelId="{AF550DDF-5DC2-4CBA-A253-BC9B8E2270D2}" type="presParOf" srcId="{D359D165-8BB3-469B-AB27-EF2E3D34505E}" destId="{23E122D7-4E3B-4D25-9B66-8BD8182525FC}" srcOrd="1" destOrd="0" presId="urn:microsoft.com/office/officeart/2005/8/layout/vList2"/>
    <dgm:cxn modelId="{7B6046F6-260B-4153-A79D-06CEF9573C8C}" type="presParOf" srcId="{D359D165-8BB3-469B-AB27-EF2E3D34505E}" destId="{AEF1B27A-DA88-42CE-8F3A-C5CF756EFC8D}" srcOrd="2" destOrd="0" presId="urn:microsoft.com/office/officeart/2005/8/layout/vList2"/>
    <dgm:cxn modelId="{9F778643-10A9-4817-8DAE-3507FF3A1335}" type="presParOf" srcId="{D359D165-8BB3-469B-AB27-EF2E3D34505E}" destId="{7ED15211-205E-4E9E-BAD6-07B42E8930F9}" srcOrd="3" destOrd="0" presId="urn:microsoft.com/office/officeart/2005/8/layout/vList2"/>
    <dgm:cxn modelId="{119C0252-6701-4D1D-97E1-534AE9C8A90D}" type="presParOf" srcId="{D359D165-8BB3-469B-AB27-EF2E3D34505E}" destId="{BD79C93F-41B1-4504-BEB2-1AB469B63E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2BD09-FE96-4790-8A62-A10DA4CB3CB1}">
      <dsp:nvSpPr>
        <dsp:cNvPr id="0" name=""/>
        <dsp:cNvSpPr/>
      </dsp:nvSpPr>
      <dsp:spPr>
        <a:xfrm>
          <a:off x="0" y="101275"/>
          <a:ext cx="4438638" cy="23495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Recognize signs of spinal cord emergency.</a:t>
          </a:r>
        </a:p>
      </dsp:txBody>
      <dsp:txXfrm>
        <a:off x="114693" y="215968"/>
        <a:ext cx="4209252" cy="2120120"/>
      </dsp:txXfrm>
    </dsp:sp>
    <dsp:sp modelId="{4BC4FDA1-BF58-4ADC-AB17-5091FABB78F8}">
      <dsp:nvSpPr>
        <dsp:cNvPr id="0" name=""/>
        <dsp:cNvSpPr/>
      </dsp:nvSpPr>
      <dsp:spPr>
        <a:xfrm>
          <a:off x="0" y="2528542"/>
          <a:ext cx="4438638" cy="234950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Correlate anatomy and the patients’ signs and symptoms in order to identify cervical spondylotic myelopathy (CSM).</a:t>
          </a:r>
        </a:p>
      </dsp:txBody>
      <dsp:txXfrm>
        <a:off x="114693" y="2643235"/>
        <a:ext cx="4209252" cy="2120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BC876-1187-42EA-A941-61E4F8093A73}">
      <dsp:nvSpPr>
        <dsp:cNvPr id="0" name=""/>
        <dsp:cNvSpPr/>
      </dsp:nvSpPr>
      <dsp:spPr>
        <a:xfrm>
          <a:off x="0" y="53972"/>
          <a:ext cx="5175384" cy="17613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Everyday walking is a complex process that is a combination of brain and spinal cord input.  </a:t>
          </a:r>
        </a:p>
      </dsp:txBody>
      <dsp:txXfrm>
        <a:off x="85984" y="139956"/>
        <a:ext cx="5003416" cy="1589430"/>
      </dsp:txXfrm>
    </dsp:sp>
    <dsp:sp modelId="{4933ECC7-75EA-4A59-997F-ED96050F5365}">
      <dsp:nvSpPr>
        <dsp:cNvPr id="0" name=""/>
        <dsp:cNvSpPr/>
      </dsp:nvSpPr>
      <dsp:spPr>
        <a:xfrm>
          <a:off x="0" y="1887371"/>
          <a:ext cx="5175384" cy="176139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With cervical cord compression, an unsteady walking pattern can develop.  </a:t>
          </a:r>
        </a:p>
      </dsp:txBody>
      <dsp:txXfrm>
        <a:off x="85984" y="1973355"/>
        <a:ext cx="5003416" cy="1589430"/>
      </dsp:txXfrm>
    </dsp:sp>
    <dsp:sp modelId="{F991C55B-690F-40A5-A943-6F0DAD640292}">
      <dsp:nvSpPr>
        <dsp:cNvPr id="0" name=""/>
        <dsp:cNvSpPr/>
      </dsp:nvSpPr>
      <dsp:spPr>
        <a:xfrm>
          <a:off x="0" y="3720769"/>
          <a:ext cx="5175384" cy="176139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Some people can develop a wide based gait.  Early signs of this can be tested in the office with tandem gait observation.</a:t>
          </a:r>
        </a:p>
      </dsp:txBody>
      <dsp:txXfrm>
        <a:off x="85984" y="3806753"/>
        <a:ext cx="5003416" cy="1589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2E37E-CD6B-463B-8167-EADA10683C02}">
      <dsp:nvSpPr>
        <dsp:cNvPr id="0" name=""/>
        <dsp:cNvSpPr/>
      </dsp:nvSpPr>
      <dsp:spPr>
        <a:xfrm>
          <a:off x="0" y="230673"/>
          <a:ext cx="5098904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 the cervical spinal cord is compressed, the spinal nerves will be impacted.  This can lead to numbness in the arms and hands (paresthesias).  </a:t>
          </a:r>
        </a:p>
      </dsp:txBody>
      <dsp:txXfrm>
        <a:off x="51003" y="281676"/>
        <a:ext cx="4996898" cy="942803"/>
      </dsp:txXfrm>
    </dsp:sp>
    <dsp:sp modelId="{476693C7-C84F-40F5-9B91-EDDEF8D97EC7}">
      <dsp:nvSpPr>
        <dsp:cNvPr id="0" name=""/>
        <dsp:cNvSpPr/>
      </dsp:nvSpPr>
      <dsp:spPr>
        <a:xfrm>
          <a:off x="0" y="1330203"/>
          <a:ext cx="5098904" cy="104480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Unlike carpal tunnel syndrome, cervical myelopathy will often involve numbness throughout the arm and hand.  </a:t>
          </a:r>
        </a:p>
      </dsp:txBody>
      <dsp:txXfrm>
        <a:off x="51003" y="1381206"/>
        <a:ext cx="4996898" cy="942803"/>
      </dsp:txXfrm>
    </dsp:sp>
    <dsp:sp modelId="{E9C6C003-251A-437E-A692-D385A74D8C47}">
      <dsp:nvSpPr>
        <dsp:cNvPr id="0" name=""/>
        <dsp:cNvSpPr/>
      </dsp:nvSpPr>
      <dsp:spPr>
        <a:xfrm>
          <a:off x="0" y="2429733"/>
          <a:ext cx="5098904" cy="104480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Cervical radiculopathy can cause numbness in the arms and hands but is usually limited to specific dermatomes.</a:t>
          </a:r>
        </a:p>
      </dsp:txBody>
      <dsp:txXfrm>
        <a:off x="51003" y="2480736"/>
        <a:ext cx="4996898" cy="942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71BC8-2D88-4D12-9BAF-CEE8DE85545A}">
      <dsp:nvSpPr>
        <dsp:cNvPr id="0" name=""/>
        <dsp:cNvSpPr/>
      </dsp:nvSpPr>
      <dsp:spPr>
        <a:xfrm>
          <a:off x="0" y="539058"/>
          <a:ext cx="5098904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Hyperreflexia is described by the patient as a twitching of the muscles.  </a:t>
          </a:r>
        </a:p>
      </dsp:txBody>
      <dsp:txXfrm>
        <a:off x="40780" y="579838"/>
        <a:ext cx="5017344" cy="753819"/>
      </dsp:txXfrm>
    </dsp:sp>
    <dsp:sp modelId="{AEF1B27A-DA88-42CE-8F3A-C5CF756EFC8D}">
      <dsp:nvSpPr>
        <dsp:cNvPr id="0" name=""/>
        <dsp:cNvSpPr/>
      </dsp:nvSpPr>
      <dsp:spPr>
        <a:xfrm>
          <a:off x="0" y="1434918"/>
          <a:ext cx="5098904" cy="8353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upper and lower extremity reflexes are mediated by the corticospinal tract.  </a:t>
          </a:r>
        </a:p>
      </dsp:txBody>
      <dsp:txXfrm>
        <a:off x="40780" y="1475698"/>
        <a:ext cx="5017344" cy="753819"/>
      </dsp:txXfrm>
    </dsp:sp>
    <dsp:sp modelId="{BD79C93F-41B1-4504-BEB2-1AB469B63E2D}">
      <dsp:nvSpPr>
        <dsp:cNvPr id="0" name=""/>
        <dsp:cNvSpPr/>
      </dsp:nvSpPr>
      <dsp:spPr>
        <a:xfrm>
          <a:off x="0" y="2330778"/>
          <a:ext cx="5098904" cy="8353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loss of inhibition results in hyperreflexia and the presence of pathological reflexes.</a:t>
          </a:r>
        </a:p>
      </dsp:txBody>
      <dsp:txXfrm>
        <a:off x="40780" y="2371558"/>
        <a:ext cx="5017344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FAA725-EF3B-4BE9-A463-E133ABDB2942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DD291E-D6D9-4C2B-BEE1-34F6F59BE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3BA2B-DD29-4805-8FF6-D1A35F51EC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CB32BD-A18B-4B29-8FA3-D2CD7E1C2A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6E9F6-ACCE-443B-99EC-6ECBF8746E4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7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23-8B85-4A11-88BF-512B3B82FB90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8E4E-D773-4568-B4B5-2F731B8D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74F5-A677-4DB1-A030-DCD097256A93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2C7F-FEE8-430C-BAB3-442058FB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3618-7649-4C22-8EEE-E18884D85872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299A-3481-4BFB-A99B-D31DB8BD1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AB97-3FF5-494B-98C6-881ADAC4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James J. Lehman, DC, MBA, DABCO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C706-E0BB-4EF0-AB57-713D7C232C42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5A5D-87CC-4811-B563-8AFE5418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F2F3-918F-4525-8FAA-B63DA4439C0F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B8E9-7BF1-421D-9840-5215753D5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7123-0D9D-49EE-9EEB-7C03E1A0CD45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E051-2131-4CDC-9487-8BA69CAD0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A79F-BCC1-4D19-8E85-84AA116BCE10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F221-CB7E-4A9A-B671-7CF831C7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3C0E-6BFF-4E3A-A37C-9D0A5113A96A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6051-0803-464C-B99B-E709FD49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9FBB-AE9C-4517-B542-ABF2DDAFA48A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F34C-ED13-490A-959A-652D17F5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38E5-43F7-4CA6-8A61-AE03A36FBFDF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B918-2ED9-44F5-A633-145FEDF3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D9A0-EA6E-408C-9EBB-38FA9736FF09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051C-EEC4-4656-87A2-C8E285867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0D1FB-A80B-40EE-A6B4-F6DF5517E451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8869C-CC33-412C-A997-B7C52295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J_Neurolosurg&amp;action=edit&amp;redlink=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p.org/afp/2001/0815/p631.html" TargetMode="External"/><Relationship Id="rId2" Type="http://schemas.openxmlformats.org/officeDocument/2006/relationships/hyperlink" Target="http://www.aafp.org/afp/2000/0901/p1064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490722" y="640080"/>
            <a:ext cx="5170932" cy="3566160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/>
              <a:t>Spinal Cord Emergency and Cervical Spondylotic Myelopathy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722" y="4636008"/>
            <a:ext cx="5170932" cy="1572768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/>
              <a:t>James J. Lehman, DC, MBA, FACO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/>
              <a:t>Associate Professor of Clinical Sciences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/>
              <a:t>University of Bridgeport College of Chiropractic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/>
              <a:t>Director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/>
              <a:t>Community Health Clinical Education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/>
              <a:t>University of Bridgeport</a:t>
            </a:r>
          </a:p>
        </p:txBody>
      </p:sp>
      <p:pic>
        <p:nvPicPr>
          <p:cNvPr id="3085" name="Picture 3084">
            <a:extLst>
              <a:ext uri="{FF2B5EF4-FFF2-40B4-BE49-F238E27FC236}">
                <a16:creationId xmlns:a16="http://schemas.microsoft.com/office/drawing/2014/main" id="{2897CB2C-AC42-C11D-6420-D7B4C6569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8" r="39451" b="-1"/>
          <a:stretch/>
        </p:blipFill>
        <p:spPr>
          <a:xfrm>
            <a:off x="20" y="10"/>
            <a:ext cx="3037334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86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4409267"/>
            <a:ext cx="3182112" cy="18288"/>
          </a:xfrm>
          <a:custGeom>
            <a:avLst/>
            <a:gdLst>
              <a:gd name="connsiteX0" fmla="*/ 0 w 3182112"/>
              <a:gd name="connsiteY0" fmla="*/ 0 h 18288"/>
              <a:gd name="connsiteX1" fmla="*/ 636422 w 3182112"/>
              <a:gd name="connsiteY1" fmla="*/ 0 h 18288"/>
              <a:gd name="connsiteX2" fmla="*/ 1241024 w 3182112"/>
              <a:gd name="connsiteY2" fmla="*/ 0 h 18288"/>
              <a:gd name="connsiteX3" fmla="*/ 1845625 w 3182112"/>
              <a:gd name="connsiteY3" fmla="*/ 0 h 18288"/>
              <a:gd name="connsiteX4" fmla="*/ 2545690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45690 w 3182112"/>
              <a:gd name="connsiteY7" fmla="*/ 18288 h 18288"/>
              <a:gd name="connsiteX8" fmla="*/ 2004731 w 3182112"/>
              <a:gd name="connsiteY8" fmla="*/ 18288 h 18288"/>
              <a:gd name="connsiteX9" fmla="*/ 1400129 w 3182112"/>
              <a:gd name="connsiteY9" fmla="*/ 18288 h 18288"/>
              <a:gd name="connsiteX10" fmla="*/ 795528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  <a:gd name="connsiteX0" fmla="*/ 0 w 3182112"/>
              <a:gd name="connsiteY0" fmla="*/ 0 h 18288"/>
              <a:gd name="connsiteX1" fmla="*/ 572780 w 3182112"/>
              <a:gd name="connsiteY1" fmla="*/ 0 h 18288"/>
              <a:gd name="connsiteX2" fmla="*/ 1272845 w 3182112"/>
              <a:gd name="connsiteY2" fmla="*/ 0 h 18288"/>
              <a:gd name="connsiteX3" fmla="*/ 1813804 w 3182112"/>
              <a:gd name="connsiteY3" fmla="*/ 0 h 18288"/>
              <a:gd name="connsiteX4" fmla="*/ 2354763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77511 w 3182112"/>
              <a:gd name="connsiteY7" fmla="*/ 18288 h 18288"/>
              <a:gd name="connsiteX8" fmla="*/ 1972909 w 3182112"/>
              <a:gd name="connsiteY8" fmla="*/ 18288 h 18288"/>
              <a:gd name="connsiteX9" fmla="*/ 1368308 w 3182112"/>
              <a:gd name="connsiteY9" fmla="*/ 18288 h 18288"/>
              <a:gd name="connsiteX10" fmla="*/ 668244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112" h="18288" fill="none" extrusionOk="0">
                <a:moveTo>
                  <a:pt x="0" y="0"/>
                </a:moveTo>
                <a:cubicBezTo>
                  <a:pt x="167097" y="-35215"/>
                  <a:pt x="386995" y="-47353"/>
                  <a:pt x="636422" y="0"/>
                </a:cubicBezTo>
                <a:cubicBezTo>
                  <a:pt x="915721" y="14911"/>
                  <a:pt x="978814" y="-9181"/>
                  <a:pt x="1241024" y="0"/>
                </a:cubicBezTo>
                <a:cubicBezTo>
                  <a:pt x="1523940" y="31894"/>
                  <a:pt x="1606328" y="-11705"/>
                  <a:pt x="1845625" y="0"/>
                </a:cubicBezTo>
                <a:cubicBezTo>
                  <a:pt x="2102898" y="-3011"/>
                  <a:pt x="2397984" y="13955"/>
                  <a:pt x="2545690" y="0"/>
                </a:cubicBezTo>
                <a:cubicBezTo>
                  <a:pt x="2705364" y="3313"/>
                  <a:pt x="2935432" y="4386"/>
                  <a:pt x="3182112" y="0"/>
                </a:cubicBezTo>
                <a:cubicBezTo>
                  <a:pt x="3181470" y="7828"/>
                  <a:pt x="3181789" y="10025"/>
                  <a:pt x="3182112" y="18288"/>
                </a:cubicBezTo>
                <a:cubicBezTo>
                  <a:pt x="2885361" y="29807"/>
                  <a:pt x="2846304" y="22960"/>
                  <a:pt x="2545690" y="18288"/>
                </a:cubicBezTo>
                <a:cubicBezTo>
                  <a:pt x="2296262" y="32454"/>
                  <a:pt x="2267101" y="-2532"/>
                  <a:pt x="2004731" y="18288"/>
                </a:cubicBezTo>
                <a:cubicBezTo>
                  <a:pt x="1806517" y="20412"/>
                  <a:pt x="1671861" y="-28431"/>
                  <a:pt x="1400129" y="18288"/>
                </a:cubicBezTo>
                <a:cubicBezTo>
                  <a:pt x="1147502" y="47781"/>
                  <a:pt x="1063563" y="20586"/>
                  <a:pt x="795528" y="18288"/>
                </a:cubicBezTo>
                <a:cubicBezTo>
                  <a:pt x="531348" y="19059"/>
                  <a:pt x="307978" y="738"/>
                  <a:pt x="0" y="18288"/>
                </a:cubicBezTo>
                <a:cubicBezTo>
                  <a:pt x="222" y="11591"/>
                  <a:pt x="-26" y="3279"/>
                  <a:pt x="0" y="0"/>
                </a:cubicBezTo>
                <a:close/>
              </a:path>
              <a:path w="3182112" h="18288" stroke="0" extrusionOk="0">
                <a:moveTo>
                  <a:pt x="0" y="0"/>
                </a:moveTo>
                <a:cubicBezTo>
                  <a:pt x="224974" y="-3076"/>
                  <a:pt x="336129" y="12250"/>
                  <a:pt x="572780" y="0"/>
                </a:cubicBezTo>
                <a:cubicBezTo>
                  <a:pt x="802270" y="-6413"/>
                  <a:pt x="1081077" y="-35613"/>
                  <a:pt x="1272845" y="0"/>
                </a:cubicBezTo>
                <a:cubicBezTo>
                  <a:pt x="1483194" y="13818"/>
                  <a:pt x="1709890" y="10279"/>
                  <a:pt x="1813804" y="0"/>
                </a:cubicBezTo>
                <a:cubicBezTo>
                  <a:pt x="1932692" y="-21191"/>
                  <a:pt x="2099661" y="51120"/>
                  <a:pt x="2354763" y="0"/>
                </a:cubicBezTo>
                <a:cubicBezTo>
                  <a:pt x="2613656" y="-59585"/>
                  <a:pt x="2864372" y="-2700"/>
                  <a:pt x="3182112" y="0"/>
                </a:cubicBezTo>
                <a:cubicBezTo>
                  <a:pt x="3182760" y="4436"/>
                  <a:pt x="3182087" y="11325"/>
                  <a:pt x="3182112" y="18288"/>
                </a:cubicBezTo>
                <a:cubicBezTo>
                  <a:pt x="2942487" y="15072"/>
                  <a:pt x="2716398" y="15122"/>
                  <a:pt x="2577511" y="18288"/>
                </a:cubicBezTo>
                <a:cubicBezTo>
                  <a:pt x="2427349" y="9546"/>
                  <a:pt x="2116759" y="23913"/>
                  <a:pt x="1972909" y="18288"/>
                </a:cubicBezTo>
                <a:cubicBezTo>
                  <a:pt x="1839235" y="-6881"/>
                  <a:pt x="1610337" y="-8822"/>
                  <a:pt x="1368308" y="18288"/>
                </a:cubicBezTo>
                <a:cubicBezTo>
                  <a:pt x="1126976" y="-6301"/>
                  <a:pt x="974871" y="-298"/>
                  <a:pt x="668244" y="18288"/>
                </a:cubicBezTo>
                <a:cubicBezTo>
                  <a:pt x="348457" y="18152"/>
                  <a:pt x="256623" y="10126"/>
                  <a:pt x="0" y="18288"/>
                </a:cubicBezTo>
                <a:cubicBezTo>
                  <a:pt x="-163" y="14471"/>
                  <a:pt x="-775" y="4083"/>
                  <a:pt x="0" y="0"/>
                </a:cubicBezTo>
                <a:close/>
              </a:path>
              <a:path w="3182112" h="18288" fill="none" stroke="0" extrusionOk="0">
                <a:moveTo>
                  <a:pt x="0" y="0"/>
                </a:moveTo>
                <a:cubicBezTo>
                  <a:pt x="172613" y="-24909"/>
                  <a:pt x="357564" y="-7371"/>
                  <a:pt x="636422" y="0"/>
                </a:cubicBezTo>
                <a:cubicBezTo>
                  <a:pt x="914248" y="21219"/>
                  <a:pt x="954289" y="-16703"/>
                  <a:pt x="1241024" y="0"/>
                </a:cubicBezTo>
                <a:cubicBezTo>
                  <a:pt x="1510135" y="4876"/>
                  <a:pt x="1604042" y="8738"/>
                  <a:pt x="1845625" y="0"/>
                </a:cubicBezTo>
                <a:cubicBezTo>
                  <a:pt x="2080119" y="20374"/>
                  <a:pt x="2361338" y="20926"/>
                  <a:pt x="2545690" y="0"/>
                </a:cubicBezTo>
                <a:cubicBezTo>
                  <a:pt x="2688348" y="-15245"/>
                  <a:pt x="2879596" y="10087"/>
                  <a:pt x="3182112" y="0"/>
                </a:cubicBezTo>
                <a:cubicBezTo>
                  <a:pt x="3182086" y="7514"/>
                  <a:pt x="3181581" y="9795"/>
                  <a:pt x="3182112" y="18288"/>
                </a:cubicBezTo>
                <a:cubicBezTo>
                  <a:pt x="2874389" y="40084"/>
                  <a:pt x="2836312" y="17807"/>
                  <a:pt x="2545690" y="18288"/>
                </a:cubicBezTo>
                <a:cubicBezTo>
                  <a:pt x="2277674" y="-8094"/>
                  <a:pt x="2165305" y="22724"/>
                  <a:pt x="2004731" y="18288"/>
                </a:cubicBezTo>
                <a:cubicBezTo>
                  <a:pt x="1902847" y="2684"/>
                  <a:pt x="1683658" y="-5219"/>
                  <a:pt x="1400129" y="18288"/>
                </a:cubicBezTo>
                <a:cubicBezTo>
                  <a:pt x="1159937" y="27236"/>
                  <a:pt x="1072890" y="15738"/>
                  <a:pt x="795528" y="18288"/>
                </a:cubicBezTo>
                <a:cubicBezTo>
                  <a:pt x="525743" y="26738"/>
                  <a:pt x="338536" y="-12609"/>
                  <a:pt x="0" y="18288"/>
                </a:cubicBezTo>
                <a:cubicBezTo>
                  <a:pt x="-288" y="12007"/>
                  <a:pt x="-714" y="41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182112"/>
                      <a:gd name="connsiteY0" fmla="*/ 0 h 18288"/>
                      <a:gd name="connsiteX1" fmla="*/ 636422 w 3182112"/>
                      <a:gd name="connsiteY1" fmla="*/ 0 h 18288"/>
                      <a:gd name="connsiteX2" fmla="*/ 1241024 w 3182112"/>
                      <a:gd name="connsiteY2" fmla="*/ 0 h 18288"/>
                      <a:gd name="connsiteX3" fmla="*/ 1845625 w 3182112"/>
                      <a:gd name="connsiteY3" fmla="*/ 0 h 18288"/>
                      <a:gd name="connsiteX4" fmla="*/ 2545690 w 3182112"/>
                      <a:gd name="connsiteY4" fmla="*/ 0 h 18288"/>
                      <a:gd name="connsiteX5" fmla="*/ 3182112 w 3182112"/>
                      <a:gd name="connsiteY5" fmla="*/ 0 h 18288"/>
                      <a:gd name="connsiteX6" fmla="*/ 3182112 w 3182112"/>
                      <a:gd name="connsiteY6" fmla="*/ 18288 h 18288"/>
                      <a:gd name="connsiteX7" fmla="*/ 2545690 w 3182112"/>
                      <a:gd name="connsiteY7" fmla="*/ 18288 h 18288"/>
                      <a:gd name="connsiteX8" fmla="*/ 2004731 w 3182112"/>
                      <a:gd name="connsiteY8" fmla="*/ 18288 h 18288"/>
                      <a:gd name="connsiteX9" fmla="*/ 1400129 w 3182112"/>
                      <a:gd name="connsiteY9" fmla="*/ 18288 h 18288"/>
                      <a:gd name="connsiteX10" fmla="*/ 795528 w 3182112"/>
                      <a:gd name="connsiteY10" fmla="*/ 18288 h 18288"/>
                      <a:gd name="connsiteX11" fmla="*/ 0 w 3182112"/>
                      <a:gd name="connsiteY11" fmla="*/ 18288 h 18288"/>
                      <a:gd name="connsiteX12" fmla="*/ 0 w 31821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112" h="18288" fill="none" extrusionOk="0">
                        <a:moveTo>
                          <a:pt x="0" y="0"/>
                        </a:moveTo>
                        <a:cubicBezTo>
                          <a:pt x="149227" y="9811"/>
                          <a:pt x="361579" y="-25608"/>
                          <a:pt x="636422" y="0"/>
                        </a:cubicBezTo>
                        <a:cubicBezTo>
                          <a:pt x="911265" y="25608"/>
                          <a:pt x="969922" y="-15588"/>
                          <a:pt x="1241024" y="0"/>
                        </a:cubicBezTo>
                        <a:cubicBezTo>
                          <a:pt x="1512126" y="15588"/>
                          <a:pt x="1611937" y="-6343"/>
                          <a:pt x="1845625" y="0"/>
                        </a:cubicBezTo>
                        <a:cubicBezTo>
                          <a:pt x="2079313" y="6343"/>
                          <a:pt x="2390997" y="18445"/>
                          <a:pt x="2545690" y="0"/>
                        </a:cubicBezTo>
                        <a:cubicBezTo>
                          <a:pt x="2700383" y="-18445"/>
                          <a:pt x="2898553" y="-25854"/>
                          <a:pt x="3182112" y="0"/>
                        </a:cubicBezTo>
                        <a:cubicBezTo>
                          <a:pt x="3181678" y="7551"/>
                          <a:pt x="3181645" y="9822"/>
                          <a:pt x="3182112" y="18288"/>
                        </a:cubicBezTo>
                        <a:cubicBezTo>
                          <a:pt x="2882016" y="32512"/>
                          <a:pt x="2839678" y="15853"/>
                          <a:pt x="2545690" y="18288"/>
                        </a:cubicBezTo>
                        <a:cubicBezTo>
                          <a:pt x="2251702" y="20723"/>
                          <a:pt x="2152589" y="14997"/>
                          <a:pt x="2004731" y="18288"/>
                        </a:cubicBezTo>
                        <a:cubicBezTo>
                          <a:pt x="1856873" y="21579"/>
                          <a:pt x="1653555" y="5080"/>
                          <a:pt x="1400129" y="18288"/>
                        </a:cubicBezTo>
                        <a:cubicBezTo>
                          <a:pt x="1146703" y="31496"/>
                          <a:pt x="1067656" y="18189"/>
                          <a:pt x="795528" y="18288"/>
                        </a:cubicBezTo>
                        <a:cubicBezTo>
                          <a:pt x="523400" y="18387"/>
                          <a:pt x="318441" y="1018"/>
                          <a:pt x="0" y="18288"/>
                        </a:cubicBezTo>
                        <a:cubicBezTo>
                          <a:pt x="60" y="11696"/>
                          <a:pt x="66" y="3758"/>
                          <a:pt x="0" y="0"/>
                        </a:cubicBezTo>
                        <a:close/>
                      </a:path>
                      <a:path w="3182112" h="18288" stroke="0" extrusionOk="0">
                        <a:moveTo>
                          <a:pt x="0" y="0"/>
                        </a:moveTo>
                        <a:cubicBezTo>
                          <a:pt x="215562" y="1260"/>
                          <a:pt x="336090" y="6473"/>
                          <a:pt x="572780" y="0"/>
                        </a:cubicBezTo>
                        <a:cubicBezTo>
                          <a:pt x="809470" y="-6473"/>
                          <a:pt x="1080729" y="-23038"/>
                          <a:pt x="1272845" y="0"/>
                        </a:cubicBezTo>
                        <a:cubicBezTo>
                          <a:pt x="1464961" y="23038"/>
                          <a:pt x="1699922" y="1589"/>
                          <a:pt x="1813804" y="0"/>
                        </a:cubicBezTo>
                        <a:cubicBezTo>
                          <a:pt x="1927686" y="-1589"/>
                          <a:pt x="2116547" y="7184"/>
                          <a:pt x="2354763" y="0"/>
                        </a:cubicBezTo>
                        <a:cubicBezTo>
                          <a:pt x="2592979" y="-7184"/>
                          <a:pt x="2863919" y="3952"/>
                          <a:pt x="3182112" y="0"/>
                        </a:cubicBezTo>
                        <a:cubicBezTo>
                          <a:pt x="3182030" y="4406"/>
                          <a:pt x="3182023" y="9982"/>
                          <a:pt x="3182112" y="18288"/>
                        </a:cubicBezTo>
                        <a:cubicBezTo>
                          <a:pt x="2938288" y="16038"/>
                          <a:pt x="2724925" y="29080"/>
                          <a:pt x="2577511" y="18288"/>
                        </a:cubicBezTo>
                        <a:cubicBezTo>
                          <a:pt x="2430097" y="7496"/>
                          <a:pt x="2119926" y="47706"/>
                          <a:pt x="1972909" y="18288"/>
                        </a:cubicBezTo>
                        <a:cubicBezTo>
                          <a:pt x="1825892" y="-11130"/>
                          <a:pt x="1597470" y="43818"/>
                          <a:pt x="1368308" y="18288"/>
                        </a:cubicBezTo>
                        <a:cubicBezTo>
                          <a:pt x="1139146" y="-7242"/>
                          <a:pt x="981628" y="18679"/>
                          <a:pt x="668244" y="18288"/>
                        </a:cubicBezTo>
                        <a:cubicBezTo>
                          <a:pt x="354860" y="17897"/>
                          <a:pt x="259749" y="211"/>
                          <a:pt x="0" y="18288"/>
                        </a:cubicBezTo>
                        <a:cubicBezTo>
                          <a:pt x="189" y="14288"/>
                          <a:pt x="-703" y="37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694"/>
          </a:xfrm>
        </p:spPr>
        <p:txBody>
          <a:bodyPr/>
          <a:lstStyle/>
          <a:p>
            <a:r>
              <a:rPr lang="en-US" sz="2800" b="1" dirty="0"/>
              <a:t>Recognizing Spinal Cord Injuries Differential Diagnosis</a:t>
            </a:r>
            <a:br>
              <a:rPr lang="en-US" sz="2000" b="1" dirty="0"/>
            </a:br>
            <a:r>
              <a:rPr lang="en-US" sz="1800" dirty="0"/>
              <a:t>Spinal cord compression secondary to vertebral fracture or space occupying lesion.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4" y="1151332"/>
            <a:ext cx="8357116" cy="5554268"/>
          </a:xfrm>
        </p:spPr>
      </p:pic>
    </p:spTree>
    <p:extLst>
      <p:ext uri="{BB962C8B-B14F-4D97-AF65-F5344CB8AC3E}">
        <p14:creationId xmlns:p14="http://schemas.microsoft.com/office/powerpoint/2010/main" val="400516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1162050"/>
          </a:xfrm>
        </p:spPr>
        <p:txBody>
          <a:bodyPr/>
          <a:lstStyle/>
          <a:p>
            <a:pPr algn="ctr"/>
            <a:r>
              <a:rPr lang="en-US" sz="2800" dirty="0"/>
              <a:t>Recognizing Spinal Cord Injuries Differential Diagnosis</a:t>
            </a:r>
            <a:br>
              <a:rPr lang="en-US" dirty="0"/>
            </a:br>
            <a:r>
              <a:rPr lang="en-US" sz="1800" b="0" dirty="0"/>
              <a:t>Spinal cord compression secondary to vertebral fracture or space occupying lesion.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676400"/>
            <a:ext cx="8086704" cy="4739496"/>
          </a:xfrm>
        </p:spPr>
      </p:pic>
    </p:spTree>
    <p:extLst>
      <p:ext uri="{BB962C8B-B14F-4D97-AF65-F5344CB8AC3E}">
        <p14:creationId xmlns:p14="http://schemas.microsoft.com/office/powerpoint/2010/main" val="169122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Infection</a:t>
            </a:r>
            <a:br>
              <a:rPr lang="en-US" dirty="0"/>
            </a:br>
            <a:r>
              <a:rPr lang="en-US" dirty="0"/>
              <a:t>“Discitis”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8" y="1600200"/>
            <a:ext cx="3488763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Acute onset of neck or back pain</a:t>
            </a:r>
          </a:p>
          <a:p>
            <a:r>
              <a:rPr lang="en-US" dirty="0"/>
              <a:t>HX of infection</a:t>
            </a:r>
          </a:p>
          <a:p>
            <a:r>
              <a:rPr lang="en-US" dirty="0"/>
              <a:t>Current fever</a:t>
            </a:r>
          </a:p>
          <a:p>
            <a:r>
              <a:rPr lang="en-US" dirty="0"/>
              <a:t>Elevated SED rates or WBC count</a:t>
            </a:r>
          </a:p>
          <a:p>
            <a:r>
              <a:rPr lang="en-US" dirty="0"/>
              <a:t>Frequently misdiagnosed in ER</a:t>
            </a:r>
          </a:p>
          <a:p>
            <a:r>
              <a:rPr lang="en-US" dirty="0"/>
              <a:t>MRI indicated</a:t>
            </a:r>
          </a:p>
        </p:txBody>
      </p:sp>
    </p:spTree>
    <p:extLst>
      <p:ext uri="{BB962C8B-B14F-4D97-AF65-F5344CB8AC3E}">
        <p14:creationId xmlns:p14="http://schemas.microsoft.com/office/powerpoint/2010/main" val="9758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 Infection of Spine and Osteomyelitis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8503"/>
            <a:ext cx="4038600" cy="36693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Recent spinal procedure</a:t>
            </a:r>
          </a:p>
          <a:p>
            <a:r>
              <a:rPr lang="en-US" dirty="0"/>
              <a:t>Focal severe pain not relieved with rest</a:t>
            </a:r>
          </a:p>
        </p:txBody>
      </p:sp>
    </p:spTree>
    <p:extLst>
      <p:ext uri="{BB962C8B-B14F-4D97-AF65-F5344CB8AC3E}">
        <p14:creationId xmlns:p14="http://schemas.microsoft.com/office/powerpoint/2010/main" val="428113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yelopathy cross section cervic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533400"/>
            <a:ext cx="77660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45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12" y="32908"/>
            <a:ext cx="6814288" cy="67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3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/>
          <a:p>
            <a:endParaRPr lang="en-US" sz="3200"/>
          </a:p>
          <a:p>
            <a:r>
              <a:rPr lang="en-US" sz="3200"/>
              <a:t>Diagnosis is the key to successful treatment…</a:t>
            </a:r>
          </a:p>
          <a:p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667000" cy="365125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James J. Lehman, DC, MBA, FACO</a:t>
            </a:r>
          </a:p>
        </p:txBody>
      </p:sp>
      <p:pic>
        <p:nvPicPr>
          <p:cNvPr id="8196" name="Content Placeholder 9" descr="Cervical CT Scan fra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438" y="609600"/>
            <a:ext cx="4968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Primum Non Nocere</a:t>
            </a:r>
          </a:p>
        </p:txBody>
      </p:sp>
      <p:sp>
        <p:nvSpPr>
          <p:cNvPr id="92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Content Placeholder 3"/>
          <p:cNvSpPr>
            <a:spLocks noGrp="1"/>
          </p:cNvSpPr>
          <p:nvPr>
            <p:ph sz="half" idx="2"/>
          </p:nvPr>
        </p:nvSpPr>
        <p:spPr>
          <a:xfrm>
            <a:off x="473202" y="2807208"/>
            <a:ext cx="257175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CT scan showing C5 pedicle and facet fracture.</a:t>
            </a:r>
          </a:p>
        </p:txBody>
      </p:sp>
      <p:pic>
        <p:nvPicPr>
          <p:cNvPr id="9221" name="Content Placeholder 9" descr="Cervical CT Scan fractu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90722" y="769712"/>
            <a:ext cx="5177790" cy="53185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James J. Lehman, DC, MBA, FACO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A05B17-C1B6-450E-86C4-A0255F71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en-US" dirty="0"/>
              <a:t>Question</a:t>
            </a:r>
          </a:p>
        </p:txBody>
      </p:sp>
      <p:pic>
        <p:nvPicPr>
          <p:cNvPr id="8" name="Picture 7" descr="Open doors">
            <a:extLst>
              <a:ext uri="{FF2B5EF4-FFF2-40B4-BE49-F238E27FC236}">
                <a16:creationId xmlns:a16="http://schemas.microsoft.com/office/drawing/2014/main" id="{8B450709-5C36-26BA-F012-4FF198F93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4" r="22597" b="-1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67668-8615-48C0-AF01-C9EFD80DA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r>
              <a:rPr lang="en-US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 are critical emergencies that must be recognized and treated early to increase the possibility of preventing permanent loss of function. True or False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91388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700"/>
              <a:t>Signs of Myelopathy (CSM)</a:t>
            </a:r>
          </a:p>
        </p:txBody>
      </p:sp>
      <p:pic>
        <p:nvPicPr>
          <p:cNvPr id="10245" name="Picture 10244" descr="Gymnast performing on rings">
            <a:extLst>
              <a:ext uri="{FF2B5EF4-FFF2-40B4-BE49-F238E27FC236}">
                <a16:creationId xmlns:a16="http://schemas.microsoft.com/office/drawing/2014/main" id="{29F85D3A-32FF-AABB-680E-1CA57A681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07" r="20577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25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900"/>
              <a:t>Unsteady walking</a:t>
            </a:r>
          </a:p>
          <a:p>
            <a:pPr eaLnBrk="1" hangingPunct="1"/>
            <a:r>
              <a:rPr lang="en-US" sz="1900"/>
              <a:t>Disuse of hands</a:t>
            </a:r>
          </a:p>
          <a:p>
            <a:pPr eaLnBrk="1" hangingPunct="1"/>
            <a:r>
              <a:rPr lang="en-US" sz="1900"/>
              <a:t>Numbness in the arms and hands</a:t>
            </a:r>
          </a:p>
          <a:p>
            <a:pPr eaLnBrk="1" hangingPunct="1"/>
            <a:r>
              <a:rPr lang="en-US" sz="1900"/>
              <a:t>Atrophy</a:t>
            </a:r>
          </a:p>
          <a:p>
            <a:pPr eaLnBrk="1" hangingPunct="1"/>
            <a:r>
              <a:rPr lang="en-US" sz="1900"/>
              <a:t>Twitching reflexes or muscles.</a:t>
            </a:r>
          </a:p>
          <a:p>
            <a:pPr eaLnBrk="1" hangingPunct="1"/>
            <a:endParaRPr lang="en-US" sz="1900"/>
          </a:p>
          <a:p>
            <a:pPr eaLnBrk="1" hangingPunct="1"/>
            <a:endParaRPr lang="en-US"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4666207"/>
          </a:xfrm>
        </p:spPr>
        <p:txBody>
          <a:bodyPr anchor="ctr">
            <a:normAutofit/>
          </a:bodyPr>
          <a:lstStyle/>
          <a:p>
            <a:r>
              <a:rPr lang="en-US" sz="4200"/>
              <a:t>Learning Objectives</a:t>
            </a:r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32" y="5945955"/>
            <a:ext cx="9082028" cy="525780"/>
            <a:chOff x="82576" y="5945955"/>
            <a:chExt cx="12109423" cy="525780"/>
          </a:xfrm>
        </p:grpSpPr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1" name="Content Placeholder 2">
            <a:extLst>
              <a:ext uri="{FF2B5EF4-FFF2-40B4-BE49-F238E27FC236}">
                <a16:creationId xmlns:a16="http://schemas.microsoft.com/office/drawing/2014/main" id="{C6553FD6-C93B-1FD8-2C45-2A8819303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605675"/>
              </p:ext>
            </p:extLst>
          </p:nvPr>
        </p:nvGraphicFramePr>
        <p:xfrm>
          <a:off x="4073652" y="1014153"/>
          <a:ext cx="4438638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700" b="1"/>
              <a:t>Unsteady walking</a:t>
            </a:r>
            <a:endParaRPr lang="en-US" sz="4700"/>
          </a:p>
        </p:txBody>
      </p:sp>
      <p:sp>
        <p:nvSpPr>
          <p:cNvPr id="112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69" name="Content Placeholder 2">
            <a:extLst>
              <a:ext uri="{FF2B5EF4-FFF2-40B4-BE49-F238E27FC236}">
                <a16:creationId xmlns:a16="http://schemas.microsoft.com/office/drawing/2014/main" id="{6C17BB67-F570-0F2D-0FF7-2E19ED912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0187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700" b="1"/>
              <a:t>Disuse of hands</a:t>
            </a:r>
            <a:endParaRPr lang="en-US" sz="4700"/>
          </a:p>
        </p:txBody>
      </p:sp>
      <p:pic>
        <p:nvPicPr>
          <p:cNvPr id="12293" name="Picture 12292" descr="Hot chocolate in a cafe facing window">
            <a:extLst>
              <a:ext uri="{FF2B5EF4-FFF2-40B4-BE49-F238E27FC236}">
                <a16:creationId xmlns:a16="http://schemas.microsoft.com/office/drawing/2014/main" id="{34879BC5-8D84-D624-279D-11EE5231C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9" r="30442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29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900"/>
              <a:t> Another sign of cervical spondylotic myelopathy (CSM) will present itself with hand dysfunction.  Ask if patient has a difficult time holding a cup of coffee or buttoning their clothes.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3500" b="1"/>
              <a:t>Numbness in the arms and hands</a:t>
            </a:r>
            <a:endParaRPr lang="en-US" sz="3500"/>
          </a:p>
        </p:txBody>
      </p:sp>
      <p:pic>
        <p:nvPicPr>
          <p:cNvPr id="13317" name="Picture 13316">
            <a:extLst>
              <a:ext uri="{FF2B5EF4-FFF2-40B4-BE49-F238E27FC236}">
                <a16:creationId xmlns:a16="http://schemas.microsoft.com/office/drawing/2014/main" id="{4C499467-4AA2-59E6-C79E-2F980F464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39" r="36826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13316" name="Content Placeholder 2">
            <a:extLst>
              <a:ext uri="{FF2B5EF4-FFF2-40B4-BE49-F238E27FC236}">
                <a16:creationId xmlns:a16="http://schemas.microsoft.com/office/drawing/2014/main" id="{1F152267-3D15-DC45-0E25-703DC09B5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98630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Atrophy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 With continued compression of the cervical spinal cord, the innervation to the muscles in the arms and hands can be diminished.  As a result, the muscles can diminish in size and demonstrate atrophy of the involved musculature. 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0" name="Rectangle 1536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3500" b="1"/>
              <a:t>Twitching reflexes of muscles</a:t>
            </a:r>
            <a:endParaRPr lang="en-US" sz="3500"/>
          </a:p>
        </p:txBody>
      </p:sp>
      <p:pic>
        <p:nvPicPr>
          <p:cNvPr id="15366" name="Picture 15365">
            <a:extLst>
              <a:ext uri="{FF2B5EF4-FFF2-40B4-BE49-F238E27FC236}">
                <a16:creationId xmlns:a16="http://schemas.microsoft.com/office/drawing/2014/main" id="{921E19B1-3388-E558-9ED2-4DB0CA6B1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77" r="31887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15365" name="Content Placeholder 2">
            <a:extLst>
              <a:ext uri="{FF2B5EF4-FFF2-40B4-BE49-F238E27FC236}">
                <a16:creationId xmlns:a16="http://schemas.microsoft.com/office/drawing/2014/main" id="{67F271B8-8FA1-2C9A-FE6F-42690E827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170174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0CBB5-45DB-E571-B945-4F38F13B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200"/>
              <a:t>Cervical Spine Myelopathy </a:t>
            </a:r>
            <a:br>
              <a:rPr lang="en-US" sz="3200"/>
            </a:br>
            <a:r>
              <a:rPr lang="en-US" sz="3200"/>
              <a:t>and Radiculopathy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3AD-F9BB-88F9-254F-D0E61D60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10" y="2405067"/>
            <a:ext cx="4501582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https://video.search.yahoo.com/yhs/search?fr=yhs-mnet-001&amp;ei=UTF-8&amp;hsimp=yhs-001&amp;hspart=mnet&amp;param1=4056&amp;param2=84481&amp;p=cervical+spine+myelopathy+video+youtube&amp;type=type9097303-spa-4056-84481#id=6&amp;vid=2146e43e8bc5d53ce7d274307d5d9c7f&amp;action=click</a:t>
            </a:r>
          </a:p>
        </p:txBody>
      </p:sp>
      <p:pic>
        <p:nvPicPr>
          <p:cNvPr id="6" name="Content Placeholder 5" descr="A close-up of a mri scan&#10;&#10;Description automatically generated">
            <a:extLst>
              <a:ext uri="{FF2B5EF4-FFF2-40B4-BE49-F238E27FC236}">
                <a16:creationId xmlns:a16="http://schemas.microsoft.com/office/drawing/2014/main" id="{F605AD8E-F30B-B706-5651-683637359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r="14043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3264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1639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627510" y="2405067"/>
            <a:ext cx="4501582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	Cervical Spondylotic Myelopathy: A Common Cause of Spinal Cord Dysfunction in Older Persons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	WILLIAM F. YOUNG, M.D., Temple University Hospital, Philadelphia, Pennsylvania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i="1" dirty="0"/>
              <a:t>	Am Fam Physician.</a:t>
            </a:r>
            <a:r>
              <a:rPr lang="en-US" sz="1700" dirty="0"/>
              <a:t> 2000 Sep 1;62(5):1064-1070.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6388" name="Picture 16387" descr="Desk with stethoscope and computer keyboard">
            <a:extLst>
              <a:ext uri="{FF2B5EF4-FFF2-40B4-BE49-F238E27FC236}">
                <a16:creationId xmlns:a16="http://schemas.microsoft.com/office/drawing/2014/main" id="{8135B19B-6495-F933-CAFB-09CF4CC22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53" r="4301" b="-1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Spondylotic Myelopathy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Cervical spondylotic myelopathy (CSM) is the most common spinal cord disorder in persons more than 55 years of age in North America and perhaps in the world.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63261"/>
            <a:ext cx="4038600" cy="399984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/>
              <a:t>Cervical Spondylotic Myelopathy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627510" y="2405067"/>
            <a:ext cx="4501582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The aging process results in degenerative changes in the cervical spine that, in advanced stages, can cause compression of the spinal cord. </a:t>
            </a:r>
          </a:p>
        </p:txBody>
      </p:sp>
      <p:pic>
        <p:nvPicPr>
          <p:cNvPr id="18436" name="Content Placeholder 6" descr="myelopathy cervical steno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3983" r="31417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Cervical Spondylotic Myelopathy</a:t>
            </a:r>
          </a:p>
        </p:txBody>
      </p:sp>
      <p:sp>
        <p:nvSpPr>
          <p:cNvPr id="1946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73202" y="2660904"/>
            <a:ext cx="3614166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Symptoms often develop insidiously and are characterized by neck stiffness, arm pain, numbness in the hands, and weakness of the hands and legs. </a:t>
            </a:r>
          </a:p>
        </p:txBody>
      </p:sp>
      <p:pic>
        <p:nvPicPr>
          <p:cNvPr id="19460" name="Content Placeholder 4" descr="myelopathy symptom cervical sten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4286" y="1381887"/>
            <a:ext cx="4094226" cy="40942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260" y="525982"/>
            <a:ext cx="3212237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100"/>
              <a:t>Spinal Cord Injuries (SCI)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7" b="-1"/>
          <a:stretch/>
        </p:blipFill>
        <p:spPr>
          <a:xfrm>
            <a:off x="432183" y="650494"/>
            <a:ext cx="4221013" cy="53241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29259" y="2031101"/>
            <a:ext cx="3212238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SCI are critical emergencies that must be recognized and treated early to increase the possibility of preventing permanent loss of function.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Spinal cord emergencies: False reassurance from reflexes. Acad Emerg Med 1998.</a:t>
            </a:r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2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6" name="Rectangle 215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300"/>
              <a:t>Cervical Spondylotic Myelopathy</a:t>
            </a:r>
          </a:p>
        </p:txBody>
      </p:sp>
      <p:pic>
        <p:nvPicPr>
          <p:cNvPr id="21508" name="Content Placeholder 6" descr="myelopathy MRI cervical steno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4073" r="139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5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The diagnosis is confirmed by magnetic resonance imaging that shows narrowing of the spinal canal caused by osteophytes, herniated discs and ligamentum flavum hypertrophy.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7" name="Rectangle 225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Cervical Spondylotic Myelopathy</a:t>
            </a:r>
          </a:p>
        </p:txBody>
      </p:sp>
      <p:sp>
        <p:nvSpPr>
          <p:cNvPr id="2253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473202" y="2660904"/>
            <a:ext cx="3614166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Choice of treatment remains controversial, surgical procedures designed to decompress the spinal cord and, in some cases, stabilize the spine are successful in many patients.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/>
              <a:t>	</a:t>
            </a:r>
            <a:r>
              <a:rPr lang="en-US" sz="1600"/>
              <a:t> WILLIAM F. YOUNG, M.D Cervical Spondylotic Myelopathy: A Common Cause of Spinal Cord Dysfunction in Older Persons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	</a:t>
            </a:r>
            <a:r>
              <a:rPr lang="en-US" sz="1600" i="1"/>
              <a:t>Am Fam Physician.</a:t>
            </a:r>
            <a:r>
              <a:rPr lang="en-US" sz="1600"/>
              <a:t> 2000 Sep 1;62(5):1064-1070.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22532" name="Content Placeholder 4" descr="myelopathy cervical-laminectom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4286" y="1592285"/>
            <a:ext cx="4094226" cy="36734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Cord Compression</a:t>
            </a:r>
          </a:p>
        </p:txBody>
      </p:sp>
      <p:sp>
        <p:nvSpPr>
          <p:cNvPr id="2355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Cervical compression tests and active cervical flexion may elicit signs of myelopathy rather than radiculopathy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James J. Lehman, DC, MBA, FACO</a:t>
            </a:r>
          </a:p>
        </p:txBody>
      </p:sp>
      <p:pic>
        <p:nvPicPr>
          <p:cNvPr id="23557" name="ClipArt Placeholder 7" descr="cervical_stenosis_intro01.jpg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7688" y="2528888"/>
            <a:ext cx="3719512" cy="371951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993286" y="467271"/>
            <a:ext cx="3146755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Lhermitte’s Sign</a:t>
            </a:r>
          </a:p>
        </p:txBody>
      </p:sp>
      <p:sp>
        <p:nvSpPr>
          <p:cNvPr id="24587" name="Oval 2458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554152"/>
            <a:ext cx="4306642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063" y="703679"/>
            <a:ext cx="565287" cy="1016562"/>
            <a:chOff x="422753" y="703679"/>
            <a:chExt cx="753718" cy="1016562"/>
          </a:xfrm>
        </p:grpSpPr>
        <p:sp>
          <p:nvSpPr>
            <p:cNvPr id="2459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91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579" name="Content Placeholder 4" descr="cervical flex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327" y="2553354"/>
            <a:ext cx="2964434" cy="1743784"/>
          </a:xfrm>
          <a:prstGeom prst="rect">
            <a:avLst/>
          </a:prstGeom>
        </p:spPr>
      </p:pic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1519" y="2990818"/>
            <a:ext cx="311852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Patient may report an electrical shock-like sensation shooting down the spine and any combination of extremities with certain head movements or postures, especially  active cervical flexion.</a:t>
            </a:r>
          </a:p>
        </p:txBody>
      </p:sp>
      <p:sp>
        <p:nvSpPr>
          <p:cNvPr id="2459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5775082"/>
            <a:ext cx="84320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595" name="Straight Connector 2459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1" name="Right Triangle 256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3941445" y="1188637"/>
            <a:ext cx="4389533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Lhermitte’s Sign</a:t>
            </a:r>
          </a:p>
        </p:txBody>
      </p:sp>
      <p:pic>
        <p:nvPicPr>
          <p:cNvPr id="25604" name="Picture 1" descr="myelopathy Lhermittes 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8262" y="1188637"/>
            <a:ext cx="2158999" cy="4557888"/>
          </a:xfrm>
          <a:prstGeom prst="rect">
            <a:avLst/>
          </a:prstGeom>
          <a:noFill/>
        </p:spPr>
      </p:pic>
      <p:sp>
        <p:nvSpPr>
          <p:cNvPr id="25603" name="Text Placeholder 5"/>
          <p:cNvSpPr>
            <a:spLocks noGrp="1"/>
          </p:cNvSpPr>
          <p:nvPr>
            <p:ph type="body" sz="half" idx="2"/>
          </p:nvPr>
        </p:nvSpPr>
        <p:spPr>
          <a:xfrm>
            <a:off x="3941445" y="2998278"/>
            <a:ext cx="3321177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The sign suggests a lesion of the dorsal columns of the cervical cord or of the caudal medulla.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ectangle 2663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5" name="Freeform: Shape 26634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322626"/>
            <a:ext cx="432942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37" name="Right Triangle 26636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39" name="Rectangle 26638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20934" y="1188637"/>
            <a:ext cx="3410044" cy="1642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Lhermitte’s Sign</a:t>
            </a:r>
          </a:p>
        </p:txBody>
      </p:sp>
      <p:pic>
        <p:nvPicPr>
          <p:cNvPr id="26628" name="Picture 1" descr="myelopathy cross section and MRi CERVIC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3930" y="2563379"/>
            <a:ext cx="3123183" cy="1711050"/>
          </a:xfrm>
          <a:prstGeom prst="rect">
            <a:avLst/>
          </a:prstGeom>
          <a:noFill/>
        </p:spPr>
      </p:pic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4199" y="3086513"/>
            <a:ext cx="2722907" cy="2056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Although often considered a classic finding in multiple sclerosis, it can be caused by compression of the spinal cord in the neck from any cause such as cervical spondylosis, disc herniation, tumor, and Arnold-Chiari malformation.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Freeform: Shape 27654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650" name="Picture 1" descr="myelopathy mri cerv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4972" y="1112293"/>
            <a:ext cx="3488477" cy="4633414"/>
          </a:xfrm>
          <a:prstGeom prst="rect">
            <a:avLst/>
          </a:prstGeom>
          <a:noFill/>
        </p:spPr>
      </p:pic>
      <p:grpSp>
        <p:nvGrpSpPr>
          <p:cNvPr id="27657" name="Group 27656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27658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 descr="whiplash mechan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1838" y="1600200"/>
            <a:ext cx="5715000" cy="3200400"/>
          </a:xfrm>
        </p:spPr>
      </p:pic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008313" cy="5745163"/>
          </a:xfrm>
        </p:spPr>
        <p:txBody>
          <a:bodyPr/>
          <a:lstStyle/>
          <a:p>
            <a:r>
              <a:rPr lang="en-US" sz="2400"/>
              <a:t>Delayed onset Lhermitte's sign has been reported following head and/or neck trauma. </a:t>
            </a:r>
          </a:p>
          <a:p>
            <a:r>
              <a:rPr lang="en-US" sz="2400"/>
              <a:t>This occurs ~2 1/2 months following injury, without associated neurological symptoms or pain, and typically resolves within 1 year. </a:t>
            </a:r>
          </a:p>
          <a:p>
            <a:r>
              <a:rPr lang="en-US" sz="1200"/>
              <a:t>Chan RC. &amp; Steinbock P. (1984). "Delayed onset of Lhermitte's sign following head and/or neck injuries. Report of four cases.". </a:t>
            </a:r>
            <a:r>
              <a:rPr lang="en-US" sz="1200" i="1">
                <a:hlinkClick r:id="rId3" tooltip="J Neurolosurg (page does not exist)"/>
              </a:rPr>
              <a:t>J Neurolosurg</a:t>
            </a:r>
            <a:r>
              <a:rPr lang="en-US" sz="1200"/>
              <a:t> </a:t>
            </a:r>
            <a:r>
              <a:rPr lang="en-US" sz="1200" b="1"/>
              <a:t>60</a:t>
            </a:r>
            <a:r>
              <a:rPr lang="en-US" sz="1200"/>
              <a:t> (3): 609–12.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37C6B8-C05C-4A32-8A79-101D6E64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/>
            <a:r>
              <a:rPr lang="en-US" sz="4000"/>
              <a:t>Question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C35B2-173D-49AD-BABB-026800C3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aging process results in degenerative changes in the cervical spine that, in advanced stages, can cause compression of the spinal cord because of cervical spondylotic myelopathy. True or False</a:t>
            </a:r>
            <a:endParaRPr lang="en-US" sz="2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168754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41992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7" name="Rectangle 41996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>
            <a:normAutofit/>
          </a:bodyPr>
          <a:lstStyle/>
          <a:p>
            <a:r>
              <a:rPr lang="en-US" sz="3200"/>
              <a:t>Characteristics of Motor Neuron Lesions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1089492" y="2701427"/>
            <a:ext cx="3362493" cy="2699968"/>
          </a:xfrm>
        </p:spPr>
        <p:txBody>
          <a:bodyPr>
            <a:normAutofit/>
          </a:bodyPr>
          <a:lstStyle/>
          <a:p>
            <a:r>
              <a:rPr lang="en-US" sz="1700" b="1" u="sng"/>
              <a:t>Upper (UMNL)</a:t>
            </a:r>
          </a:p>
          <a:p>
            <a:r>
              <a:rPr lang="en-US" sz="1700"/>
              <a:t>Hyper-reflexia</a:t>
            </a:r>
          </a:p>
          <a:p>
            <a:r>
              <a:rPr lang="en-US" sz="1700"/>
              <a:t>Pathological reflexes</a:t>
            </a:r>
          </a:p>
          <a:p>
            <a:r>
              <a:rPr lang="en-US" sz="1700"/>
              <a:t>Increased tone</a:t>
            </a:r>
          </a:p>
          <a:p>
            <a:r>
              <a:rPr lang="en-US" sz="1700"/>
              <a:t>Spastic paralysis</a:t>
            </a:r>
          </a:p>
          <a:p>
            <a:r>
              <a:rPr lang="en-US" sz="1700"/>
              <a:t>Clonus</a:t>
            </a:r>
          </a:p>
          <a:p>
            <a:endParaRPr lang="en-US" sz="170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4692015" y="2701427"/>
            <a:ext cx="3415875" cy="2699968"/>
          </a:xfrm>
        </p:spPr>
        <p:txBody>
          <a:bodyPr>
            <a:normAutofit/>
          </a:bodyPr>
          <a:lstStyle/>
          <a:p>
            <a:r>
              <a:rPr lang="en-US" sz="1700" b="1" u="sng"/>
              <a:t>Lower (LMNL)</a:t>
            </a:r>
          </a:p>
          <a:p>
            <a:r>
              <a:rPr lang="en-US" sz="1700"/>
              <a:t>Hypo-reflexia</a:t>
            </a:r>
          </a:p>
          <a:p>
            <a:r>
              <a:rPr lang="en-US" sz="1700"/>
              <a:t>Flaccid paralysis/paresis</a:t>
            </a:r>
          </a:p>
          <a:p>
            <a:r>
              <a:rPr lang="en-US" sz="1700"/>
              <a:t>Loss of tone</a:t>
            </a:r>
          </a:p>
          <a:p>
            <a:r>
              <a:rPr lang="en-US" sz="1700"/>
              <a:t>Atrophy</a:t>
            </a:r>
          </a:p>
          <a:p>
            <a:r>
              <a:rPr lang="en-US" sz="1700"/>
              <a:t>Fasciculations</a:t>
            </a:r>
          </a:p>
          <a:p>
            <a:r>
              <a:rPr lang="en-US" sz="1700"/>
              <a:t>Fibrillations</a:t>
            </a:r>
          </a:p>
          <a:p>
            <a:r>
              <a:rPr lang="en-US" sz="1700"/>
              <a:t>Reaction of degeneration</a:t>
            </a:r>
          </a:p>
          <a:p>
            <a:endParaRPr lang="en-US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286" y="467271"/>
            <a:ext cx="3146755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 and Clinical Presentation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554152"/>
            <a:ext cx="4306642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063" y="703679"/>
            <a:ext cx="565287" cy="1016562"/>
            <a:chOff x="422753" y="703679"/>
            <a:chExt cx="753718" cy="1016562"/>
          </a:xfrm>
        </p:grpSpPr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6" descr="C:\Documents and Settings\James Lehman\My Documents\My Pictures\Cervical collar man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3327" y="1943029"/>
            <a:ext cx="2964434" cy="296443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519" y="2990818"/>
            <a:ext cx="311852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…can provide the most important information in the assessment of a possible emergency.</a:t>
            </a:r>
          </a:p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5775082"/>
            <a:ext cx="84320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44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7" name="Rectangle 4301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9" name="Freeform: Shape 43018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322626"/>
            <a:ext cx="432942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021" name="Right Triangle 4302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23" name="Rectangle 4302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itle 7"/>
          <p:cNvSpPr>
            <a:spLocks noGrp="1"/>
          </p:cNvSpPr>
          <p:nvPr>
            <p:ph type="title"/>
          </p:nvPr>
        </p:nvSpPr>
        <p:spPr>
          <a:xfrm>
            <a:off x="4920934" y="1188637"/>
            <a:ext cx="3410044" cy="1642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 Part Peripheral Nervous System Examination</a:t>
            </a:r>
          </a:p>
        </p:txBody>
      </p:sp>
      <p:pic>
        <p:nvPicPr>
          <p:cNvPr id="43012" name="Content Placeholder 10" descr="myelopathy DTR bice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63930" y="1665797"/>
            <a:ext cx="3123183" cy="3506214"/>
          </a:xfrm>
          <a:prstGeom prst="rect">
            <a:avLst/>
          </a:prstGeom>
        </p:spPr>
      </p:pic>
      <p:sp>
        <p:nvSpPr>
          <p:cNvPr id="43011" name="Content Placeholder 8"/>
          <p:cNvSpPr>
            <a:spLocks noGrp="1"/>
          </p:cNvSpPr>
          <p:nvPr>
            <p:ph sz="half" idx="1"/>
          </p:nvPr>
        </p:nvSpPr>
        <p:spPr>
          <a:xfrm>
            <a:off x="4934199" y="3086513"/>
            <a:ext cx="2722907" cy="2056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Deep Tendon Reflex Testing (Myotatic)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Motor Testing for Strength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Sensory Testing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0E04B-037D-594C-60AA-0FB315BD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500"/>
              <a:t>Cervical Myelopathy </a:t>
            </a:r>
            <a:br>
              <a:rPr lang="en-US" sz="2500"/>
            </a:br>
            <a:r>
              <a:rPr lang="en-US" sz="2500"/>
              <a:t>A Surgeon’s Perspective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0F7EA-2EF0-9FD3-AC8A-A3EAE33A8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https://video.search.yahoo.com/yhs/search?fr=yhs-mnet-001&amp;ei=UTF-8&amp;hsimp=yhs-001&amp;hspart=mnet&amp;param1=4056&amp;param2=84481&amp;p=cervical+spine+myelopathy+video+youtube&amp;type=type9097303-spa-4056-84481#id=9&amp;vid=ef745c6f5f0f577b8d5f8e759e467043&amp;action=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 descr="myelopathy cervical stenosis.jpg">
            <a:extLst>
              <a:ext uri="{FF2B5EF4-FFF2-40B4-BE49-F238E27FC236}">
                <a16:creationId xmlns:a16="http://schemas.microsoft.com/office/drawing/2014/main" id="{E11C74E9-0263-3A1D-DE9C-4373FA6FC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599" r="20034" b="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5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8" name="Rectangle 4608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90" name="Freeform: Shape 4608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092" name="Right Triangle 4609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94" name="Rectangle 4609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55175" y="1188637"/>
            <a:ext cx="2356072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/>
              <a:t>Suggested Readings</a:t>
            </a:r>
          </a:p>
        </p:txBody>
      </p:sp>
      <p:cxnSp>
        <p:nvCxnSpPr>
          <p:cNvPr id="46096" name="Straight Connector 4609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54196" y="1338729"/>
            <a:ext cx="3596688" cy="418054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100">
                <a:hlinkClick r:id="rId2"/>
              </a:rPr>
              <a:t>Cervical Spondylotic Myelopathy. http://www.aafp.org/afp/2000/0901/p1064.html</a:t>
            </a:r>
            <a:endParaRPr lang="en-US" sz="2100"/>
          </a:p>
          <a:p>
            <a:pPr eaLnBrk="1" hangingPunct="1"/>
            <a:r>
              <a:rPr lang="en-US" sz="2100" u="sng">
                <a:hlinkClick r:id="rId3"/>
              </a:rPr>
              <a:t>Recognizing Spinal Cord Emergencies. h</a:t>
            </a:r>
            <a:r>
              <a:rPr lang="en-US" sz="2100">
                <a:hlinkClick r:id="rId3"/>
              </a:rPr>
              <a:t>ttp://www.aafp.org/afp/2001/0815/p631.html</a:t>
            </a:r>
            <a:endParaRPr lang="en-US" sz="2100"/>
          </a:p>
          <a:p>
            <a:pPr eaLnBrk="1" hangingPunct="1"/>
            <a:endParaRPr lang="en-US" sz="2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3" name="Rectangle 4506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Content Placeholder 3" descr="Thank-you-post-it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8198" r="8512" b="-1"/>
          <a:stretch/>
        </p:blipFill>
        <p:spPr>
          <a:xfrm>
            <a:off x="20" y="10"/>
            <a:ext cx="9143980" cy="6861558"/>
          </a:xfrm>
          <a:prstGeom prst="rect">
            <a:avLst/>
          </a:prstGeom>
        </p:spPr>
      </p:pic>
      <p:sp>
        <p:nvSpPr>
          <p:cNvPr id="45065" name="Right Triangle 4506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67" name="Rectangle 45066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1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/>
              <a:t>Red Flags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Night pain/sweats/fever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Unexpected weight loss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Bowel and bladder dysfunction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Long tract signs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Signs of neurogenic claudication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Weakness and paresthesias in extremities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r="20455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0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200"/>
              <a:t>Cervical Spine Fracture/Dislocation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245" y="2599509"/>
            <a:ext cx="3398174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Suspect upper cervical spine instability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History of roll-over MVA or blow to head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r="26193" b="1"/>
          <a:stretch/>
        </p:blipFill>
        <p:spPr>
          <a:xfrm>
            <a:off x="4433649" y="2484255"/>
            <a:ext cx="3862707" cy="371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700"/>
              <a:t>Rust’s Sign</a:t>
            </a:r>
          </a:p>
        </p:txBody>
      </p:sp>
      <p:pic>
        <p:nvPicPr>
          <p:cNvPr id="7" name="Content Placeholder 6" descr="C:\Documents and Settings\James Lehman\My Documents\My Pictures\Rust's sign man.bmp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4668" r="23336" b="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May grab head upon removal of cervical collar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May use hand to lift head when rising from supine position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86094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000"/>
            </a:br>
            <a:r>
              <a:rPr lang="en-US" sz="4000"/>
              <a:t>Rust’s Sign</a:t>
            </a:r>
            <a:br>
              <a:rPr lang="en-US" sz="4000"/>
            </a:br>
            <a:endParaRPr lang="en-US" sz="4000"/>
          </a:p>
        </p:txBody>
      </p:sp>
      <p:pic>
        <p:nvPicPr>
          <p:cNvPr id="13" name="Picture 12" descr="Scan of a human brain in a neurology clinic">
            <a:extLst>
              <a:ext uri="{FF2B5EF4-FFF2-40B4-BE49-F238E27FC236}">
                <a16:creationId xmlns:a16="http://schemas.microsoft.com/office/drawing/2014/main" id="{AEF7B7CF-00E6-3ADA-5263-08E3D1430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44" r="6157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900"/>
              <a:t>Patient is attempting to stabilize the head with slight traction and reduce pain</a:t>
            </a:r>
          </a:p>
          <a:p>
            <a:pPr eaLnBrk="1" hangingPunct="1"/>
            <a:r>
              <a:rPr lang="en-US" sz="1900"/>
              <a:t>Patient presents guarded movements</a:t>
            </a:r>
          </a:p>
          <a:p>
            <a:pPr eaLnBrk="1" hangingPunct="1"/>
            <a:r>
              <a:rPr lang="en-US" sz="1900"/>
              <a:t>Imaging studies must proceed any provocative testing</a:t>
            </a:r>
          </a:p>
          <a:p>
            <a:pPr eaLnBrk="1" hangingPunct="1"/>
            <a:r>
              <a:rPr lang="en-US" sz="1900"/>
              <a:t>CT scan is indicated with acute trauma to the cervical spine when radiographic examination is negative.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05785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Rust Sign</a:t>
            </a:r>
          </a:p>
        </p:txBody>
      </p:sp>
      <p:pic>
        <p:nvPicPr>
          <p:cNvPr id="31747" name="ClipArt Placeholder 5" descr="Rear_ended auto.jpg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3" y="2895600"/>
            <a:ext cx="4237037" cy="2971800"/>
          </a:xfrm>
        </p:spPr>
      </p:pic>
      <p:sp>
        <p:nvSpPr>
          <p:cNvPr id="3174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Rear-end MVA</a:t>
            </a:r>
          </a:p>
          <a:p>
            <a:r>
              <a:rPr lang="en-US" sz="2800" dirty="0"/>
              <a:t>Patient is unable to rise from supine posture without holding hand behind head</a:t>
            </a:r>
          </a:p>
          <a:p>
            <a:r>
              <a:rPr lang="en-US" sz="2800" dirty="0"/>
              <a:t>Suspect moderate to severe sprain/strain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James J. Lehman, DC, MBA, DABCO</a:t>
            </a:r>
          </a:p>
        </p:txBody>
      </p:sp>
    </p:spTree>
    <p:extLst>
      <p:ext uri="{BB962C8B-B14F-4D97-AF65-F5344CB8AC3E}">
        <p14:creationId xmlns:p14="http://schemas.microsoft.com/office/powerpoint/2010/main" val="231103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1385</Words>
  <Application>Microsoft Office PowerPoint</Application>
  <PresentationFormat>On-screen Show (4:3)</PresentationFormat>
  <Paragraphs>152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Spinal Cord Emergency and Cervical Spondylotic Myelopathy</vt:lpstr>
      <vt:lpstr>Learning Objectives</vt:lpstr>
      <vt:lpstr>Spinal Cord Injuries (SCI)</vt:lpstr>
      <vt:lpstr>History and Clinical Presentation</vt:lpstr>
      <vt:lpstr>Red Flags</vt:lpstr>
      <vt:lpstr>Cervical Spine Fracture/Dislocation</vt:lpstr>
      <vt:lpstr>Rust’s Sign</vt:lpstr>
      <vt:lpstr> Rust’s Sign </vt:lpstr>
      <vt:lpstr>Rust Sign</vt:lpstr>
      <vt:lpstr>Recognizing Spinal Cord Injuries Differential Diagnosis Spinal cord compression secondary to vertebral fracture or space occupying lesion. </vt:lpstr>
      <vt:lpstr>Recognizing Spinal Cord Injuries Differential Diagnosis Spinal cord compression secondary to vertebral fracture or space occupying lesion. </vt:lpstr>
      <vt:lpstr>Spinal Infection “Discitis”</vt:lpstr>
      <vt:lpstr>Staph Infection of Spine and Osteomyelitis</vt:lpstr>
      <vt:lpstr>PowerPoint Presentation</vt:lpstr>
      <vt:lpstr>PowerPoint Presentation</vt:lpstr>
      <vt:lpstr>PowerPoint Presentation</vt:lpstr>
      <vt:lpstr>Primum Non Nocere</vt:lpstr>
      <vt:lpstr>Question</vt:lpstr>
      <vt:lpstr>Signs of Myelopathy (CSM)</vt:lpstr>
      <vt:lpstr>Unsteady walking</vt:lpstr>
      <vt:lpstr>Disuse of hands</vt:lpstr>
      <vt:lpstr>Numbness in the arms and hands</vt:lpstr>
      <vt:lpstr>Atrophy</vt:lpstr>
      <vt:lpstr>Twitching reflexes of muscles</vt:lpstr>
      <vt:lpstr>Cervical Spine Myelopathy  and Radiculopathy</vt:lpstr>
      <vt:lpstr>PowerPoint Presentation</vt:lpstr>
      <vt:lpstr>Cervical Spondylotic Myelopathy</vt:lpstr>
      <vt:lpstr>Cervical Spondylotic Myelopathy</vt:lpstr>
      <vt:lpstr>Cervical Spondylotic Myelopathy</vt:lpstr>
      <vt:lpstr>Cervical Spondylotic Myelopathy</vt:lpstr>
      <vt:lpstr>Cervical Spondylotic Myelopathy</vt:lpstr>
      <vt:lpstr>Cervical Cord Compression</vt:lpstr>
      <vt:lpstr>Lhermitte’s Sign</vt:lpstr>
      <vt:lpstr>Lhermitte’s Sign</vt:lpstr>
      <vt:lpstr>Lhermitte’s Sign</vt:lpstr>
      <vt:lpstr>PowerPoint Presentation</vt:lpstr>
      <vt:lpstr>PowerPoint Presentation</vt:lpstr>
      <vt:lpstr>Question</vt:lpstr>
      <vt:lpstr>Characteristics of Motor Neuron Lesions</vt:lpstr>
      <vt:lpstr>Three Part Peripheral Nervous System Examination</vt:lpstr>
      <vt:lpstr>Cervical Myelopathy  A Surgeon’s Perspective</vt:lpstr>
      <vt:lpstr>Suggested Readings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Myelopathy</dc:title>
  <dc:creator>James Lehman DC</dc:creator>
  <cp:lastModifiedBy>Eileen Herlihy-Santiago</cp:lastModifiedBy>
  <cp:revision>90</cp:revision>
  <dcterms:created xsi:type="dcterms:W3CDTF">2014-05-11T12:23:12Z</dcterms:created>
  <dcterms:modified xsi:type="dcterms:W3CDTF">2025-07-21T18:28:17Z</dcterms:modified>
</cp:coreProperties>
</file>