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5" r:id="rId3"/>
    <p:sldId id="329" r:id="rId4"/>
    <p:sldId id="316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8" r:id="rId14"/>
    <p:sldId id="273" r:id="rId15"/>
    <p:sldId id="297" r:id="rId16"/>
    <p:sldId id="282" r:id="rId17"/>
    <p:sldId id="292" r:id="rId18"/>
    <p:sldId id="290" r:id="rId19"/>
    <p:sldId id="283" r:id="rId20"/>
    <p:sldId id="284" r:id="rId21"/>
    <p:sldId id="291" r:id="rId22"/>
    <p:sldId id="287" r:id="rId23"/>
    <p:sldId id="296" r:id="rId24"/>
    <p:sldId id="288" r:id="rId25"/>
    <p:sldId id="295" r:id="rId26"/>
    <p:sldId id="293" r:id="rId27"/>
    <p:sldId id="277" r:id="rId28"/>
    <p:sldId id="305" r:id="rId29"/>
    <p:sldId id="303" r:id="rId30"/>
    <p:sldId id="300" r:id="rId31"/>
    <p:sldId id="304" r:id="rId32"/>
    <p:sldId id="306" r:id="rId33"/>
    <p:sldId id="307" r:id="rId34"/>
    <p:sldId id="308" r:id="rId35"/>
    <p:sldId id="313" r:id="rId36"/>
    <p:sldId id="309" r:id="rId37"/>
    <p:sldId id="321" r:id="rId38"/>
    <p:sldId id="325" r:id="rId39"/>
    <p:sldId id="324" r:id="rId40"/>
    <p:sldId id="322" r:id="rId41"/>
    <p:sldId id="323" r:id="rId42"/>
    <p:sldId id="310" r:id="rId43"/>
    <p:sldId id="312" r:id="rId44"/>
    <p:sldId id="311" r:id="rId45"/>
    <p:sldId id="326" r:id="rId46"/>
    <p:sldId id="314" r:id="rId47"/>
    <p:sldId id="318" r:id="rId48"/>
    <p:sldId id="319" r:id="rId49"/>
    <p:sldId id="327" r:id="rId50"/>
    <p:sldId id="330" r:id="rId51"/>
    <p:sldId id="32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63" d="100"/>
          <a:sy n="63" d="100"/>
        </p:scale>
        <p:origin x="12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CB03F-B734-4E11-8026-973917E65E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C478CA-911D-4E51-AB7D-7E32E5422A78}">
      <dgm:prSet/>
      <dgm:spPr/>
      <dgm:t>
        <a:bodyPr/>
        <a:lstStyle/>
        <a:p>
          <a:r>
            <a:rPr lang="en-US"/>
            <a:t>Lateral epicondylosis</a:t>
          </a:r>
        </a:p>
      </dgm:t>
    </dgm:pt>
    <dgm:pt modelId="{2699BC23-93A0-432A-AE53-2AA5372E80C6}" type="parTrans" cxnId="{B06AAE58-5AB0-4370-97CD-750F55745E1B}">
      <dgm:prSet/>
      <dgm:spPr/>
      <dgm:t>
        <a:bodyPr/>
        <a:lstStyle/>
        <a:p>
          <a:endParaRPr lang="en-US"/>
        </a:p>
      </dgm:t>
    </dgm:pt>
    <dgm:pt modelId="{F296629B-6BE6-4DF8-A2E1-566E971FBF39}" type="sibTrans" cxnId="{B06AAE58-5AB0-4370-97CD-750F55745E1B}">
      <dgm:prSet/>
      <dgm:spPr/>
      <dgm:t>
        <a:bodyPr/>
        <a:lstStyle/>
        <a:p>
          <a:endParaRPr lang="en-US"/>
        </a:p>
      </dgm:t>
    </dgm:pt>
    <dgm:pt modelId="{22CF1442-FBE6-46D1-B13F-21D7255CAFB7}">
      <dgm:prSet/>
      <dgm:spPr/>
      <dgm:t>
        <a:bodyPr/>
        <a:lstStyle/>
        <a:p>
          <a:r>
            <a:rPr lang="en-US"/>
            <a:t>Posterior interosseous nerve syndrome (Deep branch of the radial nerve) </a:t>
          </a:r>
          <a:r>
            <a:rPr lang="ja-JP"/>
            <a:t>“</a:t>
          </a:r>
          <a:r>
            <a:rPr lang="en-US"/>
            <a:t>motor nerve</a:t>
          </a:r>
          <a:r>
            <a:rPr lang="ja-JP"/>
            <a:t>”</a:t>
          </a:r>
          <a:endParaRPr lang="en-US"/>
        </a:p>
      </dgm:t>
    </dgm:pt>
    <dgm:pt modelId="{261D8C5E-42FF-4D3F-8C00-C3F7A0A88D5A}" type="parTrans" cxnId="{4C488425-DF96-4073-B076-07F2F0A6CDB0}">
      <dgm:prSet/>
      <dgm:spPr/>
      <dgm:t>
        <a:bodyPr/>
        <a:lstStyle/>
        <a:p>
          <a:endParaRPr lang="en-US"/>
        </a:p>
      </dgm:t>
    </dgm:pt>
    <dgm:pt modelId="{BD695FDD-BEE8-4AFB-8FD4-1D44534ABF9B}" type="sibTrans" cxnId="{4C488425-DF96-4073-B076-07F2F0A6CDB0}">
      <dgm:prSet/>
      <dgm:spPr/>
      <dgm:t>
        <a:bodyPr/>
        <a:lstStyle/>
        <a:p>
          <a:endParaRPr lang="en-US"/>
        </a:p>
      </dgm:t>
    </dgm:pt>
    <dgm:pt modelId="{5F22D74B-C206-452D-AC26-D5DCAD0A5717}">
      <dgm:prSet/>
      <dgm:spPr/>
      <dgm:t>
        <a:bodyPr/>
        <a:lstStyle/>
        <a:p>
          <a:r>
            <a:rPr lang="en-US"/>
            <a:t>Radial tunnel syndrome (Superficial branch of the radial nerve) </a:t>
          </a:r>
          <a:r>
            <a:rPr lang="ja-JP"/>
            <a:t>“</a:t>
          </a:r>
          <a:r>
            <a:rPr lang="en-US"/>
            <a:t>sensory nerve</a:t>
          </a:r>
          <a:r>
            <a:rPr lang="ja-JP"/>
            <a:t>”</a:t>
          </a:r>
          <a:endParaRPr lang="en-US"/>
        </a:p>
      </dgm:t>
    </dgm:pt>
    <dgm:pt modelId="{B18E24B4-A682-45A4-826C-ECA989094E2A}" type="parTrans" cxnId="{9FA6F20F-9578-47C1-98C2-275A7520C448}">
      <dgm:prSet/>
      <dgm:spPr/>
      <dgm:t>
        <a:bodyPr/>
        <a:lstStyle/>
        <a:p>
          <a:endParaRPr lang="en-US"/>
        </a:p>
      </dgm:t>
    </dgm:pt>
    <dgm:pt modelId="{F0907610-8CE8-4C92-9F37-822866393121}" type="sibTrans" cxnId="{9FA6F20F-9578-47C1-98C2-275A7520C448}">
      <dgm:prSet/>
      <dgm:spPr/>
      <dgm:t>
        <a:bodyPr/>
        <a:lstStyle/>
        <a:p>
          <a:endParaRPr lang="en-US"/>
        </a:p>
      </dgm:t>
    </dgm:pt>
    <dgm:pt modelId="{8484EE94-76DC-40BF-BBCD-98D67F075B25}">
      <dgm:prSet/>
      <dgm:spPr/>
      <dgm:t>
        <a:bodyPr/>
        <a:lstStyle/>
        <a:p>
          <a:r>
            <a:rPr lang="en-US"/>
            <a:t>Ulnar neuropathy</a:t>
          </a:r>
        </a:p>
      </dgm:t>
    </dgm:pt>
    <dgm:pt modelId="{1DDBEF9C-0A1B-4D11-8BFA-04A8DB149FAE}" type="parTrans" cxnId="{628E1142-D0BA-4090-9F18-6118C4DB7276}">
      <dgm:prSet/>
      <dgm:spPr/>
      <dgm:t>
        <a:bodyPr/>
        <a:lstStyle/>
        <a:p>
          <a:endParaRPr lang="en-US"/>
        </a:p>
      </dgm:t>
    </dgm:pt>
    <dgm:pt modelId="{48DD9EF9-1C6D-4C87-AC10-354064C7243C}" type="sibTrans" cxnId="{628E1142-D0BA-4090-9F18-6118C4DB7276}">
      <dgm:prSet/>
      <dgm:spPr/>
      <dgm:t>
        <a:bodyPr/>
        <a:lstStyle/>
        <a:p>
          <a:endParaRPr lang="en-US"/>
        </a:p>
      </dgm:t>
    </dgm:pt>
    <dgm:pt modelId="{229003C7-041A-4ADD-B66A-6D773091C626}" type="pres">
      <dgm:prSet presAssocID="{1FBCB03F-B734-4E11-8026-973917E65EE1}" presName="root" presStyleCnt="0">
        <dgm:presLayoutVars>
          <dgm:dir/>
          <dgm:resizeHandles val="exact"/>
        </dgm:presLayoutVars>
      </dgm:prSet>
      <dgm:spPr/>
    </dgm:pt>
    <dgm:pt modelId="{7DFE52E8-3D0B-450E-9A03-33F20FB543F2}" type="pres">
      <dgm:prSet presAssocID="{E5C478CA-911D-4E51-AB7D-7E32E5422A78}" presName="compNode" presStyleCnt="0"/>
      <dgm:spPr/>
    </dgm:pt>
    <dgm:pt modelId="{D719EA2C-379F-4224-ABB0-21D3CC669037}" type="pres">
      <dgm:prSet presAssocID="{E5C478CA-911D-4E51-AB7D-7E32E5422A78}" presName="bgRect" presStyleLbl="bgShp" presStyleIdx="0" presStyleCnt="4"/>
      <dgm:spPr/>
    </dgm:pt>
    <dgm:pt modelId="{59FE6E80-34DC-4BB2-BD3E-972645AC2F99}" type="pres">
      <dgm:prSet presAssocID="{E5C478CA-911D-4E51-AB7D-7E32E5422A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E13D6FC3-F9FE-42D7-B987-549D2A844ACF}" type="pres">
      <dgm:prSet presAssocID="{E5C478CA-911D-4E51-AB7D-7E32E5422A78}" presName="spaceRect" presStyleCnt="0"/>
      <dgm:spPr/>
    </dgm:pt>
    <dgm:pt modelId="{8204F0C2-7997-4D0F-B37B-6F8701B92067}" type="pres">
      <dgm:prSet presAssocID="{E5C478CA-911D-4E51-AB7D-7E32E5422A78}" presName="parTx" presStyleLbl="revTx" presStyleIdx="0" presStyleCnt="4">
        <dgm:presLayoutVars>
          <dgm:chMax val="0"/>
          <dgm:chPref val="0"/>
        </dgm:presLayoutVars>
      </dgm:prSet>
      <dgm:spPr/>
    </dgm:pt>
    <dgm:pt modelId="{EAE7B00D-5B05-4634-A608-F14C20742DC8}" type="pres">
      <dgm:prSet presAssocID="{F296629B-6BE6-4DF8-A2E1-566E971FBF39}" presName="sibTrans" presStyleCnt="0"/>
      <dgm:spPr/>
    </dgm:pt>
    <dgm:pt modelId="{9BA0FEB2-C29A-43E8-8E45-855766F57A6A}" type="pres">
      <dgm:prSet presAssocID="{22CF1442-FBE6-46D1-B13F-21D7255CAFB7}" presName="compNode" presStyleCnt="0"/>
      <dgm:spPr/>
    </dgm:pt>
    <dgm:pt modelId="{28C23855-526C-48BE-8F37-E793A337346A}" type="pres">
      <dgm:prSet presAssocID="{22CF1442-FBE6-46D1-B13F-21D7255CAFB7}" presName="bgRect" presStyleLbl="bgShp" presStyleIdx="1" presStyleCnt="4"/>
      <dgm:spPr/>
    </dgm:pt>
    <dgm:pt modelId="{B395C200-37F4-4622-8417-94C53F5BBE92}" type="pres">
      <dgm:prSet presAssocID="{22CF1442-FBE6-46D1-B13F-21D7255CAF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7DEC567E-6D9B-43E4-9D91-D14C2FBC5724}" type="pres">
      <dgm:prSet presAssocID="{22CF1442-FBE6-46D1-B13F-21D7255CAFB7}" presName="spaceRect" presStyleCnt="0"/>
      <dgm:spPr/>
    </dgm:pt>
    <dgm:pt modelId="{632D04A5-F952-4C8E-9408-8D4B10256BAE}" type="pres">
      <dgm:prSet presAssocID="{22CF1442-FBE6-46D1-B13F-21D7255CAFB7}" presName="parTx" presStyleLbl="revTx" presStyleIdx="1" presStyleCnt="4">
        <dgm:presLayoutVars>
          <dgm:chMax val="0"/>
          <dgm:chPref val="0"/>
        </dgm:presLayoutVars>
      </dgm:prSet>
      <dgm:spPr/>
    </dgm:pt>
    <dgm:pt modelId="{292150F2-64FC-47F2-9F47-94ECD0DFF278}" type="pres">
      <dgm:prSet presAssocID="{BD695FDD-BEE8-4AFB-8FD4-1D44534ABF9B}" presName="sibTrans" presStyleCnt="0"/>
      <dgm:spPr/>
    </dgm:pt>
    <dgm:pt modelId="{D9C4935C-19E4-483B-AE98-86D7D315C1AA}" type="pres">
      <dgm:prSet presAssocID="{5F22D74B-C206-452D-AC26-D5DCAD0A5717}" presName="compNode" presStyleCnt="0"/>
      <dgm:spPr/>
    </dgm:pt>
    <dgm:pt modelId="{BA635036-29BC-492A-A741-9D57C9D056F9}" type="pres">
      <dgm:prSet presAssocID="{5F22D74B-C206-452D-AC26-D5DCAD0A5717}" presName="bgRect" presStyleLbl="bgShp" presStyleIdx="2" presStyleCnt="4"/>
      <dgm:spPr/>
    </dgm:pt>
    <dgm:pt modelId="{88D8A971-FAB3-4072-A864-FF6BCC98B7AA}" type="pres">
      <dgm:prSet presAssocID="{5F22D74B-C206-452D-AC26-D5DCAD0A57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7CC295D-03F9-4E8A-9EDC-E4895E5EFE4A}" type="pres">
      <dgm:prSet presAssocID="{5F22D74B-C206-452D-AC26-D5DCAD0A5717}" presName="spaceRect" presStyleCnt="0"/>
      <dgm:spPr/>
    </dgm:pt>
    <dgm:pt modelId="{CF044542-FF1C-4858-82E3-03D5CC406ACB}" type="pres">
      <dgm:prSet presAssocID="{5F22D74B-C206-452D-AC26-D5DCAD0A5717}" presName="parTx" presStyleLbl="revTx" presStyleIdx="2" presStyleCnt="4">
        <dgm:presLayoutVars>
          <dgm:chMax val="0"/>
          <dgm:chPref val="0"/>
        </dgm:presLayoutVars>
      </dgm:prSet>
      <dgm:spPr/>
    </dgm:pt>
    <dgm:pt modelId="{412FBAC6-4AFC-4DFF-A66C-9B9231E87B9B}" type="pres">
      <dgm:prSet presAssocID="{F0907610-8CE8-4C92-9F37-822866393121}" presName="sibTrans" presStyleCnt="0"/>
      <dgm:spPr/>
    </dgm:pt>
    <dgm:pt modelId="{F98B16D7-89D7-46F3-BF3E-A923C6B65454}" type="pres">
      <dgm:prSet presAssocID="{8484EE94-76DC-40BF-BBCD-98D67F075B25}" presName="compNode" presStyleCnt="0"/>
      <dgm:spPr/>
    </dgm:pt>
    <dgm:pt modelId="{872EC49F-9601-4AD7-AB93-EEAFDCBF40BF}" type="pres">
      <dgm:prSet presAssocID="{8484EE94-76DC-40BF-BBCD-98D67F075B25}" presName="bgRect" presStyleLbl="bgShp" presStyleIdx="3" presStyleCnt="4"/>
      <dgm:spPr/>
    </dgm:pt>
    <dgm:pt modelId="{E80EE2F4-2FB7-4540-AB19-19CE61016A9D}" type="pres">
      <dgm:prSet presAssocID="{8484EE94-76DC-40BF-BBCD-98D67F075B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CDC466A-D2C9-45D6-A85D-9E966A3AFAF8}" type="pres">
      <dgm:prSet presAssocID="{8484EE94-76DC-40BF-BBCD-98D67F075B25}" presName="spaceRect" presStyleCnt="0"/>
      <dgm:spPr/>
    </dgm:pt>
    <dgm:pt modelId="{3F44C73B-E80F-4A61-AFA6-0A937DCE8E22}" type="pres">
      <dgm:prSet presAssocID="{8484EE94-76DC-40BF-BBCD-98D67F075B2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A6F20F-9578-47C1-98C2-275A7520C448}" srcId="{1FBCB03F-B734-4E11-8026-973917E65EE1}" destId="{5F22D74B-C206-452D-AC26-D5DCAD0A5717}" srcOrd="2" destOrd="0" parTransId="{B18E24B4-A682-45A4-826C-ECA989094E2A}" sibTransId="{F0907610-8CE8-4C92-9F37-822866393121}"/>
    <dgm:cxn modelId="{4C488425-DF96-4073-B076-07F2F0A6CDB0}" srcId="{1FBCB03F-B734-4E11-8026-973917E65EE1}" destId="{22CF1442-FBE6-46D1-B13F-21D7255CAFB7}" srcOrd="1" destOrd="0" parTransId="{261D8C5E-42FF-4D3F-8C00-C3F7A0A88D5A}" sibTransId="{BD695FDD-BEE8-4AFB-8FD4-1D44534ABF9B}"/>
    <dgm:cxn modelId="{628E1142-D0BA-4090-9F18-6118C4DB7276}" srcId="{1FBCB03F-B734-4E11-8026-973917E65EE1}" destId="{8484EE94-76DC-40BF-BBCD-98D67F075B25}" srcOrd="3" destOrd="0" parTransId="{1DDBEF9C-0A1B-4D11-8BFA-04A8DB149FAE}" sibTransId="{48DD9EF9-1C6D-4C87-AC10-354064C7243C}"/>
    <dgm:cxn modelId="{72F4CA44-71AA-4B23-97B3-1DA542018BBB}" type="presOf" srcId="{E5C478CA-911D-4E51-AB7D-7E32E5422A78}" destId="{8204F0C2-7997-4D0F-B37B-6F8701B92067}" srcOrd="0" destOrd="0" presId="urn:microsoft.com/office/officeart/2018/2/layout/IconVerticalSolidList"/>
    <dgm:cxn modelId="{97F99876-8FD7-40C7-8FF4-C73796DE684E}" type="presOf" srcId="{5F22D74B-C206-452D-AC26-D5DCAD0A5717}" destId="{CF044542-FF1C-4858-82E3-03D5CC406ACB}" srcOrd="0" destOrd="0" presId="urn:microsoft.com/office/officeart/2018/2/layout/IconVerticalSolidList"/>
    <dgm:cxn modelId="{B06AAE58-5AB0-4370-97CD-750F55745E1B}" srcId="{1FBCB03F-B734-4E11-8026-973917E65EE1}" destId="{E5C478CA-911D-4E51-AB7D-7E32E5422A78}" srcOrd="0" destOrd="0" parTransId="{2699BC23-93A0-432A-AE53-2AA5372E80C6}" sibTransId="{F296629B-6BE6-4DF8-A2E1-566E971FBF39}"/>
    <dgm:cxn modelId="{81DDA2A8-22A9-4B67-9BB6-2A2A20A439DF}" type="presOf" srcId="{22CF1442-FBE6-46D1-B13F-21D7255CAFB7}" destId="{632D04A5-F952-4C8E-9408-8D4B10256BAE}" srcOrd="0" destOrd="0" presId="urn:microsoft.com/office/officeart/2018/2/layout/IconVerticalSolidList"/>
    <dgm:cxn modelId="{BE44EBAA-F2D6-4FFC-B924-9364FCDDB135}" type="presOf" srcId="{8484EE94-76DC-40BF-BBCD-98D67F075B25}" destId="{3F44C73B-E80F-4A61-AFA6-0A937DCE8E22}" srcOrd="0" destOrd="0" presId="urn:microsoft.com/office/officeart/2018/2/layout/IconVerticalSolidList"/>
    <dgm:cxn modelId="{2E5EE5C0-9486-472D-ABCF-9E9C183CA99F}" type="presOf" srcId="{1FBCB03F-B734-4E11-8026-973917E65EE1}" destId="{229003C7-041A-4ADD-B66A-6D773091C626}" srcOrd="0" destOrd="0" presId="urn:microsoft.com/office/officeart/2018/2/layout/IconVerticalSolidList"/>
    <dgm:cxn modelId="{826EBD13-997A-4516-8F66-4BAEA20D2902}" type="presParOf" srcId="{229003C7-041A-4ADD-B66A-6D773091C626}" destId="{7DFE52E8-3D0B-450E-9A03-33F20FB543F2}" srcOrd="0" destOrd="0" presId="urn:microsoft.com/office/officeart/2018/2/layout/IconVerticalSolidList"/>
    <dgm:cxn modelId="{850F7822-2716-4092-A0A3-D0897293514B}" type="presParOf" srcId="{7DFE52E8-3D0B-450E-9A03-33F20FB543F2}" destId="{D719EA2C-379F-4224-ABB0-21D3CC669037}" srcOrd="0" destOrd="0" presId="urn:microsoft.com/office/officeart/2018/2/layout/IconVerticalSolidList"/>
    <dgm:cxn modelId="{E755C08F-7754-4719-B9E6-280D1C4440DD}" type="presParOf" srcId="{7DFE52E8-3D0B-450E-9A03-33F20FB543F2}" destId="{59FE6E80-34DC-4BB2-BD3E-972645AC2F99}" srcOrd="1" destOrd="0" presId="urn:microsoft.com/office/officeart/2018/2/layout/IconVerticalSolidList"/>
    <dgm:cxn modelId="{FF41DE9C-81AA-4ACC-AB67-57630A604330}" type="presParOf" srcId="{7DFE52E8-3D0B-450E-9A03-33F20FB543F2}" destId="{E13D6FC3-F9FE-42D7-B987-549D2A844ACF}" srcOrd="2" destOrd="0" presId="urn:microsoft.com/office/officeart/2018/2/layout/IconVerticalSolidList"/>
    <dgm:cxn modelId="{42D18C32-A169-44CB-95DB-A33A80FF3E03}" type="presParOf" srcId="{7DFE52E8-3D0B-450E-9A03-33F20FB543F2}" destId="{8204F0C2-7997-4D0F-B37B-6F8701B92067}" srcOrd="3" destOrd="0" presId="urn:microsoft.com/office/officeart/2018/2/layout/IconVerticalSolidList"/>
    <dgm:cxn modelId="{253A0AEB-7318-4397-86F7-1DFFEE24BCCA}" type="presParOf" srcId="{229003C7-041A-4ADD-B66A-6D773091C626}" destId="{EAE7B00D-5B05-4634-A608-F14C20742DC8}" srcOrd="1" destOrd="0" presId="urn:microsoft.com/office/officeart/2018/2/layout/IconVerticalSolidList"/>
    <dgm:cxn modelId="{89E9DDBF-0A0F-4CE0-82B2-BABAF3C979E7}" type="presParOf" srcId="{229003C7-041A-4ADD-B66A-6D773091C626}" destId="{9BA0FEB2-C29A-43E8-8E45-855766F57A6A}" srcOrd="2" destOrd="0" presId="urn:microsoft.com/office/officeart/2018/2/layout/IconVerticalSolidList"/>
    <dgm:cxn modelId="{C9CABE6B-3AF2-410E-AAF4-7BC74F5B87DB}" type="presParOf" srcId="{9BA0FEB2-C29A-43E8-8E45-855766F57A6A}" destId="{28C23855-526C-48BE-8F37-E793A337346A}" srcOrd="0" destOrd="0" presId="urn:microsoft.com/office/officeart/2018/2/layout/IconVerticalSolidList"/>
    <dgm:cxn modelId="{930A77B9-29D2-4FEE-B481-B19E2F252A54}" type="presParOf" srcId="{9BA0FEB2-C29A-43E8-8E45-855766F57A6A}" destId="{B395C200-37F4-4622-8417-94C53F5BBE92}" srcOrd="1" destOrd="0" presId="urn:microsoft.com/office/officeart/2018/2/layout/IconVerticalSolidList"/>
    <dgm:cxn modelId="{DF3FC253-DFAC-4F56-A27F-920DDAD3DD11}" type="presParOf" srcId="{9BA0FEB2-C29A-43E8-8E45-855766F57A6A}" destId="{7DEC567E-6D9B-43E4-9D91-D14C2FBC5724}" srcOrd="2" destOrd="0" presId="urn:microsoft.com/office/officeart/2018/2/layout/IconVerticalSolidList"/>
    <dgm:cxn modelId="{475EEC69-F249-43A0-91CF-515A64423A92}" type="presParOf" srcId="{9BA0FEB2-C29A-43E8-8E45-855766F57A6A}" destId="{632D04A5-F952-4C8E-9408-8D4B10256BAE}" srcOrd="3" destOrd="0" presId="urn:microsoft.com/office/officeart/2018/2/layout/IconVerticalSolidList"/>
    <dgm:cxn modelId="{9B6B8ADD-50B0-4E22-A871-4515BF6D1925}" type="presParOf" srcId="{229003C7-041A-4ADD-B66A-6D773091C626}" destId="{292150F2-64FC-47F2-9F47-94ECD0DFF278}" srcOrd="3" destOrd="0" presId="urn:microsoft.com/office/officeart/2018/2/layout/IconVerticalSolidList"/>
    <dgm:cxn modelId="{F0824395-25EB-4456-9BB0-E421D238F70D}" type="presParOf" srcId="{229003C7-041A-4ADD-B66A-6D773091C626}" destId="{D9C4935C-19E4-483B-AE98-86D7D315C1AA}" srcOrd="4" destOrd="0" presId="urn:microsoft.com/office/officeart/2018/2/layout/IconVerticalSolidList"/>
    <dgm:cxn modelId="{E3C6D559-5D1C-4076-B23A-9791B0496D95}" type="presParOf" srcId="{D9C4935C-19E4-483B-AE98-86D7D315C1AA}" destId="{BA635036-29BC-492A-A741-9D57C9D056F9}" srcOrd="0" destOrd="0" presId="urn:microsoft.com/office/officeart/2018/2/layout/IconVerticalSolidList"/>
    <dgm:cxn modelId="{3BF1143D-45AA-4CF8-9374-DB2F1BB688D8}" type="presParOf" srcId="{D9C4935C-19E4-483B-AE98-86D7D315C1AA}" destId="{88D8A971-FAB3-4072-A864-FF6BCC98B7AA}" srcOrd="1" destOrd="0" presId="urn:microsoft.com/office/officeart/2018/2/layout/IconVerticalSolidList"/>
    <dgm:cxn modelId="{4ACB592C-7C3D-4068-8653-AFA26497FE1E}" type="presParOf" srcId="{D9C4935C-19E4-483B-AE98-86D7D315C1AA}" destId="{B7CC295D-03F9-4E8A-9EDC-E4895E5EFE4A}" srcOrd="2" destOrd="0" presId="urn:microsoft.com/office/officeart/2018/2/layout/IconVerticalSolidList"/>
    <dgm:cxn modelId="{074F2D8F-218B-4141-9DA8-F6F22D5EE151}" type="presParOf" srcId="{D9C4935C-19E4-483B-AE98-86D7D315C1AA}" destId="{CF044542-FF1C-4858-82E3-03D5CC406ACB}" srcOrd="3" destOrd="0" presId="urn:microsoft.com/office/officeart/2018/2/layout/IconVerticalSolidList"/>
    <dgm:cxn modelId="{966F97A1-E1C4-42EF-B4B1-A757B70D2DEB}" type="presParOf" srcId="{229003C7-041A-4ADD-B66A-6D773091C626}" destId="{412FBAC6-4AFC-4DFF-A66C-9B9231E87B9B}" srcOrd="5" destOrd="0" presId="urn:microsoft.com/office/officeart/2018/2/layout/IconVerticalSolidList"/>
    <dgm:cxn modelId="{E5776887-6929-460C-9005-95061C0F180D}" type="presParOf" srcId="{229003C7-041A-4ADD-B66A-6D773091C626}" destId="{F98B16D7-89D7-46F3-BF3E-A923C6B65454}" srcOrd="6" destOrd="0" presId="urn:microsoft.com/office/officeart/2018/2/layout/IconVerticalSolidList"/>
    <dgm:cxn modelId="{A310405E-86A3-4117-84C2-6FCDEE6CD889}" type="presParOf" srcId="{F98B16D7-89D7-46F3-BF3E-A923C6B65454}" destId="{872EC49F-9601-4AD7-AB93-EEAFDCBF40BF}" srcOrd="0" destOrd="0" presId="urn:microsoft.com/office/officeart/2018/2/layout/IconVerticalSolidList"/>
    <dgm:cxn modelId="{E79B4BDD-250B-4B2C-B0F9-D6ED0877537B}" type="presParOf" srcId="{F98B16D7-89D7-46F3-BF3E-A923C6B65454}" destId="{E80EE2F4-2FB7-4540-AB19-19CE61016A9D}" srcOrd="1" destOrd="0" presId="urn:microsoft.com/office/officeart/2018/2/layout/IconVerticalSolidList"/>
    <dgm:cxn modelId="{74171194-B4E1-4AFB-ACA3-8D5C5179E9AC}" type="presParOf" srcId="{F98B16D7-89D7-46F3-BF3E-A923C6B65454}" destId="{0CDC466A-D2C9-45D6-A85D-9E966A3AFAF8}" srcOrd="2" destOrd="0" presId="urn:microsoft.com/office/officeart/2018/2/layout/IconVerticalSolidList"/>
    <dgm:cxn modelId="{5E1427A1-1A24-4AF0-B55A-70E8EBD996D1}" type="presParOf" srcId="{F98B16D7-89D7-46F3-BF3E-A923C6B65454}" destId="{3F44C73B-E80F-4A61-AFA6-0A937DCE8E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9EA2C-379F-4224-ABB0-21D3CC669037}">
      <dsp:nvSpPr>
        <dsp:cNvPr id="0" name=""/>
        <dsp:cNvSpPr/>
      </dsp:nvSpPr>
      <dsp:spPr>
        <a:xfrm>
          <a:off x="0" y="2288"/>
          <a:ext cx="4773168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E6E80-34DC-4BB2-BD3E-972645AC2F99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F0C2-7997-4D0F-B37B-6F8701B92067}">
      <dsp:nvSpPr>
        <dsp:cNvPr id="0" name=""/>
        <dsp:cNvSpPr/>
      </dsp:nvSpPr>
      <dsp:spPr>
        <a:xfrm>
          <a:off x="1339618" y="2288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Lateral epicondylosis</a:t>
          </a:r>
        </a:p>
      </dsp:txBody>
      <dsp:txXfrm>
        <a:off x="1339618" y="2288"/>
        <a:ext cx="3433549" cy="1159843"/>
      </dsp:txXfrm>
    </dsp:sp>
    <dsp:sp modelId="{28C23855-526C-48BE-8F37-E793A337346A}">
      <dsp:nvSpPr>
        <dsp:cNvPr id="0" name=""/>
        <dsp:cNvSpPr/>
      </dsp:nvSpPr>
      <dsp:spPr>
        <a:xfrm>
          <a:off x="0" y="1452092"/>
          <a:ext cx="4773168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C200-37F4-4622-8417-94C53F5BBE92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D04A5-F952-4C8E-9408-8D4B10256BAE}">
      <dsp:nvSpPr>
        <dsp:cNvPr id="0" name=""/>
        <dsp:cNvSpPr/>
      </dsp:nvSpPr>
      <dsp:spPr>
        <a:xfrm>
          <a:off x="1339618" y="1452092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Posterior interosseous nerve syndrome (Deep branch of the radial nerve) </a:t>
          </a:r>
          <a:r>
            <a:rPr lang="ja-JP" sz="2000" kern="1200"/>
            <a:t>“</a:t>
          </a:r>
          <a:r>
            <a:rPr lang="en-US" sz="2000" kern="1200"/>
            <a:t>motor nerve</a:t>
          </a:r>
          <a:r>
            <a:rPr lang="ja-JP" sz="2000" kern="1200"/>
            <a:t>”</a:t>
          </a:r>
          <a:endParaRPr lang="en-US" sz="2000" kern="1200"/>
        </a:p>
      </dsp:txBody>
      <dsp:txXfrm>
        <a:off x="1339618" y="1452092"/>
        <a:ext cx="3433549" cy="1159843"/>
      </dsp:txXfrm>
    </dsp:sp>
    <dsp:sp modelId="{BA635036-29BC-492A-A741-9D57C9D056F9}">
      <dsp:nvSpPr>
        <dsp:cNvPr id="0" name=""/>
        <dsp:cNvSpPr/>
      </dsp:nvSpPr>
      <dsp:spPr>
        <a:xfrm>
          <a:off x="0" y="2901896"/>
          <a:ext cx="4773168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8A971-FAB3-4072-A864-FF6BCC98B7AA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4542-FF1C-4858-82E3-03D5CC406ACB}">
      <dsp:nvSpPr>
        <dsp:cNvPr id="0" name=""/>
        <dsp:cNvSpPr/>
      </dsp:nvSpPr>
      <dsp:spPr>
        <a:xfrm>
          <a:off x="1339618" y="2901896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Radial tunnel syndrome (Superficial branch of the radial nerve) </a:t>
          </a:r>
          <a:r>
            <a:rPr lang="ja-JP" sz="2000" kern="1200"/>
            <a:t>“</a:t>
          </a:r>
          <a:r>
            <a:rPr lang="en-US" sz="2000" kern="1200"/>
            <a:t>sensory nerve</a:t>
          </a:r>
          <a:r>
            <a:rPr lang="ja-JP" sz="2000" kern="1200"/>
            <a:t>”</a:t>
          </a:r>
          <a:endParaRPr lang="en-US" sz="2000" kern="1200"/>
        </a:p>
      </dsp:txBody>
      <dsp:txXfrm>
        <a:off x="1339618" y="2901896"/>
        <a:ext cx="3433549" cy="1159843"/>
      </dsp:txXfrm>
    </dsp:sp>
    <dsp:sp modelId="{872EC49F-9601-4AD7-AB93-EEAFDCBF40BF}">
      <dsp:nvSpPr>
        <dsp:cNvPr id="0" name=""/>
        <dsp:cNvSpPr/>
      </dsp:nvSpPr>
      <dsp:spPr>
        <a:xfrm>
          <a:off x="0" y="4351700"/>
          <a:ext cx="4773168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EE2F4-2FB7-4540-AB19-19CE61016A9D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4C73B-E80F-4A61-AFA6-0A937DCE8E22}">
      <dsp:nvSpPr>
        <dsp:cNvPr id="0" name=""/>
        <dsp:cNvSpPr/>
      </dsp:nvSpPr>
      <dsp:spPr>
        <a:xfrm>
          <a:off x="1339618" y="4351700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Ulnar neuropathy</a:t>
          </a:r>
        </a:p>
      </dsp:txBody>
      <dsp:txXfrm>
        <a:off x="1339618" y="4351700"/>
        <a:ext cx="3433549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0F9093-B5A6-7B4D-9E78-1C3B8A12332E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9BF8E-3108-B744-B637-D6A1E5F8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9BF8E-3108-B744-B637-D6A1E5F85F0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3780FC-80E8-1E4C-BF40-C20AD3FE3B05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B81924-B9BC-464B-BF74-3A7A0E688B6E}" type="slidenum">
              <a:rPr lang="en-US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B25632-87E2-F140-AFD7-80C62AC41286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097658-0605-B748-9C1B-C4F3137FF678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86203-D9F6-A64A-B279-512EC644AFB7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A7C-29DB-7143-94F5-E293DECC2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16E1E-C785-4448-81E2-EF12F0994CFB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DD04C-4C81-A142-9C11-12C916170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5E562-3918-9A4F-9955-9486C6B324F8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6F36-6A0A-C040-AD42-09CB8525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113C-9467-7D40-8DAC-393D694C64B3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C855-E449-A046-A060-4482231C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3773E-02DB-6247-A1FB-4805D93AFA45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D1125-2F89-BA49-8700-225349679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A792B-D899-604C-84CD-D0A5BEEF5EFD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46DB-289F-AA46-9A64-DE2A329C6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AEFCA-C835-F24C-A55E-FDF14C134EED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0F02-2844-F84A-89CE-21FB1C174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69630-9E6C-684A-A8BC-D7C81ED2000D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264E-F92C-6A4D-AEB1-2951C980E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4B511-E1CF-FE4A-B37F-76DCA6710404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11D5-2071-1845-AECD-CDB35AE73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4CAA3-C3F3-114F-A96A-78EF35F18F26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384F5-353F-C042-80D5-2A1E5C1CE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27612-FF18-8442-8797-0B1E453E5ADE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7C0B7-53F5-2F4F-A276-83E2A6B4E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C32283-43B2-934C-951D-DC2644A81661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2FC6704-4D7D-6F43-8A5D-9CCCDDA0C9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emsi.uchc.edu/clinical_services/orthopaedic/handwrist/pdfs/article_radialnerve.pdf" TargetMode="External"/><Relationship Id="rId2" Type="http://schemas.openxmlformats.org/officeDocument/2006/relationships/hyperlink" Target="http://www.ncbi.nlm.nih.gov/pubmed/199691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nemsi.uchc.edu/clinical_services/orthopaedic/handwrist/pdfs/article_radialnerve.pdf" TargetMode="External"/><Relationship Id="rId2" Type="http://schemas.openxmlformats.org/officeDocument/2006/relationships/hyperlink" Target="http://www.ncbi.nlm.nih.gov/pubmed/19969199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4300">
                <a:latin typeface="Calibri" charset="0"/>
              </a:rPr>
              <a:t>Differential Diagnosis of Radial Tunnel Syndrome and Lateral Epicondylosis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>
                <a:ea typeface="+mn-ea"/>
              </a:rPr>
              <a:t>James J. Lehman, DC, MBA, DIANM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>
                <a:ea typeface="+mn-ea"/>
              </a:rPr>
              <a:t>Associate Professor of Clinical Sciences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>
                <a:ea typeface="+mn-ea"/>
              </a:rPr>
              <a:t>Director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>
                <a:ea typeface="+mn-ea"/>
              </a:rPr>
              <a:t>Health Sciences Postgraduate Education Department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>
                <a:ea typeface="+mn-ea"/>
              </a:rPr>
              <a:t>University of Bridgeport.</a:t>
            </a:r>
          </a:p>
        </p:txBody>
      </p:sp>
      <p:pic>
        <p:nvPicPr>
          <p:cNvPr id="2052" name="Picture 2051" descr="The radiologic figure of a skeleton">
            <a:extLst>
              <a:ext uri="{FF2B5EF4-FFF2-40B4-BE49-F238E27FC236}">
                <a16:creationId xmlns:a16="http://schemas.microsoft.com/office/drawing/2014/main" id="{B4CD7F52-A6EB-8913-BA69-C454EC8D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374" r="3883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5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 descr="hand_anatomy_nerves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1525" y="381000"/>
            <a:ext cx="5638800" cy="5638800"/>
          </a:xfrm>
        </p:spPr>
      </p:pic>
      <p:sp>
        <p:nvSpPr>
          <p:cNvPr id="11267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The superficial branch of radial nerve is a sensory branch, and innervates the skin of the thumb, index, and middle fingers. </a:t>
            </a:r>
          </a:p>
          <a:p>
            <a:endParaRPr lang="en-US" sz="3200"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4" descr="PI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96988"/>
            <a:ext cx="5111750" cy="3805237"/>
          </a:xfrm>
        </p:spPr>
      </p:pic>
      <p:sp>
        <p:nvSpPr>
          <p:cNvPr id="12291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posterior interosseous nerve is a motor branch, and supplies the wrist and finger extensors. This branch passes through the supinator muscle between its superficial and deep heads, exiting into the posterior compartment of the forearm.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radial tunnel syndrome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6200"/>
            <a:ext cx="6705600" cy="6705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Nerve Damage</a:t>
            </a:r>
          </a:p>
        </p:txBody>
      </p:sp>
      <p:pic>
        <p:nvPicPr>
          <p:cNvPr id="14339" name="Content Placeholder 5" descr="Nerve damage stages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108075"/>
            <a:ext cx="8094662" cy="55213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Nerve damage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effects of compression on peripheral nerves can</a:t>
            </a:r>
          </a:p>
          <a:p>
            <a:r>
              <a:rPr lang="en-US" sz="2400">
                <a:latin typeface="Calibri" charset="0"/>
              </a:rPr>
              <a:t>be attributed to alterations of blood circulation to and</a:t>
            </a:r>
          </a:p>
          <a:p>
            <a:r>
              <a:rPr lang="en-US" sz="2400">
                <a:latin typeface="Calibri" charset="0"/>
              </a:rPr>
              <a:t>from the nerve as well as direct injury to the axonal</a:t>
            </a:r>
          </a:p>
          <a:p>
            <a:r>
              <a:rPr lang="en-US" sz="2400">
                <a:latin typeface="Calibri" charset="0"/>
              </a:rPr>
              <a:t>transport systems.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15364" name="Content Placeholder 14" descr="Neuroprax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133600"/>
            <a:ext cx="5494338" cy="304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Neuron anatomy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081088"/>
            <a:ext cx="5111750" cy="4237037"/>
          </a:xfrm>
        </p:spPr>
      </p:pic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Venous blood flow from the peripheral</a:t>
            </a:r>
          </a:p>
          <a:p>
            <a:r>
              <a:rPr lang="en-US" sz="2400">
                <a:latin typeface="Calibri" charset="0"/>
              </a:rPr>
              <a:t>nerves is shown to be reduced at 20 to 30 mm Hg, whereas frank ischemia can occur at pressures of 60 to 80 mm Hg.</a:t>
            </a: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Neuropraxia</a:t>
            </a:r>
          </a:p>
        </p:txBody>
      </p:sp>
      <p:pic>
        <p:nvPicPr>
          <p:cNvPr id="17411" name="Content Placeholder 5" descr="neuroprax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163" y="914400"/>
            <a:ext cx="5087937" cy="4572000"/>
          </a:xfrm>
        </p:spPr>
      </p:pic>
      <p:sp>
        <p:nvSpPr>
          <p:cNvPr id="17412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The mildest grade is called neuropraxia, a reduction or complete block of conduction across a segment of a nerve with axonal continuity conserved. 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Neuropraxia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More specifically, it is dysfunction and/or paralysis without loss of nerve sheath continuity and peripheral Wallerian degeneration</a:t>
            </a:r>
          </a:p>
          <a:p>
            <a:r>
              <a:rPr lang="en-US">
                <a:latin typeface="Calibri" charset="0"/>
              </a:rPr>
              <a:t>Nerve conduction is preserved both proximal and distal to the lesion but not across the lesion. 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pic>
        <p:nvPicPr>
          <p:cNvPr id="18436" name="Content Placeholder 6" descr="neuropraxia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03488"/>
            <a:ext cx="4038600" cy="27193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Neuropraxia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r>
              <a:rPr lang="en-US">
                <a:latin typeface="Calibri" charset="0"/>
              </a:rPr>
              <a:t>Conduction block, focal demyelination at edges of nodes of Ranvier or complete internode segments. </a:t>
            </a:r>
          </a:p>
          <a:p>
            <a:r>
              <a:rPr lang="en-US">
                <a:latin typeface="Calibri" charset="0"/>
              </a:rPr>
              <a:t>No axonal abnormality; therefore, no Tinel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sign. </a:t>
            </a:r>
          </a:p>
          <a:p>
            <a:r>
              <a:rPr lang="en-US">
                <a:latin typeface="Calibri" charset="0"/>
              </a:rPr>
              <a:t>Full recovery with repair of conduction block or remyelination.</a:t>
            </a:r>
          </a:p>
        </p:txBody>
      </p:sp>
      <p:pic>
        <p:nvPicPr>
          <p:cNvPr id="19460" name="Content Placeholder 10" descr="nerve damage neurodiagnostic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462462" cy="3657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Neuropraxia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A person's foot "falling asleep" after the legs have been crossed is an example of a functional loss without abnormal change.</a:t>
            </a:r>
          </a:p>
        </p:txBody>
      </p:sp>
      <p:pic>
        <p:nvPicPr>
          <p:cNvPr id="20484" name="Content Placeholder 8" descr="Legs cross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7013" y="65088"/>
            <a:ext cx="3887787" cy="67929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7" name="Rectangle 309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98" name="Rectangle 309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>
                <a:ea typeface="+mj-ea"/>
              </a:rPr>
              <a:t>Learning Objectives</a:t>
            </a:r>
          </a:p>
        </p:txBody>
      </p:sp>
      <p:sp>
        <p:nvSpPr>
          <p:cNvPr id="3099" name="Rectangle 3098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13643" b="-1"/>
          <a:stretch/>
        </p:blipFill>
        <p:spPr>
          <a:xfrm>
            <a:off x="681228" y="2478024"/>
            <a:ext cx="4507391" cy="3694176"/>
          </a:xfrm>
          <a:prstGeom prst="rect">
            <a:avLst/>
          </a:prstGeom>
        </p:spPr>
      </p:pic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5558589" y="2478024"/>
            <a:ext cx="290418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ea"/>
              </a:rPr>
              <a:t>Correlate anatomy and the patients</a:t>
            </a:r>
            <a:r>
              <a:rPr lang="en-US" altLang="ja-JP" sz="1600" dirty="0">
                <a:ea typeface="+mn-ea"/>
              </a:rPr>
              <a:t>’</a:t>
            </a:r>
            <a:r>
              <a:rPr lang="en-US" sz="1600" dirty="0">
                <a:ea typeface="+mn-ea"/>
              </a:rPr>
              <a:t> signs and symptoms.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ea"/>
              </a:rPr>
              <a:t>Locate the neuromusculoskeletal lesion(s) and,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ea"/>
              </a:rPr>
              <a:t>Properly record the findings.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Axonotmesis</a:t>
            </a:r>
          </a:p>
        </p:txBody>
      </p:sp>
      <p:sp>
        <p:nvSpPr>
          <p:cNvPr id="21507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>
              <a:latin typeface="Calibri" charset="0"/>
            </a:endParaRPr>
          </a:p>
          <a:p>
            <a:r>
              <a:rPr lang="en-US" sz="3200">
                <a:latin typeface="Calibri" charset="0"/>
              </a:rPr>
              <a:t>Axonotmesis is a more severe grade of nerve injury compared to neurapraxia. </a:t>
            </a:r>
          </a:p>
          <a:p>
            <a:endParaRPr lang="en-US" sz="3200">
              <a:latin typeface="Calibri" charset="0"/>
            </a:endParaRPr>
          </a:p>
        </p:txBody>
      </p:sp>
      <p:pic>
        <p:nvPicPr>
          <p:cNvPr id="21508" name="Content Placeholder 17" descr="axonotmesis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838" y="762000"/>
            <a:ext cx="5159375" cy="5181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124200" cy="5592763"/>
          </a:xfrm>
        </p:spPr>
        <p:txBody>
          <a:bodyPr/>
          <a:lstStyle/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Axonotmesis is a result of damage to the axons with preservation of the neural connective tissue sheath (endoneurium), epineurium, Schwann cell tubes, and other supporting structures..</a:t>
            </a: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</p:txBody>
      </p:sp>
      <p:pic>
        <p:nvPicPr>
          <p:cNvPr id="22531" name="Content Placeholder 4" descr="wallerian degeneration colo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177925"/>
            <a:ext cx="5592763" cy="45370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Wallerian degeneration</a:t>
            </a:r>
          </a:p>
        </p:txBody>
      </p:sp>
      <p:sp>
        <p:nvSpPr>
          <p:cNvPr id="23555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22900"/>
          </a:xfrm>
        </p:spPr>
        <p:txBody>
          <a:bodyPr/>
          <a:lstStyle/>
          <a:p>
            <a:endParaRPr lang="en-US" sz="2000" dirty="0">
              <a:latin typeface="Calibri" charset="0"/>
            </a:endParaRPr>
          </a:p>
          <a:p>
            <a:r>
              <a:rPr lang="en-US" sz="2000" dirty="0">
                <a:latin typeface="Calibri" charset="0"/>
              </a:rPr>
              <a:t>A compression neuropathy may begin as a mild injury to </a:t>
            </a:r>
            <a:r>
              <a:rPr lang="en-US" sz="2000" dirty="0" err="1">
                <a:latin typeface="Calibri" charset="0"/>
              </a:rPr>
              <a:t>epineural</a:t>
            </a:r>
            <a:r>
              <a:rPr lang="en-US" sz="2000" dirty="0">
                <a:latin typeface="Calibri" charset="0"/>
              </a:rPr>
              <a:t> vessels under mild pressure. The subsequent edema can lead to fibrosis, which increases further pressure on the nerve, leading to a progressive deterioration of the nerve.</a:t>
            </a:r>
          </a:p>
          <a:p>
            <a:endParaRPr lang="en-US" sz="1200" dirty="0">
              <a:latin typeface="Calibri" charset="0"/>
            </a:endParaRPr>
          </a:p>
          <a:p>
            <a:endParaRPr lang="en-US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Rydevik</a:t>
            </a:r>
            <a:r>
              <a:rPr lang="en-US" sz="1200" dirty="0">
                <a:latin typeface="Calibri" charset="0"/>
              </a:rPr>
              <a:t> B, </a:t>
            </a:r>
            <a:r>
              <a:rPr lang="en-US" sz="1200" dirty="0" err="1">
                <a:latin typeface="Calibri" charset="0"/>
              </a:rPr>
              <a:t>Lundborg</a:t>
            </a:r>
            <a:r>
              <a:rPr lang="en-US" sz="1200" dirty="0">
                <a:latin typeface="Calibri" charset="0"/>
              </a:rPr>
              <a:t> G. Permeability of </a:t>
            </a:r>
            <a:r>
              <a:rPr lang="en-US" sz="1200" dirty="0" err="1">
                <a:latin typeface="Calibri" charset="0"/>
              </a:rPr>
              <a:t>intraneural</a:t>
            </a:r>
            <a:r>
              <a:rPr lang="en-US" sz="1200" dirty="0">
                <a:latin typeface="Calibri" charset="0"/>
              </a:rPr>
              <a:t>  </a:t>
            </a:r>
            <a:r>
              <a:rPr lang="en-US" sz="1200" dirty="0" err="1">
                <a:latin typeface="Calibri" charset="0"/>
              </a:rPr>
              <a:t>microvessels</a:t>
            </a:r>
            <a:endParaRPr lang="en-US" sz="1200" dirty="0">
              <a:latin typeface="Calibri" charset="0"/>
            </a:endParaRPr>
          </a:p>
          <a:p>
            <a:r>
              <a:rPr lang="en-US" sz="1200" dirty="0">
                <a:latin typeface="Calibri" charset="0"/>
              </a:rPr>
              <a:t>and </a:t>
            </a:r>
            <a:r>
              <a:rPr lang="en-US" sz="1200" dirty="0" err="1">
                <a:latin typeface="Calibri" charset="0"/>
              </a:rPr>
              <a:t>perineurium</a:t>
            </a:r>
            <a:r>
              <a:rPr lang="en-US" sz="1200" dirty="0">
                <a:latin typeface="Calibri" charset="0"/>
              </a:rPr>
              <a:t> following acute, graded experimental nerve compression.</a:t>
            </a:r>
          </a:p>
          <a:p>
            <a:r>
              <a:rPr lang="en-US" sz="1200" dirty="0" err="1">
                <a:latin typeface="Calibri" charset="0"/>
              </a:rPr>
              <a:t>Scand</a:t>
            </a:r>
            <a:r>
              <a:rPr lang="en-US" sz="1200" dirty="0">
                <a:latin typeface="Calibri" charset="0"/>
              </a:rPr>
              <a:t> J Plast </a:t>
            </a:r>
            <a:r>
              <a:rPr lang="en-US" sz="1200" dirty="0" err="1">
                <a:latin typeface="Calibri" charset="0"/>
              </a:rPr>
              <a:t>Reconstr</a:t>
            </a:r>
            <a:r>
              <a:rPr lang="en-US" sz="1200" dirty="0">
                <a:latin typeface="Calibri" charset="0"/>
              </a:rPr>
              <a:t> Surg 1977;11:179 –187.</a:t>
            </a:r>
          </a:p>
          <a:p>
            <a:endParaRPr lang="en-US" sz="2000" dirty="0">
              <a:latin typeface="Calibri" charset="0"/>
            </a:endParaRPr>
          </a:p>
        </p:txBody>
      </p:sp>
      <p:pic>
        <p:nvPicPr>
          <p:cNvPr id="23556" name="Content Placeholder 17" descr="wallerian degeneraton one ax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3788" y="1482725"/>
            <a:ext cx="5053012" cy="33940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Axonotmesis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Thus, the internal architecture is relatively preserved. This can guide proximal axonal regeneration to reinnervate distal target organs. Distal Wallerian degeneration occurs in axonotmesis.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24580" name="Content Placeholder 10" descr="nerve damag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725" y="1143000"/>
            <a:ext cx="4692650" cy="3733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Saturday night pals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338" y="1100138"/>
            <a:ext cx="4919662" cy="4919662"/>
          </a:xfrm>
        </p:spPr>
      </p:pic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THE TERM Saturday night palsy has become synonymous with radial nerve compression in the arm resulting from direct pressure against a firm object. It typically follows deep sleep on the arm, often after alcohol intoxication.</a:t>
            </a:r>
          </a:p>
          <a:p>
            <a:r>
              <a:rPr lang="en-US" sz="1600" dirty="0">
                <a:latin typeface="Calibri" charset="0"/>
              </a:rPr>
              <a:t>Spinner RJ, </a:t>
            </a:r>
            <a:r>
              <a:rPr lang="en-US" sz="1600" dirty="0" err="1">
                <a:latin typeface="Calibri" charset="0"/>
              </a:rPr>
              <a:t>Poliakoff</a:t>
            </a:r>
            <a:r>
              <a:rPr lang="en-US" sz="1600" dirty="0">
                <a:latin typeface="Calibri" charset="0"/>
              </a:rPr>
              <a:t> MB, </a:t>
            </a:r>
            <a:r>
              <a:rPr lang="en-US" sz="1600" dirty="0" err="1">
                <a:latin typeface="Calibri" charset="0"/>
              </a:rPr>
              <a:t>Tiel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RL.The</a:t>
            </a:r>
            <a:r>
              <a:rPr lang="en-US" sz="1600" dirty="0">
                <a:latin typeface="Calibri" charset="0"/>
              </a:rPr>
              <a:t> origin of "Saturday night palsy?</a:t>
            </a:r>
            <a:r>
              <a:rPr lang="en-US" sz="1600" b="1" dirty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Neurosurgery. 2002 Sep;51(3):737-41; discussion 741.</a:t>
            </a:r>
          </a:p>
          <a:p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Neurotmesis is the most severe grade of peripheral nerve injury. It occurs when the axon, myelin, and connective tissue components are damaged and disrupted or transected. </a:t>
            </a:r>
          </a:p>
          <a:p>
            <a:endParaRPr lang="en-US" sz="2800">
              <a:latin typeface="Calibri" charset="0"/>
            </a:endParaRPr>
          </a:p>
        </p:txBody>
      </p:sp>
      <p:pic>
        <p:nvPicPr>
          <p:cNvPr id="26627" name="Content Placeholder 4" descr="neurotmesi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20675"/>
            <a:ext cx="1600200" cy="63373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10" descr="nerve types_of_nerve_injury_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143000"/>
            <a:ext cx="9094787" cy="77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wallerian degeneration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0825" cy="54102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Radial Tunnel</a:t>
            </a:r>
          </a:p>
        </p:txBody>
      </p:sp>
      <p:pic>
        <p:nvPicPr>
          <p:cNvPr id="29699" name="Content Placeholder 5" descr="radial RTS surgical inci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801688"/>
            <a:ext cx="5218113" cy="5218112"/>
          </a:xfrm>
        </p:spPr>
      </p:pic>
      <p:sp>
        <p:nvSpPr>
          <p:cNvPr id="29700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tunnel is a</a:t>
            </a:r>
          </a:p>
          <a:p>
            <a:r>
              <a:rPr lang="en-US" sz="2400">
                <a:latin typeface="Calibri" charset="0"/>
              </a:rPr>
              <a:t>potential space 3 to 4</a:t>
            </a:r>
          </a:p>
          <a:p>
            <a:r>
              <a:rPr lang="en-US" sz="2400">
                <a:latin typeface="Calibri" charset="0"/>
              </a:rPr>
              <a:t>finger breadths long, lying along the anterior aspect of the proximal radius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200400" cy="5745163"/>
          </a:xfrm>
        </p:spPr>
        <p:txBody>
          <a:bodyPr/>
          <a:lstStyle/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The radial nerve begins as the terminal branch of the posterior cord of the brachial plexus. </a:t>
            </a:r>
          </a:p>
          <a:p>
            <a:r>
              <a:rPr lang="en-US" sz="2400" dirty="0">
                <a:latin typeface="Calibri" charset="0"/>
              </a:rPr>
              <a:t>The nerve begins posterior to the axillary artery and travels through the triangular interval and then continues along the spiral groove of the humerus.</a:t>
            </a:r>
          </a:p>
        </p:txBody>
      </p:sp>
      <p:pic>
        <p:nvPicPr>
          <p:cNvPr id="30723" name="Content Placeholder 16" descr="brachial_plexus color anatomy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1738" y="1423988"/>
            <a:ext cx="5243512" cy="44434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Identify injured and painful tissues through careful assessment and intelligent use of neuromusculoskeletal testing and document the findings.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96" y="2057400"/>
            <a:ext cx="4036765" cy="2310606"/>
          </a:xfrm>
        </p:spPr>
      </p:pic>
    </p:spTree>
    <p:extLst>
      <p:ext uri="{BB962C8B-B14F-4D97-AF65-F5344CB8AC3E}">
        <p14:creationId xmlns:p14="http://schemas.microsoft.com/office/powerpoint/2010/main" val="85089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5" descr="radial nerve anatomy elb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457200"/>
            <a:ext cx="4570412" cy="6223000"/>
          </a:xfrm>
        </p:spPr>
      </p:pic>
      <p:sp>
        <p:nvSpPr>
          <p:cNvPr id="31747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nerve continues to travel distally and ultimately bifurcates into deep (PIN) and superficial (SBRN) branches approximately 6.0 to 10.5 cm distal to the lateral intermuscular septum and 3 to 4 cm proximal to the leading edge of the supinator.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PIN is a motor nerve that courses deep beneath the supinator muscle; the SBRN is a sensory nerve that travels anteriorly on the undersurface of the brachioradialis and, in the distal one-third of the forearm, travels subcutaneously to provide sensation to the dorsoradial hand.</a:t>
            </a:r>
          </a:p>
        </p:txBody>
      </p:sp>
      <p:pic>
        <p:nvPicPr>
          <p:cNvPr id="32771" name="Content Placeholder 4" descr="Radial nn compression site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273050"/>
            <a:ext cx="3784600" cy="585311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5" descr="Radial RTS loc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6858000" cy="6858000"/>
          </a:xfrm>
        </p:spPr>
      </p:pic>
      <p:pic>
        <p:nvPicPr>
          <p:cNvPr id="33795" name="Content Placeholder 5" descr="Radial RTS lo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History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Pain along the dorsoradial aspect of the proximal forearm, which radiates proximally and distally.</a:t>
            </a:r>
          </a:p>
          <a:p>
            <a:r>
              <a:rPr lang="en-US">
                <a:latin typeface="Calibri" charset="0"/>
              </a:rPr>
              <a:t>Rotational activities of the forearm increase the severity of the pain.</a:t>
            </a:r>
          </a:p>
          <a:p>
            <a:r>
              <a:rPr lang="en-US">
                <a:latin typeface="Calibri" charset="0"/>
              </a:rPr>
              <a:t>Muscle weakness may present due to pain (SBRN) or denervation (PIN).</a:t>
            </a:r>
          </a:p>
          <a:p>
            <a:r>
              <a:rPr lang="en-US">
                <a:latin typeface="Calibri" charset="0"/>
              </a:rPr>
              <a:t>Deep throbbing pain at night post aggravation.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Risk Factors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Regular use of force of at least 1 kg for more that 10 repetitions per hour with the elbow constantly extended between 0 degrees and 45 degrees with frequent pronation and supination of the forearm would increase the chance of developing radial tunnel syndrome.</a:t>
            </a:r>
          </a:p>
          <a:p>
            <a:endParaRPr lang="en-US" sz="1600" dirty="0">
              <a:latin typeface="Calibri" charset="0"/>
            </a:endParaRPr>
          </a:p>
          <a:p>
            <a:endParaRPr lang="en-US" sz="1600" dirty="0">
              <a:latin typeface="Calibri" charset="0"/>
            </a:endParaRPr>
          </a:p>
          <a:p>
            <a:r>
              <a:rPr lang="en-US" sz="2000" dirty="0" err="1">
                <a:latin typeface="Calibri" charset="0"/>
              </a:rPr>
              <a:t>Roquelaure</a:t>
            </a:r>
            <a:r>
              <a:rPr lang="en-US" sz="2000" dirty="0">
                <a:latin typeface="Calibri" charset="0"/>
              </a:rPr>
              <a:t> Y, </a:t>
            </a:r>
            <a:r>
              <a:rPr lang="en-US" sz="2000" dirty="0" err="1">
                <a:latin typeface="Calibri" charset="0"/>
              </a:rPr>
              <a:t>Raimbeau</a:t>
            </a:r>
            <a:r>
              <a:rPr lang="en-US" sz="2000" dirty="0">
                <a:latin typeface="Calibri" charset="0"/>
              </a:rPr>
              <a:t> G, Saint-Cast Y, et al. Occupational risk factors for radial tunnel syndrome in factory workers. </a:t>
            </a:r>
            <a:r>
              <a:rPr lang="en-US" sz="2000" dirty="0" err="1">
                <a:latin typeface="Calibri" charset="0"/>
              </a:rPr>
              <a:t>Chir</a:t>
            </a:r>
            <a:r>
              <a:rPr lang="en-US" sz="2000" dirty="0">
                <a:latin typeface="Calibri" charset="0"/>
              </a:rPr>
              <a:t> Main 2003;22:293-8</a:t>
            </a:r>
            <a:r>
              <a:rPr lang="en-US" sz="1600" dirty="0">
                <a:latin typeface="Calibri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Other Risk Factors</a:t>
            </a:r>
          </a:p>
        </p:txBody>
      </p:sp>
      <p:pic>
        <p:nvPicPr>
          <p:cNvPr id="36867" name="Content Placeholder 4" descr="Radial-Tunnel-Syndrome use of mous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2209800"/>
            <a:ext cx="4156075" cy="3200400"/>
          </a:xfrm>
        </p:spPr>
      </p:pic>
      <p:pic>
        <p:nvPicPr>
          <p:cNvPr id="36868" name="Content Placeholder 4" descr="laptop us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1747838"/>
            <a:ext cx="3636962" cy="41195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Physical Examination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Localized focal tenderness over the anatomical landmark, approximately 3-5 cm distal to the lateral epicondyle over the supinator mass (Loh and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Rule of Nine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).</a:t>
            </a:r>
          </a:p>
          <a:p>
            <a:r>
              <a:rPr lang="en-US">
                <a:latin typeface="Calibri" charset="0"/>
              </a:rPr>
              <a:t>Cozen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test is usually negative for pain but active forearm supination or extension of middle finger with resistance produces pain at radial tunnel.</a:t>
            </a:r>
          </a:p>
          <a:p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Lateral Epicondylitis/Epicondylosis/tendinopathy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Tennis Elbow Test or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Cozen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test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524000"/>
            <a:ext cx="8078787" cy="5189538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6" descr="Middle finger extension tes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338" y="1371600"/>
            <a:ext cx="5029200" cy="3352800"/>
          </a:xfrm>
        </p:spPr>
      </p:pic>
      <p:sp>
        <p:nvSpPr>
          <p:cNvPr id="3993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Resisted extension of middle finger will produce pain at the radial tunnel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Definition of an orthopedic test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Most often, a provocative maneuver that reproduces the patient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chief concern pain by stretching, compressing and/or contracting of tissues in order to identify the involved tissues.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1800" dirty="0">
                <a:latin typeface="Calibri" charset="0"/>
              </a:rPr>
              <a:t>James J. Lehman, DC, FACO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Learning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Perform neuromusculoskeletal evaluation procedures (Posture, orthopedic and neurological) and record the objective findings in order to make an assessment/diagnosis.   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1843"/>
            <a:ext cx="4038600" cy="330267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75595" y="728664"/>
            <a:ext cx="3738610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500">
                <a:ea typeface="+mj-ea"/>
              </a:rPr>
              <a:t>Examination of Related Areas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>
          <a:xfrm>
            <a:off x="20" y="10"/>
            <a:ext cx="4504114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7" name="Rectangle 43016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2" name="Content Placeholder 8" descr="Doctor exam neck male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26113"/>
          <a:stretch/>
        </p:blipFill>
        <p:spPr>
          <a:xfrm>
            <a:off x="20" y="10"/>
            <a:ext cx="4057417" cy="6857990"/>
          </a:xfrm>
          <a:prstGeom prst="rect">
            <a:avLst/>
          </a:prstGeom>
        </p:spPr>
      </p:pic>
      <p:sp>
        <p:nvSpPr>
          <p:cNvPr id="43019" name="Rectangle 43018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1"/>
            <a:ext cx="5086350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21" name="Rectangle 43020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423" y="685800"/>
            <a:ext cx="405722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5059500" y="1253266"/>
            <a:ext cx="3082647" cy="907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Spine Evaluation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sz="half" idx="2"/>
          </p:nvPr>
        </p:nvSpPr>
        <p:spPr>
          <a:xfrm>
            <a:off x="5059500" y="2458095"/>
            <a:ext cx="3082649" cy="3075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History</a:t>
            </a: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Observation</a:t>
            </a: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Palpation</a:t>
            </a: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Range of motion</a:t>
            </a: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Special tests or Orthopedic tests</a:t>
            </a: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Imaging and other tests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41" name="Rectangle 44040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7" name="Picture 44036" descr="Scan of a human brain in a neurology clinic">
            <a:extLst>
              <a:ext uri="{FF2B5EF4-FFF2-40B4-BE49-F238E27FC236}">
                <a16:creationId xmlns:a16="http://schemas.microsoft.com/office/drawing/2014/main" id="{D883AC82-8AA5-20E6-FC0F-F975B09C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557" r="3070"/>
          <a:stretch/>
        </p:blipFill>
        <p:spPr>
          <a:xfrm>
            <a:off x="20" y="10"/>
            <a:ext cx="4057417" cy="6857990"/>
          </a:xfrm>
          <a:prstGeom prst="rect">
            <a:avLst/>
          </a:prstGeom>
        </p:spPr>
      </p:pic>
      <p:sp>
        <p:nvSpPr>
          <p:cNvPr id="44043" name="Rectangle 44042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1"/>
            <a:ext cx="5086350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5" name="Rectangle 44044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423" y="685800"/>
            <a:ext cx="405722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059500" y="1253266"/>
            <a:ext cx="3082647" cy="90719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Imaging and Neurodiagnostics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059500" y="2458095"/>
            <a:ext cx="3082649" cy="3075480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Routine radiographic examination is not of diagnostic value but MRI might demonstrate denervation edema or atrophy within the supinator or extensor muscles. 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Absence of standardized electrodiagnostic findings on both nerve-conduction velocity and EMG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5" name="Rectangle 45064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067" name="Freeform: Shape 45066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069" name="Freeform: Shape 45068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>
                <a:latin typeface="Calibri" charset="0"/>
              </a:rPr>
              <a:t>Differential Diagnoses</a:t>
            </a:r>
          </a:p>
        </p:txBody>
      </p:sp>
      <p:sp>
        <p:nvSpPr>
          <p:cNvPr id="45071" name="Rectangle 4507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5061" name="Content Placeholder 2">
            <a:extLst>
              <a:ext uri="{FF2B5EF4-FFF2-40B4-BE49-F238E27FC236}">
                <a16:creationId xmlns:a16="http://schemas.microsoft.com/office/drawing/2014/main" id="{041598FB-42C3-86A0-6932-352D2F983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823687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9" name="Rectangle 4608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5" name="Picture 46084" descr="People holding hands">
            <a:extLst>
              <a:ext uri="{FF2B5EF4-FFF2-40B4-BE49-F238E27FC236}">
                <a16:creationId xmlns:a16="http://schemas.microsoft.com/office/drawing/2014/main" id="{E5564C9D-D35B-CDBA-9789-806A4B44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7" r="8625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46091" name="Rectangle 4609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>
                <a:latin typeface="Calibri" charset="0"/>
              </a:rPr>
              <a:t>Treatment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>
                <a:latin typeface="Calibri" charset="0"/>
              </a:rPr>
              <a:t>Conservative care should precede surgical intervention</a:t>
            </a:r>
          </a:p>
          <a:p>
            <a:r>
              <a:rPr lang="en-US" sz="1700">
                <a:latin typeface="Calibri" charset="0"/>
              </a:rPr>
              <a:t>Wrist splinting</a:t>
            </a:r>
          </a:p>
          <a:p>
            <a:r>
              <a:rPr lang="en-US" sz="1700">
                <a:latin typeface="Calibri" charset="0"/>
              </a:rPr>
              <a:t>Activity modification</a:t>
            </a:r>
          </a:p>
          <a:p>
            <a:r>
              <a:rPr lang="en-US" sz="1700">
                <a:latin typeface="Calibri" charset="0"/>
              </a:rPr>
              <a:t>NSAIDS</a:t>
            </a:r>
          </a:p>
          <a:p>
            <a:r>
              <a:rPr lang="en-US" sz="1700">
                <a:latin typeface="Calibri" charset="0"/>
              </a:rPr>
              <a:t>Avoid activities or treatments that increase the symptoms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3" name="Rectangle 4711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5" name="Rectangle 4711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>
                <a:ea typeface="+mj-ea"/>
              </a:rPr>
              <a:t>Relative Contraindication</a:t>
            </a:r>
          </a:p>
        </p:txBody>
      </p:sp>
      <p:pic>
        <p:nvPicPr>
          <p:cNvPr id="47107" name="Content Placeholder 5" descr="Mills maneuver of the elbow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r="23874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7108" name="Text Placeholder 4"/>
          <p:cNvSpPr>
            <a:spLocks noGrp="1"/>
          </p:cNvSpPr>
          <p:nvPr>
            <p:ph type="body" sz="half" idx="2"/>
          </p:nvPr>
        </p:nvSpPr>
        <p:spPr>
          <a:xfrm>
            <a:off x="5490348" y="2194102"/>
            <a:ext cx="3105010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ea typeface="+mn-ea"/>
              </a:rPr>
              <a:t>Mills maneuver of the elbow to release adhesions of the capsule and periarticular soft tissues.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ea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Absolute Contraindications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Soft tissue treatments (Instrument assisted, deep friction massage, and stretching)</a:t>
            </a:r>
          </a:p>
          <a:p>
            <a:r>
              <a:rPr lang="en-US">
                <a:latin typeface="Calibri" charset="0"/>
              </a:rPr>
              <a:t>Heat/Ultrasound</a:t>
            </a:r>
          </a:p>
          <a:p>
            <a:r>
              <a:rPr lang="en-US">
                <a:latin typeface="Calibri" charset="0"/>
              </a:rPr>
              <a:t>Tennis elbow brace</a:t>
            </a:r>
          </a:p>
          <a:p>
            <a:r>
              <a:rPr lang="en-US">
                <a:latin typeface="Calibri" charset="0"/>
              </a:rPr>
              <a:t>Repetitive strain activities such as progressive resistive exercises, walking dog, use of laptop and tools that require pronation of forearm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Active Learning Task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Form a learning group of four doctors</a:t>
            </a:r>
          </a:p>
          <a:p>
            <a:r>
              <a:rPr lang="en-US">
                <a:latin typeface="Calibri" charset="0"/>
              </a:rPr>
              <a:t>Select a spokesperson</a:t>
            </a:r>
          </a:p>
          <a:p>
            <a:r>
              <a:rPr lang="en-US">
                <a:latin typeface="Calibri" charset="0"/>
              </a:rPr>
              <a:t>Using a SOAP format, create a putative case and chart the subjective and objective findings, assessment, and plan of a patient suffering with a radial tunnel syndrome involving the superficial branch of the radial nerve (sensory nerve).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Active Learning Task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You will have 30 minutes to create and chart the putative case</a:t>
            </a:r>
          </a:p>
          <a:p>
            <a:r>
              <a:rPr lang="en-US" dirty="0">
                <a:latin typeface="Calibri" charset="0"/>
              </a:rPr>
              <a:t>The spokesperson will have 5 minutes to present your case to the audience</a:t>
            </a:r>
          </a:p>
          <a:p>
            <a:r>
              <a:rPr lang="en-US" dirty="0">
                <a:latin typeface="Calibri" charset="0"/>
              </a:rPr>
              <a:t>Audience will critique the presentation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Recommended Reading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600" b="1" dirty="0">
                <a:latin typeface="Calibri" charset="0"/>
              </a:rPr>
              <a:t>Unusual Compression Neuropathies of the Forearm, Part I: Radial Nerve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</a:rPr>
              <a:t>Alan C. Dang, MD, Craig M. Rodner, MD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hlinkClick r:id="rId2" tooltip="The Journal of hand surgery."/>
              </a:rPr>
              <a:t>J Hand Surg Am.</a:t>
            </a:r>
            <a:r>
              <a:rPr lang="en-US" sz="2800" dirty="0">
                <a:latin typeface="Calibri" charset="0"/>
              </a:rPr>
              <a:t> 2009 Dec;34(10):1906-14. </a:t>
            </a:r>
            <a:endParaRPr lang="en-US" sz="2800" dirty="0">
              <a:latin typeface="Calibri" charset="0"/>
              <a:hlinkClick r:id="rId3"/>
            </a:endParaRPr>
          </a:p>
          <a:p>
            <a:pPr eaLnBrk="1" hangingPunct="1"/>
            <a:endParaRPr lang="en-US" dirty="0">
              <a:latin typeface="Calibri" charset="0"/>
              <a:hlinkClick r:id="rId3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hlinkClick r:id="rId3"/>
              </a:rPr>
              <a:t>http://nemsi.uchc.edu/clinical_services/orthopaedic/handwrist/pdfs/article_radialnerve.pdf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Upper Extremity Nerve Compression </a:t>
            </a:r>
          </a:p>
        </p:txBody>
      </p:sp>
      <p:pic>
        <p:nvPicPr>
          <p:cNvPr id="6147" name="Content Placeholder 4" descr="radial elbow_anatomy0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68375"/>
            <a:ext cx="5562600" cy="55626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Rydevik</a:t>
            </a:r>
            <a:r>
              <a:rPr lang="en-US" sz="2000" dirty="0"/>
              <a:t> B, </a:t>
            </a:r>
            <a:r>
              <a:rPr lang="en-US" sz="2000" dirty="0" err="1"/>
              <a:t>Lundborg</a:t>
            </a:r>
            <a:r>
              <a:rPr lang="en-US" sz="2000" dirty="0"/>
              <a:t> G. Permeability of </a:t>
            </a:r>
            <a:r>
              <a:rPr lang="en-US" sz="2000" dirty="0" err="1"/>
              <a:t>intraneural</a:t>
            </a:r>
            <a:r>
              <a:rPr lang="en-US" sz="2000" dirty="0"/>
              <a:t>  </a:t>
            </a:r>
            <a:r>
              <a:rPr lang="en-US" sz="2000" dirty="0" err="1"/>
              <a:t>microvessels</a:t>
            </a:r>
            <a:r>
              <a:rPr lang="en-US" sz="2000" dirty="0"/>
              <a:t> and </a:t>
            </a:r>
            <a:r>
              <a:rPr lang="en-US" sz="2000" dirty="0" err="1"/>
              <a:t>perineurium</a:t>
            </a:r>
            <a:r>
              <a:rPr lang="en-US" sz="2000" dirty="0"/>
              <a:t> following acute, graded experimental nerve compression. </a:t>
            </a:r>
            <a:r>
              <a:rPr lang="en-US" sz="2000" dirty="0" err="1"/>
              <a:t>Scand</a:t>
            </a:r>
            <a:r>
              <a:rPr lang="en-US" sz="2000" dirty="0"/>
              <a:t> J Plast </a:t>
            </a:r>
            <a:r>
              <a:rPr lang="en-US" sz="2000" dirty="0" err="1"/>
              <a:t>Reconstr</a:t>
            </a:r>
            <a:r>
              <a:rPr lang="en-US" sz="2000" dirty="0"/>
              <a:t> Surg 1977;11:179 –187.</a:t>
            </a:r>
          </a:p>
          <a:p>
            <a:pPr lvl="0"/>
            <a:r>
              <a:rPr lang="en-US" sz="2000" dirty="0"/>
              <a:t>Spinner RJ, </a:t>
            </a:r>
            <a:r>
              <a:rPr lang="en-US" sz="2000" dirty="0" err="1"/>
              <a:t>Poliakoff</a:t>
            </a:r>
            <a:r>
              <a:rPr lang="en-US" sz="2000" dirty="0"/>
              <a:t> MB, </a:t>
            </a:r>
            <a:r>
              <a:rPr lang="en-US" sz="2000" dirty="0" err="1"/>
              <a:t>Tiel</a:t>
            </a:r>
            <a:r>
              <a:rPr lang="en-US" sz="2000" dirty="0"/>
              <a:t> </a:t>
            </a:r>
            <a:r>
              <a:rPr lang="en-US" sz="2000" dirty="0" err="1"/>
              <a:t>RL.The</a:t>
            </a:r>
            <a:r>
              <a:rPr lang="en-US" sz="2000" dirty="0"/>
              <a:t> origin of "Saturday night palsy?</a:t>
            </a:r>
            <a:r>
              <a:rPr lang="en-US" sz="2000" b="1" dirty="0"/>
              <a:t> </a:t>
            </a:r>
            <a:r>
              <a:rPr lang="en-US" sz="2000" dirty="0"/>
              <a:t>Neurosurgery. 2002 Sep;51(3):737-41; discussion 741.</a:t>
            </a:r>
          </a:p>
          <a:p>
            <a:pPr lvl="0"/>
            <a:r>
              <a:rPr lang="en-US" sz="2000" dirty="0" err="1"/>
              <a:t>Roquelaure</a:t>
            </a:r>
            <a:r>
              <a:rPr lang="en-US" sz="2000" dirty="0"/>
              <a:t> Y, </a:t>
            </a:r>
            <a:r>
              <a:rPr lang="en-US" sz="2000" dirty="0" err="1"/>
              <a:t>Raimbeau</a:t>
            </a:r>
            <a:r>
              <a:rPr lang="en-US" sz="2000" dirty="0"/>
              <a:t> G, Saint-Cast Y, et al. Occupational risk factors for radial tunnel syndrome in factory workers. </a:t>
            </a:r>
            <a:r>
              <a:rPr lang="en-US" sz="2000" dirty="0" err="1"/>
              <a:t>Chir</a:t>
            </a:r>
            <a:r>
              <a:rPr lang="en-US" sz="2000" dirty="0"/>
              <a:t> Main 2003;22:293-8.</a:t>
            </a:r>
          </a:p>
          <a:p>
            <a:r>
              <a:rPr lang="en-US" sz="2000" dirty="0"/>
              <a:t>Dang AC &amp; Craig M. Rodner CM. Unusual Compression Neuropathies of the Forearm, Part I: Radial Nerve. </a:t>
            </a:r>
            <a:r>
              <a:rPr lang="en-US" sz="2000" dirty="0">
                <a:hlinkClick r:id="rId2"/>
              </a:rPr>
              <a:t>J Hand Surg Am.</a:t>
            </a:r>
            <a:r>
              <a:rPr lang="en-US" sz="2000" dirty="0"/>
              <a:t> 2009 Dec; 34(10):1906-14.  Available from: </a:t>
            </a:r>
            <a:r>
              <a:rPr lang="en-US" sz="2000" dirty="0">
                <a:hlinkClick r:id="rId3"/>
              </a:rPr>
              <a:t>http://nemsi.uchc.edu/clinical_services/orthopaedic/handwrist/pdfs/article_radialnerve.pdf</a:t>
            </a:r>
            <a:endParaRPr lang="en-US" sz="2000" dirty="0">
              <a:latin typeface="Calibri" charset="0"/>
              <a:hlinkClick r:id="rId3"/>
            </a:endParaRPr>
          </a:p>
          <a:p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6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1" name="Rectangle 52230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3" name="Freeform: Shape 52232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74490"/>
            <a:ext cx="9143999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226" name="Picture 1" descr="thank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2" b="2"/>
          <a:stretch/>
        </p:blipFill>
        <p:spPr bwMode="auto">
          <a:xfrm>
            <a:off x="510363" y="608261"/>
            <a:ext cx="8136858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99" y="393769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The radial nerve is formed from the posterior cord of the brachial plexus, with contributions from C6, C7, C8, and T1. </a:t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</p:txBody>
      </p:sp>
      <p:pic>
        <p:nvPicPr>
          <p:cNvPr id="7171" name="Content Placeholder 11" descr="brachial_plexus color anatomy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081088"/>
            <a:ext cx="8097837" cy="56245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6" descr="Radial nn pathw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6725" y="762000"/>
            <a:ext cx="5562600" cy="5562600"/>
          </a:xfrm>
        </p:spPr>
      </p:pic>
      <p:sp>
        <p:nvSpPr>
          <p:cNvPr id="8195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The nerve passes between the medial and lateral heads of the triceps muscle, continuing distally along the lateral side of the arm. 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6" descr="Radial tunnel nerves musc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922463"/>
            <a:ext cx="5275262" cy="3030537"/>
          </a:xfrm>
        </p:spPr>
      </p:pic>
      <p:sp>
        <p:nvSpPr>
          <p:cNvPr id="921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Approximately 10 cm above the elbow, the radial nerve pierces the lateral intermuscular septum and continues distally between the brachialis and brachioradialis muscles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radial nerve anatomy elb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81000"/>
            <a:ext cx="4473575" cy="6091238"/>
          </a:xfrm>
        </p:spPr>
      </p:pic>
      <p:sp>
        <p:nvSpPr>
          <p:cNvPr id="10243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Just proximal to the radiocapitellar joint, the radial nerve bifurcates into the superficial radial nerve and deep radial nerve (posterior interosseous nerve)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1617</Words>
  <Application>Microsoft Office PowerPoint</Application>
  <PresentationFormat>On-screen Show (4:3)</PresentationFormat>
  <Paragraphs>169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Differential Diagnosis of Radial Tunnel Syndrome and Lateral Epicondylosis</vt:lpstr>
      <vt:lpstr>Learning Objectives</vt:lpstr>
      <vt:lpstr>Learning Objectives</vt:lpstr>
      <vt:lpstr>Learning Objectives</vt:lpstr>
      <vt:lpstr>Upper Extremity Nerve Compression </vt:lpstr>
      <vt:lpstr>The radial nerve is formed from the posterior cord of the brachial plexus, with contributions from C6, C7, C8, and T1.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Nerve Damage</vt:lpstr>
      <vt:lpstr>Nerve damage</vt:lpstr>
      <vt:lpstr>PowerPoint Presentation</vt:lpstr>
      <vt:lpstr>Neuropraxia</vt:lpstr>
      <vt:lpstr>Neuropraxia</vt:lpstr>
      <vt:lpstr>Neuropraxia</vt:lpstr>
      <vt:lpstr>Neuropraxia</vt:lpstr>
      <vt:lpstr>Axonotmesis</vt:lpstr>
      <vt:lpstr>PowerPoint Presentation</vt:lpstr>
      <vt:lpstr>Wallerian degeneration</vt:lpstr>
      <vt:lpstr>Axonotmesis</vt:lpstr>
      <vt:lpstr>PowerPoint Presentation</vt:lpstr>
      <vt:lpstr>PowerPoint Presentation</vt:lpstr>
      <vt:lpstr>PowerPoint Presentation</vt:lpstr>
      <vt:lpstr>PowerPoint Presentation</vt:lpstr>
      <vt:lpstr>Radial Tunnel</vt:lpstr>
      <vt:lpstr>PowerPoint Presentation</vt:lpstr>
      <vt:lpstr>PowerPoint Presentation</vt:lpstr>
      <vt:lpstr>PowerPoint Presentation</vt:lpstr>
      <vt:lpstr>PowerPoint Presentation</vt:lpstr>
      <vt:lpstr>History</vt:lpstr>
      <vt:lpstr>Risk Factors</vt:lpstr>
      <vt:lpstr>Other Risk Factors</vt:lpstr>
      <vt:lpstr>Physical Examination</vt:lpstr>
      <vt:lpstr>Lateral Epicondylitis/Epicondylosis/tendinopathy Tennis Elbow Test or Cozen’s test</vt:lpstr>
      <vt:lpstr>PowerPoint Presentation</vt:lpstr>
      <vt:lpstr>Definition of an orthopedic test</vt:lpstr>
      <vt:lpstr>Examination of Related Areas</vt:lpstr>
      <vt:lpstr>Spine Evaluation</vt:lpstr>
      <vt:lpstr>Imaging and Neurodiagnostics</vt:lpstr>
      <vt:lpstr>Differential Diagnoses</vt:lpstr>
      <vt:lpstr>Treatment</vt:lpstr>
      <vt:lpstr>Relative Contraindication</vt:lpstr>
      <vt:lpstr>Absolute Contraindications</vt:lpstr>
      <vt:lpstr>Active Learning Task</vt:lpstr>
      <vt:lpstr>Active Learning Task</vt:lpstr>
      <vt:lpstr>Recommended Reading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of Radial and Ulnar Nerve Compression Syndromes at the Elbow</dc:title>
  <dc:creator>James Lehman DC</dc:creator>
  <cp:lastModifiedBy>Eileen Herlihy-Santiago</cp:lastModifiedBy>
  <cp:revision>128</cp:revision>
  <dcterms:created xsi:type="dcterms:W3CDTF">2014-01-26T22:22:04Z</dcterms:created>
  <dcterms:modified xsi:type="dcterms:W3CDTF">2025-07-21T18:27:18Z</dcterms:modified>
</cp:coreProperties>
</file>