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6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347" r:id="rId3"/>
    <p:sldId id="257" r:id="rId4"/>
    <p:sldId id="346" r:id="rId5"/>
    <p:sldId id="344" r:id="rId6"/>
    <p:sldId id="343" r:id="rId7"/>
    <p:sldId id="258" r:id="rId8"/>
    <p:sldId id="262" r:id="rId9"/>
    <p:sldId id="263" r:id="rId10"/>
    <p:sldId id="259" r:id="rId11"/>
    <p:sldId id="264" r:id="rId12"/>
    <p:sldId id="260" r:id="rId13"/>
    <p:sldId id="266" r:id="rId14"/>
    <p:sldId id="267" r:id="rId15"/>
    <p:sldId id="268" r:id="rId16"/>
    <p:sldId id="269" r:id="rId17"/>
    <p:sldId id="270" r:id="rId18"/>
    <p:sldId id="271" r:id="rId19"/>
    <p:sldId id="345" r:id="rId20"/>
    <p:sldId id="272"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38" r:id="rId37"/>
    <p:sldId id="339" r:id="rId38"/>
    <p:sldId id="327" r:id="rId39"/>
    <p:sldId id="328" r:id="rId40"/>
    <p:sldId id="329" r:id="rId41"/>
    <p:sldId id="330" r:id="rId42"/>
    <p:sldId id="331" r:id="rId43"/>
    <p:sldId id="332" r:id="rId44"/>
    <p:sldId id="333" r:id="rId45"/>
    <p:sldId id="334" r:id="rId46"/>
    <p:sldId id="336" r:id="rId47"/>
    <p:sldId id="273" r:id="rId48"/>
    <p:sldId id="274" r:id="rId49"/>
    <p:sldId id="337" r:id="rId50"/>
    <p:sldId id="275" r:id="rId51"/>
    <p:sldId id="296" r:id="rId52"/>
    <p:sldId id="298" r:id="rId53"/>
    <p:sldId id="297" r:id="rId54"/>
    <p:sldId id="284" r:id="rId55"/>
    <p:sldId id="286" r:id="rId56"/>
    <p:sldId id="294" r:id="rId57"/>
    <p:sldId id="287" r:id="rId58"/>
    <p:sldId id="295" r:id="rId59"/>
    <p:sldId id="288" r:id="rId60"/>
    <p:sldId id="285" r:id="rId61"/>
    <p:sldId id="300" r:id="rId62"/>
    <p:sldId id="301" r:id="rId63"/>
    <p:sldId id="302" r:id="rId64"/>
    <p:sldId id="290" r:id="rId65"/>
    <p:sldId id="289" r:id="rId66"/>
    <p:sldId id="293" r:id="rId67"/>
    <p:sldId id="276" r:id="rId68"/>
    <p:sldId id="277" r:id="rId69"/>
    <p:sldId id="283" r:id="rId70"/>
    <p:sldId id="281" r:id="rId71"/>
    <p:sldId id="306" r:id="rId72"/>
    <p:sldId id="303" r:id="rId73"/>
    <p:sldId id="280" r:id="rId74"/>
    <p:sldId id="310" r:id="rId75"/>
    <p:sldId id="311" r:id="rId76"/>
    <p:sldId id="305" r:id="rId77"/>
    <p:sldId id="304" r:id="rId78"/>
    <p:sldId id="307" r:id="rId79"/>
    <p:sldId id="341"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434" autoAdjust="0"/>
  </p:normalViewPr>
  <p:slideViewPr>
    <p:cSldViewPr snapToGrid="0">
      <p:cViewPr varScale="1">
        <p:scale>
          <a:sx n="73" d="100"/>
          <a:sy n="73" d="100"/>
        </p:scale>
        <p:origin x="936" y="60"/>
      </p:cViewPr>
      <p:guideLst/>
    </p:cSldViewPr>
  </p:slideViewPr>
  <p:outlineViewPr>
    <p:cViewPr>
      <p:scale>
        <a:sx n="33" d="100"/>
        <a:sy n="33" d="100"/>
      </p:scale>
      <p:origin x="0" y="-3240"/>
    </p:cViewPr>
  </p:outlineViewPr>
  <p:notesTextViewPr>
    <p:cViewPr>
      <p:scale>
        <a:sx n="1" d="1"/>
        <a:sy n="1" d="1"/>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EE932-4493-48AE-8B09-E313524D3738}" type="datetimeFigureOut">
              <a:rPr lang="en-US" smtClean="0"/>
              <a:t>2/18/2020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D95C4-A2DB-481F-A745-9B50EFB89959}" type="slidenum">
              <a:rPr lang="en-US" smtClean="0"/>
              <a:t>‹#›</a:t>
            </a:fld>
            <a:endParaRPr lang="en-US"/>
          </a:p>
        </p:txBody>
      </p:sp>
    </p:spTree>
    <p:extLst>
      <p:ext uri="{BB962C8B-B14F-4D97-AF65-F5344CB8AC3E}">
        <p14:creationId xmlns:p14="http://schemas.microsoft.com/office/powerpoint/2010/main" val="4136212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87418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6869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26259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9719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27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58412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45399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74136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43251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208927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A1A5-9337-4426-95ED-33C8613F77D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DEAC6-D131-4B7A-92CF-C2171A85337A}" type="slidenum">
              <a:rPr lang="en-US" smtClean="0"/>
              <a:t>‹#›</a:t>
            </a:fld>
            <a:endParaRPr lang="en-US" dirty="0"/>
          </a:p>
        </p:txBody>
      </p:sp>
    </p:spTree>
    <p:extLst>
      <p:ext uri="{BB962C8B-B14F-4D97-AF65-F5344CB8AC3E}">
        <p14:creationId xmlns:p14="http://schemas.microsoft.com/office/powerpoint/2010/main" val="56615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A1A5-9337-4426-95ED-33C8613F77D4}" type="datetimeFigureOut">
              <a:rPr lang="en-US" smtClean="0"/>
              <a:t>2/18/2020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EAC6-D131-4B7A-92CF-C2171A85337A}" type="slidenum">
              <a:rPr lang="en-US" smtClean="0"/>
              <a:t>‹#›</a:t>
            </a:fld>
            <a:endParaRPr lang="en-US" dirty="0"/>
          </a:p>
        </p:txBody>
      </p:sp>
    </p:spTree>
    <p:extLst>
      <p:ext uri="{BB962C8B-B14F-4D97-AF65-F5344CB8AC3E}">
        <p14:creationId xmlns:p14="http://schemas.microsoft.com/office/powerpoint/2010/main" val="325299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books.google.com.au/books?id=TyNEicOiJqQC&amp;pg=RA1-PA18&amp;dq=Pain+terms+and+taxonomies&amp;cd=1#v=onepage&amp;q=Pain%20terms%20and%20taxonomies&amp;f=fals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Chronic Pain and Neuromusculoskeletal Conditions</a:t>
            </a:r>
            <a:endParaRPr lang="en-US" dirty="0"/>
          </a:p>
        </p:txBody>
      </p:sp>
      <p:sp>
        <p:nvSpPr>
          <p:cNvPr id="3" name="Subtitle 2"/>
          <p:cNvSpPr>
            <a:spLocks noGrp="1"/>
          </p:cNvSpPr>
          <p:nvPr>
            <p:ph type="subTitle" idx="1"/>
          </p:nvPr>
        </p:nvSpPr>
        <p:spPr>
          <a:xfrm>
            <a:off x="1524000" y="3786389"/>
            <a:ext cx="9144000" cy="1867435"/>
          </a:xfrm>
        </p:spPr>
        <p:txBody>
          <a:bodyPr>
            <a:normAutofit fontScale="70000" lnSpcReduction="20000"/>
          </a:bodyPr>
          <a:lstStyle/>
          <a:p>
            <a:r>
              <a:rPr lang="en-US" dirty="0" smtClean="0"/>
              <a:t>James J. Lehman, DC, MBA, FIANM</a:t>
            </a:r>
          </a:p>
          <a:p>
            <a:r>
              <a:rPr lang="en-US" dirty="0" smtClean="0"/>
              <a:t>Associate Professor of Clinical Sciences</a:t>
            </a:r>
          </a:p>
          <a:p>
            <a:r>
              <a:rPr lang="en-US" dirty="0" smtClean="0"/>
              <a:t>School of Chiropractic</a:t>
            </a:r>
          </a:p>
          <a:p>
            <a:r>
              <a:rPr lang="en-US" dirty="0" smtClean="0"/>
              <a:t>Director </a:t>
            </a:r>
          </a:p>
          <a:p>
            <a:r>
              <a:rPr lang="en-US" dirty="0" smtClean="0"/>
              <a:t>Community Health Clinical Education</a:t>
            </a:r>
          </a:p>
          <a:p>
            <a:r>
              <a:rPr lang="en-US" dirty="0"/>
              <a:t>University of Bridgeport</a:t>
            </a:r>
          </a:p>
        </p:txBody>
      </p:sp>
    </p:spTree>
    <p:extLst>
      <p:ext uri="{BB962C8B-B14F-4D97-AF65-F5344CB8AC3E}">
        <p14:creationId xmlns:p14="http://schemas.microsoft.com/office/powerpoint/2010/main" val="4005782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is a Public Health Problem</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smtClean="0"/>
          </a:p>
          <a:p>
            <a:endParaRPr lang="en-US" dirty="0"/>
          </a:p>
          <a:p>
            <a:r>
              <a:rPr lang="en-US" sz="4500" dirty="0" smtClean="0"/>
              <a:t>Chronic pain — commonly </a:t>
            </a:r>
            <a:r>
              <a:rPr lang="en-US" sz="4500" dirty="0"/>
              <a:t>defined as </a:t>
            </a:r>
            <a:r>
              <a:rPr lang="en-US" sz="4500" dirty="0" smtClean="0"/>
              <a:t>pain persisting longer than </a:t>
            </a:r>
            <a:r>
              <a:rPr lang="en-US" sz="4500" dirty="0"/>
              <a:t>six </a:t>
            </a:r>
            <a:r>
              <a:rPr lang="en-US" sz="4500" dirty="0" smtClean="0"/>
              <a:t>months — affects an estimated 70 million Americans and </a:t>
            </a:r>
            <a:r>
              <a:rPr lang="en-US" sz="4500" dirty="0"/>
              <a:t>is a tragically overlooked public health problem</a:t>
            </a:r>
            <a:r>
              <a:rPr lang="en-US" sz="4500"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en-US" sz="1900" dirty="0"/>
              <a:t>U.S. Department of Health and Human Services. Health, United States, </a:t>
            </a:r>
            <a:r>
              <a:rPr lang="en-US" sz="1900" dirty="0" smtClean="0"/>
              <a:t>2006</a:t>
            </a:r>
            <a:r>
              <a:rPr lang="en-US" sz="1900" dirty="0"/>
              <a:t>. With </a:t>
            </a:r>
            <a:r>
              <a:rPr lang="en-US" sz="1900" dirty="0" err="1"/>
              <a:t>chartbook</a:t>
            </a:r>
            <a:r>
              <a:rPr lang="en-US" sz="1900" dirty="0"/>
              <a:t> on trends in the health of Americans [Internet]. Hyattsville, MD: National Center for </a:t>
            </a:r>
            <a:r>
              <a:rPr lang="en-US" sz="1900" dirty="0" smtClean="0"/>
              <a:t>Health </a:t>
            </a:r>
            <a:r>
              <a:rPr lang="en-US" sz="1900" dirty="0"/>
              <a:t>Statistics [cited </a:t>
            </a:r>
            <a:r>
              <a:rPr lang="en-US" sz="1900" dirty="0" smtClean="0"/>
              <a:t>2 009 </a:t>
            </a:r>
            <a:r>
              <a:rPr lang="en-US" sz="1900" dirty="0"/>
              <a:t>Sept 4]. </a:t>
            </a:r>
            <a:endParaRPr lang="en-US" sz="1900" dirty="0" smtClean="0"/>
          </a:p>
          <a:p>
            <a:pPr marL="0" indent="0">
              <a:buNone/>
            </a:pPr>
            <a:r>
              <a:rPr lang="en-US" sz="1900" dirty="0" smtClean="0"/>
              <a:t>Available </a:t>
            </a:r>
            <a:r>
              <a:rPr lang="en-US" sz="1900" dirty="0"/>
              <a:t>from</a:t>
            </a:r>
            <a:r>
              <a:rPr lang="en-US" sz="1900" dirty="0" smtClean="0"/>
              <a:t>: http</a:t>
            </a:r>
            <a:r>
              <a:rPr lang="en-US" sz="1900" dirty="0"/>
              <a:t>://</a:t>
            </a:r>
            <a:r>
              <a:rPr lang="en-US" sz="1900" dirty="0" smtClean="0"/>
              <a:t>www.cdc.gov/nchs/data/hus/hus06.pdf. </a:t>
            </a:r>
            <a:endParaRPr lang="en-US" sz="1900" dirty="0"/>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8486" y="1825625"/>
            <a:ext cx="4237924" cy="4209671"/>
          </a:xfrm>
        </p:spPr>
      </p:pic>
    </p:spTree>
    <p:extLst>
      <p:ext uri="{BB962C8B-B14F-4D97-AF65-F5344CB8AC3E}">
        <p14:creationId xmlns:p14="http://schemas.microsoft.com/office/powerpoint/2010/main" val="37806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783771"/>
            <a:ext cx="3932237" cy="5085217"/>
          </a:xfrm>
        </p:spPr>
        <p:txBody>
          <a:bodyPr/>
          <a:lstStyle/>
          <a:p>
            <a:r>
              <a:rPr lang="en-US" sz="4000" dirty="0" smtClean="0"/>
              <a:t>Pain that extends beyond the expected period of healing.</a:t>
            </a:r>
          </a:p>
          <a:p>
            <a:endParaRPr lang="en-US" dirty="0" smtClean="0"/>
          </a:p>
          <a:p>
            <a:endParaRPr lang="en-US" dirty="0" smtClean="0"/>
          </a:p>
          <a:p>
            <a:endParaRPr lang="en-US" dirty="0"/>
          </a:p>
          <a:p>
            <a:r>
              <a:rPr lang="en-US" dirty="0" smtClean="0"/>
              <a:t>Turk, D.C.; </a:t>
            </a:r>
            <a:r>
              <a:rPr lang="en-US" dirty="0" err="1" smtClean="0"/>
              <a:t>Okifuji</a:t>
            </a:r>
            <a:r>
              <a:rPr lang="en-US" dirty="0" smtClean="0"/>
              <a:t>, A. (2001). </a:t>
            </a:r>
            <a:r>
              <a:rPr lang="en-US" dirty="0" smtClean="0">
                <a:hlinkClick r:id="rId2"/>
              </a:rPr>
              <a:t>"Pain terms and taxonomies"</a:t>
            </a:r>
            <a:r>
              <a:rPr lang="en-US" dirty="0" smtClean="0"/>
              <a:t>. In </a:t>
            </a:r>
            <a:r>
              <a:rPr lang="en-US" dirty="0" err="1" smtClean="0"/>
              <a:t>Loeser</a:t>
            </a:r>
            <a:r>
              <a:rPr lang="en-US" dirty="0" smtClean="0"/>
              <a:t>, D.; Butler, S. H.; Chapman, J.J. et al. </a:t>
            </a:r>
            <a:r>
              <a:rPr lang="en-US" i="1" dirty="0" err="1" smtClean="0"/>
              <a:t>Bonica's</a:t>
            </a:r>
            <a:r>
              <a:rPr lang="en-US" i="1" dirty="0" smtClean="0"/>
              <a:t> management of pain</a:t>
            </a:r>
            <a:r>
              <a:rPr lang="en-US" dirty="0" smtClean="0"/>
              <a:t> (3 ed.). Lippincott Williams &amp; Wilkins. pp. 18–25.</a:t>
            </a:r>
          </a:p>
          <a:p>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012" y="914401"/>
            <a:ext cx="6743416" cy="4586514"/>
          </a:xfrm>
        </p:spPr>
      </p:pic>
    </p:spTree>
    <p:extLst>
      <p:ext uri="{BB962C8B-B14F-4D97-AF65-F5344CB8AC3E}">
        <p14:creationId xmlns:p14="http://schemas.microsoft.com/office/powerpoint/2010/main" val="4228395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9788" y="450269"/>
            <a:ext cx="3932237" cy="5418719"/>
          </a:xfrm>
        </p:spPr>
        <p:txBody>
          <a:bodyPr>
            <a:normAutofit fontScale="92500" lnSpcReduction="10000"/>
          </a:bodyPr>
          <a:lstStyle/>
          <a:p>
            <a:endParaRPr lang="en-US" sz="3600" dirty="0" smtClean="0"/>
          </a:p>
          <a:p>
            <a:r>
              <a:rPr lang="en-US" sz="3600" dirty="0" smtClean="0"/>
              <a:t>The burden of chronic pain is greater than that of diabetes, heart disease and cancer combined.</a:t>
            </a:r>
          </a:p>
          <a:p>
            <a:endParaRPr lang="en-US" sz="3600" dirty="0"/>
          </a:p>
          <a:p>
            <a:endParaRPr lang="en-US" sz="3600" dirty="0" smtClean="0"/>
          </a:p>
          <a:p>
            <a:r>
              <a:rPr lang="en-US" sz="1300" dirty="0"/>
              <a:t>Data on specific </a:t>
            </a:r>
            <a:r>
              <a:rPr lang="en-US" sz="1300" dirty="0" smtClean="0"/>
              <a:t>disease burdens </a:t>
            </a:r>
            <a:r>
              <a:rPr lang="en-US" sz="1300" dirty="0"/>
              <a:t>is available from the Center for </a:t>
            </a:r>
            <a:r>
              <a:rPr lang="en-US" sz="1300" dirty="0" smtClean="0"/>
              <a:t>disease </a:t>
            </a:r>
            <a:r>
              <a:rPr lang="en-US" sz="1300" dirty="0"/>
              <a:t>Control and Prevention’s </a:t>
            </a:r>
          </a:p>
          <a:p>
            <a:r>
              <a:rPr lang="en-US" sz="1300" dirty="0" err="1"/>
              <a:t>FastStats</a:t>
            </a:r>
            <a:r>
              <a:rPr lang="en-US" sz="1300" dirty="0"/>
              <a:t> website available from: </a:t>
            </a:r>
            <a:r>
              <a:rPr lang="en-US" sz="1300" dirty="0" smtClean="0"/>
              <a:t>http</a:t>
            </a:r>
            <a:r>
              <a:rPr lang="en-US" sz="1300" dirty="0"/>
              <a:t>://www.cdc.gov/nchs/fastats</a:t>
            </a:r>
            <a:r>
              <a:rPr lang="en-US" sz="1300" dirty="0" smtClean="0"/>
              <a:t>/. </a:t>
            </a:r>
            <a:r>
              <a:rPr lang="en-US" sz="1300" dirty="0"/>
              <a:t>The burden of pain is available from: </a:t>
            </a:r>
            <a:r>
              <a:rPr lang="en-US" sz="1300" dirty="0" smtClean="0"/>
              <a:t>http</a:t>
            </a:r>
            <a:r>
              <a:rPr lang="en-US" sz="1300" dirty="0"/>
              <a:t>://www.cdc.gov/nchs/data/hus/hus06.pdf</a:t>
            </a:r>
          </a:p>
          <a:p>
            <a:endParaRPr lang="en-US" sz="3600" dirty="0" smtClean="0"/>
          </a:p>
          <a:p>
            <a:endParaRPr lang="en-US" sz="36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578" y="450269"/>
            <a:ext cx="5190677" cy="5190677"/>
          </a:xfrm>
        </p:spPr>
      </p:pic>
    </p:spTree>
    <p:extLst>
      <p:ext uri="{BB962C8B-B14F-4D97-AF65-F5344CB8AC3E}">
        <p14:creationId xmlns:p14="http://schemas.microsoft.com/office/powerpoint/2010/main" val="343790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is a Public Health Problem</a:t>
            </a:r>
            <a:endParaRPr lang="en-US" dirty="0"/>
          </a:p>
        </p:txBody>
      </p:sp>
      <p:sp>
        <p:nvSpPr>
          <p:cNvPr id="3" name="Content Placeholder 2"/>
          <p:cNvSpPr>
            <a:spLocks noGrp="1"/>
          </p:cNvSpPr>
          <p:nvPr>
            <p:ph idx="1"/>
          </p:nvPr>
        </p:nvSpPr>
        <p:spPr/>
        <p:txBody>
          <a:bodyPr>
            <a:noAutofit/>
          </a:bodyPr>
          <a:lstStyle/>
          <a:p>
            <a:r>
              <a:rPr lang="en-US" dirty="0"/>
              <a:t>Poorly assessed, </a:t>
            </a:r>
            <a:r>
              <a:rPr lang="en-US" dirty="0" smtClean="0"/>
              <a:t>unrelieved </a:t>
            </a:r>
            <a:r>
              <a:rPr lang="en-US" dirty="0"/>
              <a:t>chronic pain </a:t>
            </a:r>
            <a:r>
              <a:rPr lang="en-US" dirty="0" smtClean="0"/>
              <a:t>can rob individuals </a:t>
            </a:r>
            <a:r>
              <a:rPr lang="en-US" dirty="0"/>
              <a:t>and family members of a </a:t>
            </a:r>
            <a:r>
              <a:rPr lang="en-US" dirty="0" smtClean="0"/>
              <a:t>high quality of life, and </a:t>
            </a:r>
            <a:r>
              <a:rPr lang="en-US" dirty="0"/>
              <a:t>it profoundly burdens society as a whole. </a:t>
            </a:r>
          </a:p>
          <a:p>
            <a:r>
              <a:rPr lang="en-US" dirty="0"/>
              <a:t>A </a:t>
            </a:r>
            <a:r>
              <a:rPr lang="en-US" dirty="0" smtClean="0"/>
              <a:t>1998 National </a:t>
            </a:r>
            <a:r>
              <a:rPr lang="en-US" dirty="0"/>
              <a:t>Institutes </a:t>
            </a:r>
            <a:r>
              <a:rPr lang="en-US" dirty="0" smtClean="0"/>
              <a:t>of </a:t>
            </a:r>
            <a:r>
              <a:rPr lang="en-US" dirty="0"/>
              <a:t>Health (NIH) </a:t>
            </a:r>
            <a:r>
              <a:rPr lang="en-US" dirty="0" smtClean="0"/>
              <a:t>report concluded that just the economic </a:t>
            </a:r>
            <a:r>
              <a:rPr lang="en-US" dirty="0"/>
              <a:t>toll of chronic </a:t>
            </a:r>
            <a:r>
              <a:rPr lang="en-US" dirty="0" smtClean="0"/>
              <a:t>pain may </a:t>
            </a:r>
            <a:r>
              <a:rPr lang="en-US" dirty="0"/>
              <a:t>be </a:t>
            </a:r>
            <a:r>
              <a:rPr lang="en-US" dirty="0" smtClean="0"/>
              <a:t>estimated at $</a:t>
            </a:r>
            <a:r>
              <a:rPr lang="en-US" dirty="0"/>
              <a:t>100 billion a year in the United </a:t>
            </a:r>
            <a:r>
              <a:rPr lang="en-US" dirty="0" smtClean="0"/>
              <a:t>States.  It </a:t>
            </a:r>
            <a:r>
              <a:rPr lang="en-US" dirty="0"/>
              <a:t>has increased significantly since </a:t>
            </a:r>
            <a:r>
              <a:rPr lang="en-US" dirty="0" smtClean="0"/>
              <a:t>then…</a:t>
            </a:r>
            <a:endParaRPr lang="en-US" dirty="0"/>
          </a:p>
          <a:p>
            <a:endParaRPr lang="en-US" sz="1600" dirty="0" smtClean="0"/>
          </a:p>
          <a:p>
            <a:endParaRPr lang="en-US" sz="1600" dirty="0"/>
          </a:p>
          <a:p>
            <a:r>
              <a:rPr lang="en-US" sz="1600" dirty="0" smtClean="0"/>
              <a:t>National </a:t>
            </a:r>
            <a:r>
              <a:rPr lang="en-US" sz="1600" dirty="0"/>
              <a:t>Institutes of Health [Internet]. NIH guide: new directions in pain research: I. Bethesda, MD: </a:t>
            </a:r>
            <a:r>
              <a:rPr lang="en-US" sz="1600" dirty="0" smtClean="0"/>
              <a:t>National </a:t>
            </a:r>
            <a:r>
              <a:rPr lang="en-US" sz="1600" dirty="0"/>
              <a:t>Institutes of Health. 1998 Sept 4 [cited on 2009 July 30]. Available </a:t>
            </a:r>
            <a:r>
              <a:rPr lang="en-US" sz="1600" dirty="0" smtClean="0"/>
              <a:t>from:http</a:t>
            </a:r>
            <a:r>
              <a:rPr lang="en-US" sz="1600" dirty="0"/>
              <a:t>://</a:t>
            </a:r>
            <a:r>
              <a:rPr lang="en-US" sz="1600" dirty="0" smtClean="0"/>
              <a:t>grants.nih.gov/grants/guide/pa-files/PA-98-102.html. </a:t>
            </a:r>
            <a:endParaRPr lang="en-US" sz="1600" dirty="0"/>
          </a:p>
          <a:p>
            <a:pPr marL="0" indent="0">
              <a:buNone/>
            </a:pPr>
            <a:endParaRPr lang="en-US" dirty="0"/>
          </a:p>
        </p:txBody>
      </p:sp>
    </p:spTree>
    <p:extLst>
      <p:ext uri="{BB962C8B-B14F-4D97-AF65-F5344CB8AC3E}">
        <p14:creationId xmlns:p14="http://schemas.microsoft.com/office/powerpoint/2010/main" val="1769318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a:t>Most </a:t>
            </a:r>
            <a:r>
              <a:rPr lang="en-US" sz="3200" dirty="0" smtClean="0"/>
              <a:t>people </a:t>
            </a:r>
            <a:r>
              <a:rPr lang="en-US" sz="3200" dirty="0"/>
              <a:t>in pain, </a:t>
            </a:r>
            <a:r>
              <a:rPr lang="en-US" sz="3200" dirty="0" smtClean="0"/>
              <a:t>including those </a:t>
            </a:r>
            <a:r>
              <a:rPr lang="en-US" sz="3200" dirty="0"/>
              <a:t>with </a:t>
            </a:r>
            <a:r>
              <a:rPr lang="en-US" sz="3200" dirty="0" smtClean="0"/>
              <a:t>chronic symptoms, go </a:t>
            </a:r>
            <a:r>
              <a:rPr lang="en-US" sz="3200" dirty="0"/>
              <a:t>to primary care providers to get </a:t>
            </a:r>
            <a:r>
              <a:rPr lang="en-US" sz="3200" dirty="0" smtClean="0"/>
              <a:t>relief. But current </a:t>
            </a:r>
            <a:r>
              <a:rPr lang="en-US" sz="3200" dirty="0"/>
              <a:t>systems of care do not </a:t>
            </a:r>
            <a:r>
              <a:rPr lang="en-US" sz="3200" dirty="0" smtClean="0"/>
              <a:t>adequately </a:t>
            </a:r>
            <a:r>
              <a:rPr lang="en-US" sz="3200" dirty="0"/>
              <a:t>train </a:t>
            </a:r>
            <a:r>
              <a:rPr lang="en-US" sz="3200" dirty="0" smtClean="0"/>
              <a:t>or support internists</a:t>
            </a:r>
            <a:r>
              <a:rPr lang="en-US" sz="3200" dirty="0"/>
              <a:t>, family </a:t>
            </a:r>
            <a:r>
              <a:rPr lang="en-US" sz="3200" dirty="0" smtClean="0"/>
              <a:t>physicians and </a:t>
            </a:r>
            <a:r>
              <a:rPr lang="en-US" sz="3200" dirty="0"/>
              <a:t>pediatricians, </a:t>
            </a:r>
            <a:r>
              <a:rPr lang="en-US" sz="3200" dirty="0" smtClean="0"/>
              <a:t>the other </a:t>
            </a:r>
            <a:r>
              <a:rPr lang="en-US" sz="3200" dirty="0"/>
              <a:t>health </a:t>
            </a:r>
            <a:r>
              <a:rPr lang="en-US" sz="3200" dirty="0" smtClean="0"/>
              <a:t>care providers who </a:t>
            </a:r>
            <a:r>
              <a:rPr lang="en-US" sz="3200" dirty="0"/>
              <a:t>provide primary care </a:t>
            </a:r>
            <a:r>
              <a:rPr lang="en-US" sz="3200" dirty="0" smtClean="0"/>
              <a:t>in meeting the challenge </a:t>
            </a:r>
            <a:r>
              <a:rPr lang="en-US" sz="3200" dirty="0"/>
              <a:t>of treating </a:t>
            </a:r>
            <a:r>
              <a:rPr lang="en-US" sz="3200" dirty="0" smtClean="0"/>
              <a:t>pain </a:t>
            </a:r>
            <a:r>
              <a:rPr lang="en-US" sz="3200" dirty="0"/>
              <a:t>as a </a:t>
            </a:r>
            <a:r>
              <a:rPr lang="en-US" sz="3200" dirty="0" smtClean="0"/>
              <a:t>chronic </a:t>
            </a:r>
            <a:r>
              <a:rPr lang="en-US" sz="3200" dirty="0"/>
              <a:t>illness. Primary care </a:t>
            </a:r>
            <a:r>
              <a:rPr lang="en-US" sz="3200" dirty="0" smtClean="0"/>
              <a:t>providers often receive little training in the assessment </a:t>
            </a:r>
            <a:r>
              <a:rPr lang="en-US" sz="3200" dirty="0"/>
              <a:t>and </a:t>
            </a:r>
            <a:r>
              <a:rPr lang="en-US" sz="3200" dirty="0" smtClean="0"/>
              <a:t>treatment of complex </a:t>
            </a:r>
            <a:r>
              <a:rPr lang="en-US" sz="3200" dirty="0"/>
              <a:t>chronic pain </a:t>
            </a:r>
            <a:r>
              <a:rPr lang="en-US" sz="3200" dirty="0" smtClean="0"/>
              <a:t>conditions.</a:t>
            </a:r>
          </a:p>
          <a:p>
            <a:r>
              <a:rPr lang="en-US" sz="1400" dirty="0" smtClean="0"/>
              <a:t>American </a:t>
            </a:r>
            <a:r>
              <a:rPr lang="en-US" sz="1400" dirty="0"/>
              <a:t>Pain Foundation [Internet]. Pain resource guide: getting the help you need. 2009 June [cited </a:t>
            </a:r>
            <a:r>
              <a:rPr lang="en-US" sz="1400" dirty="0" smtClean="0"/>
              <a:t>on </a:t>
            </a:r>
            <a:r>
              <a:rPr lang="en-US" sz="1400" dirty="0"/>
              <a:t>2009 July 30]; </a:t>
            </a:r>
            <a:r>
              <a:rPr lang="en-US" sz="1400" dirty="0" err="1"/>
              <a:t>pg</a:t>
            </a:r>
            <a:r>
              <a:rPr lang="en-US" sz="1400" dirty="0"/>
              <a:t> 2. Available from: </a:t>
            </a:r>
            <a:r>
              <a:rPr lang="en-US" sz="1400" dirty="0" smtClean="0"/>
              <a:t>http</a:t>
            </a:r>
            <a:r>
              <a:rPr lang="en-US" sz="1400" dirty="0"/>
              <a:t>://www.painfoundation.org/learn/publications/files/PainResourceGuide2009.pdf</a:t>
            </a:r>
          </a:p>
          <a:p>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287759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smtClean="0"/>
              <a:t>Instead of receiving effective </a:t>
            </a:r>
            <a:r>
              <a:rPr lang="en-US" sz="3200" dirty="0"/>
              <a:t>relief, patients </a:t>
            </a:r>
            <a:r>
              <a:rPr lang="en-US" sz="3200" dirty="0" smtClean="0"/>
              <a:t>with persistent </a:t>
            </a:r>
            <a:r>
              <a:rPr lang="en-US" sz="3200" dirty="0"/>
              <a:t>pain often find themselves </a:t>
            </a:r>
            <a:r>
              <a:rPr lang="en-US" sz="3200" dirty="0" smtClean="0"/>
              <a:t>in </a:t>
            </a:r>
            <a:r>
              <a:rPr lang="en-US" sz="3200" dirty="0"/>
              <a:t>an </a:t>
            </a:r>
            <a:r>
              <a:rPr lang="en-US" sz="3200" dirty="0" smtClean="0"/>
              <a:t>endless cycle, seeing </a:t>
            </a:r>
            <a:r>
              <a:rPr lang="en-US" sz="3200" dirty="0"/>
              <a:t>multiple </a:t>
            </a:r>
            <a:r>
              <a:rPr lang="en-US" sz="3200" dirty="0" smtClean="0"/>
              <a:t>health </a:t>
            </a:r>
            <a:r>
              <a:rPr lang="en-US" sz="3200" dirty="0"/>
              <a:t>care </a:t>
            </a:r>
            <a:r>
              <a:rPr lang="en-US" sz="3200" dirty="0" smtClean="0"/>
              <a:t>providers, </a:t>
            </a:r>
            <a:r>
              <a:rPr lang="en-US" sz="3200" dirty="0"/>
              <a:t>including many </a:t>
            </a:r>
            <a:r>
              <a:rPr lang="en-US" sz="3200" dirty="0" smtClean="0"/>
              <a:t>specialists in </a:t>
            </a:r>
            <a:r>
              <a:rPr lang="en-US" sz="3200" dirty="0"/>
              <a:t>areas </a:t>
            </a:r>
            <a:r>
              <a:rPr lang="en-US" sz="3200" dirty="0" smtClean="0"/>
              <a:t>other </a:t>
            </a:r>
            <a:r>
              <a:rPr lang="en-US" sz="3200" dirty="0"/>
              <a:t>than </a:t>
            </a:r>
            <a:r>
              <a:rPr lang="en-US" sz="3200" dirty="0" smtClean="0"/>
              <a:t>pain, who </a:t>
            </a:r>
            <a:r>
              <a:rPr lang="en-US" sz="3200" dirty="0"/>
              <a:t>are </a:t>
            </a:r>
            <a:r>
              <a:rPr lang="en-US" sz="3200" dirty="0" smtClean="0"/>
              <a:t>not prepared </a:t>
            </a:r>
            <a:r>
              <a:rPr lang="en-US" sz="3200" dirty="0"/>
              <a:t>to </a:t>
            </a:r>
            <a:r>
              <a:rPr lang="en-US" sz="3200" dirty="0" smtClean="0"/>
              <a:t>respond effectively. </a:t>
            </a:r>
          </a:p>
          <a:p>
            <a:endParaRPr lang="en-US" sz="3200" dirty="0" smtClean="0"/>
          </a:p>
          <a:p>
            <a:endParaRPr lang="en-US" sz="1400" dirty="0"/>
          </a:p>
          <a:p>
            <a:pPr marL="0" indent="0">
              <a:buNone/>
            </a:pPr>
            <a:endParaRPr lang="en-US" sz="1400" dirty="0"/>
          </a:p>
          <a:p>
            <a:r>
              <a:rPr lang="en-US" sz="1400" dirty="0" smtClean="0"/>
              <a:t>American Pain Foundation [Internet]. Pain resource guide: getting the help you need. 2009 June [cited on 2009 July 30]; </a:t>
            </a:r>
            <a:r>
              <a:rPr lang="en-US" sz="1400" dirty="0" err="1" smtClean="0"/>
              <a:t>pg</a:t>
            </a:r>
            <a:r>
              <a:rPr lang="en-US" sz="1400" dirty="0" smtClean="0"/>
              <a:t> 2. Available from: http://www.painfoundation.org/learn/publications/files/PainResourceGuide2009.pdf</a:t>
            </a:r>
          </a:p>
          <a:p>
            <a:endParaRPr lang="en-US" dirty="0"/>
          </a:p>
          <a:p>
            <a:endParaRPr lang="en-US" dirty="0"/>
          </a:p>
        </p:txBody>
      </p:sp>
    </p:spTree>
    <p:extLst>
      <p:ext uri="{BB962C8B-B14F-4D97-AF65-F5344CB8AC3E}">
        <p14:creationId xmlns:p14="http://schemas.microsoft.com/office/powerpoint/2010/main" val="332217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smtClean="0"/>
              <a:t>They often endure repeated tests </a:t>
            </a:r>
            <a:r>
              <a:rPr lang="en-US" sz="3200" dirty="0"/>
              <a:t>and inadequate </a:t>
            </a:r>
            <a:r>
              <a:rPr lang="en-US" sz="3200" dirty="0" smtClean="0"/>
              <a:t>or unproven treatments. This </a:t>
            </a:r>
            <a:r>
              <a:rPr lang="en-US" sz="3200" dirty="0"/>
              <a:t>may include </a:t>
            </a:r>
            <a:r>
              <a:rPr lang="en-US" sz="3200" dirty="0" smtClean="0"/>
              <a:t>unnecessary surgeries, injections or </a:t>
            </a:r>
            <a:r>
              <a:rPr lang="en-US" sz="3200" dirty="0"/>
              <a:t>procedures that have no </a:t>
            </a:r>
            <a:r>
              <a:rPr lang="en-US" sz="3200" dirty="0" smtClean="0"/>
              <a:t>long-term impact on </a:t>
            </a:r>
            <a:r>
              <a:rPr lang="en-US" sz="3200" dirty="0"/>
              <a:t>comfort and </a:t>
            </a:r>
            <a:r>
              <a:rPr lang="en-US" sz="3200" dirty="0" smtClean="0"/>
              <a:t>function. Patients with </a:t>
            </a:r>
            <a:r>
              <a:rPr lang="en-US" sz="3200" dirty="0"/>
              <a:t>chronic pain </a:t>
            </a:r>
            <a:r>
              <a:rPr lang="en-US" sz="3200" dirty="0" smtClean="0"/>
              <a:t>have more </a:t>
            </a:r>
            <a:r>
              <a:rPr lang="en-US" sz="3200" dirty="0"/>
              <a:t>hospital admissions, </a:t>
            </a:r>
            <a:r>
              <a:rPr lang="en-US" sz="3200" dirty="0" smtClean="0"/>
              <a:t>longer </a:t>
            </a:r>
            <a:r>
              <a:rPr lang="en-US" sz="3200" dirty="0"/>
              <a:t>hospital stays, </a:t>
            </a:r>
            <a:r>
              <a:rPr lang="en-US" sz="3200" dirty="0" smtClean="0"/>
              <a:t>and unnecessary </a:t>
            </a:r>
            <a:r>
              <a:rPr lang="en-US" sz="3200" dirty="0"/>
              <a:t>trips to the </a:t>
            </a:r>
            <a:r>
              <a:rPr lang="en-US" sz="3200" dirty="0" smtClean="0"/>
              <a:t>emergency department. Such </a:t>
            </a:r>
            <a:r>
              <a:rPr lang="en-US" sz="3200" dirty="0"/>
              <a:t>inefficient and even </a:t>
            </a:r>
            <a:r>
              <a:rPr lang="en-US" sz="3200" dirty="0" smtClean="0"/>
              <a:t>wasteful treatment </a:t>
            </a:r>
            <a:r>
              <a:rPr lang="en-US" sz="3200" dirty="0"/>
              <a:t>for pain is contributing to the rapid rise in </a:t>
            </a:r>
            <a:r>
              <a:rPr lang="en-US" sz="3200" dirty="0" smtClean="0"/>
              <a:t>health </a:t>
            </a:r>
            <a:r>
              <a:rPr lang="en-US" sz="3200" dirty="0"/>
              <a:t>care </a:t>
            </a:r>
            <a:r>
              <a:rPr lang="en-US" sz="3200" dirty="0" smtClean="0"/>
              <a:t>costs </a:t>
            </a:r>
            <a:r>
              <a:rPr lang="en-US" sz="3200" dirty="0"/>
              <a:t>in the United </a:t>
            </a:r>
            <a:r>
              <a:rPr lang="en-US" sz="3200" dirty="0" smtClean="0"/>
              <a:t>States.</a:t>
            </a:r>
          </a:p>
          <a:p>
            <a:r>
              <a:rPr lang="en-US" sz="1400" dirty="0" smtClean="0"/>
              <a:t>American Pain Foundation [Internet]. Pain resource guide: getting the help you need. 2009 June [cited on 2009 July 30]; </a:t>
            </a:r>
            <a:r>
              <a:rPr lang="en-US" sz="1400" dirty="0" err="1" smtClean="0"/>
              <a:t>pg</a:t>
            </a:r>
            <a:r>
              <a:rPr lang="en-US" sz="1400" dirty="0" smtClean="0"/>
              <a:t> 2. Available from: http://www.painfoundation.org/learn/publications/files/PainResourceGuide2009.pdf</a:t>
            </a:r>
          </a:p>
          <a:p>
            <a:endParaRPr lang="en-US" dirty="0" smtClean="0"/>
          </a:p>
          <a:p>
            <a:endParaRPr lang="en-US" dirty="0" smtClean="0"/>
          </a:p>
          <a:p>
            <a:endParaRPr lang="en-US" dirty="0"/>
          </a:p>
        </p:txBody>
      </p:sp>
    </p:spTree>
    <p:extLst>
      <p:ext uri="{BB962C8B-B14F-4D97-AF65-F5344CB8AC3E}">
        <p14:creationId xmlns:p14="http://schemas.microsoft.com/office/powerpoint/2010/main" val="1108243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p:txBody>
          <a:bodyPr>
            <a:noAutofit/>
          </a:bodyPr>
          <a:lstStyle/>
          <a:p>
            <a:r>
              <a:rPr lang="en-US" sz="3200" dirty="0"/>
              <a:t>Adults aren’t the only ones who </a:t>
            </a:r>
            <a:r>
              <a:rPr lang="en-US" sz="3200" dirty="0" smtClean="0"/>
              <a:t>suffer (with chronic pain). An estimated 20 percent of children experience chronic </a:t>
            </a:r>
            <a:r>
              <a:rPr lang="en-US" sz="3200" dirty="0"/>
              <a:t>pain and millions do not </a:t>
            </a:r>
            <a:r>
              <a:rPr lang="en-US" sz="3200" dirty="0" smtClean="0"/>
              <a:t>receive effective </a:t>
            </a:r>
            <a:r>
              <a:rPr lang="en-US" sz="3200" dirty="0"/>
              <a:t>pain relief. Children in </a:t>
            </a:r>
            <a:r>
              <a:rPr lang="en-US" sz="3200" dirty="0" smtClean="0"/>
              <a:t>pain often bounce </a:t>
            </a:r>
            <a:r>
              <a:rPr lang="en-US" sz="3200" dirty="0"/>
              <a:t>from doctor to </a:t>
            </a:r>
            <a:r>
              <a:rPr lang="en-US" sz="3200" dirty="0" smtClean="0"/>
              <a:t>doctor. If they </a:t>
            </a:r>
            <a:r>
              <a:rPr lang="en-US" sz="3200" dirty="0"/>
              <a:t>do </a:t>
            </a:r>
            <a:r>
              <a:rPr lang="en-US" sz="3200" dirty="0" smtClean="0"/>
              <a:t>not get the appropriate treatment they are </a:t>
            </a:r>
            <a:r>
              <a:rPr lang="en-US" sz="3200" dirty="0"/>
              <a:t>at </a:t>
            </a:r>
            <a:r>
              <a:rPr lang="en-US" sz="3200" dirty="0" smtClean="0"/>
              <a:t>risk of </a:t>
            </a:r>
            <a:r>
              <a:rPr lang="en-US" sz="3200" dirty="0"/>
              <a:t>developing </a:t>
            </a:r>
            <a:r>
              <a:rPr lang="en-US" sz="3200" dirty="0" smtClean="0"/>
              <a:t>a pain condition that might remain </a:t>
            </a:r>
            <a:r>
              <a:rPr lang="en-US" sz="3200" dirty="0"/>
              <a:t>into </a:t>
            </a:r>
            <a:r>
              <a:rPr lang="en-US" sz="3200" dirty="0" smtClean="0"/>
              <a:t>adulthood.</a:t>
            </a:r>
          </a:p>
          <a:p>
            <a:endParaRPr lang="en-US" sz="3200" dirty="0"/>
          </a:p>
          <a:p>
            <a:r>
              <a:rPr lang="en-US" sz="1400" dirty="0"/>
              <a:t>Jones GT, Power C, Macfarlane GJ. Adverse events in childhood and chronic widespread pain in adult </a:t>
            </a:r>
            <a:r>
              <a:rPr lang="en-US" sz="1400" dirty="0" smtClean="0"/>
              <a:t>life</a:t>
            </a:r>
            <a:r>
              <a:rPr lang="en-US" sz="1400" dirty="0"/>
              <a:t>: results from the 1958 British birth cohort study. Pain 2009; </a:t>
            </a:r>
            <a:r>
              <a:rPr lang="en-US" sz="1400" dirty="0" smtClean="0"/>
              <a:t>143(1-2</a:t>
            </a:r>
            <a:r>
              <a:rPr lang="en-US" sz="1400" dirty="0"/>
              <a:t>):</a:t>
            </a:r>
            <a:r>
              <a:rPr lang="en-US" sz="1400" dirty="0" smtClean="0"/>
              <a:t>92-96</a:t>
            </a:r>
            <a:r>
              <a:rPr lang="en-US" sz="1400" dirty="0"/>
              <a:t>.</a:t>
            </a:r>
          </a:p>
          <a:p>
            <a:endParaRPr lang="en-US" sz="3200" dirty="0"/>
          </a:p>
          <a:p>
            <a:pPr marL="0" indent="0">
              <a:buNone/>
            </a:pPr>
            <a:endParaRPr lang="en-US" sz="3200" dirty="0"/>
          </a:p>
        </p:txBody>
      </p:sp>
    </p:spTree>
    <p:extLst>
      <p:ext uri="{BB962C8B-B14F-4D97-AF65-F5344CB8AC3E}">
        <p14:creationId xmlns:p14="http://schemas.microsoft.com/office/powerpoint/2010/main" val="392304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Chiropractic Orthopedists with Subspecialty in Neuromusculoskeletal Medicine</a:t>
            </a:r>
            <a:endParaRPr lang="en-US" dirty="0"/>
          </a:p>
        </p:txBody>
      </p:sp>
      <p:sp>
        <p:nvSpPr>
          <p:cNvPr id="3" name="Content Placeholder 2"/>
          <p:cNvSpPr>
            <a:spLocks noGrp="1"/>
          </p:cNvSpPr>
          <p:nvPr>
            <p:ph idx="1"/>
          </p:nvPr>
        </p:nvSpPr>
        <p:spPr>
          <a:xfrm>
            <a:off x="838200" y="1825625"/>
            <a:ext cx="10515600" cy="4618718"/>
          </a:xfrm>
        </p:spPr>
        <p:txBody>
          <a:bodyPr>
            <a:noAutofit/>
          </a:bodyPr>
          <a:lstStyle/>
          <a:p>
            <a:r>
              <a:rPr lang="en-US" dirty="0" smtClean="0"/>
              <a:t>Ideally</a:t>
            </a:r>
            <a:r>
              <a:rPr lang="en-US" dirty="0"/>
              <a:t>, all patients with pain </a:t>
            </a:r>
            <a:r>
              <a:rPr lang="en-US" dirty="0" smtClean="0"/>
              <a:t>should obtain an appropriate assessment followed </a:t>
            </a:r>
            <a:r>
              <a:rPr lang="en-US" dirty="0"/>
              <a:t>by </a:t>
            </a:r>
            <a:r>
              <a:rPr lang="en-US" dirty="0" smtClean="0"/>
              <a:t>a plan </a:t>
            </a:r>
            <a:r>
              <a:rPr lang="en-US" dirty="0"/>
              <a:t>of care that reflects </a:t>
            </a:r>
            <a:r>
              <a:rPr lang="en-US" dirty="0" smtClean="0"/>
              <a:t>best </a:t>
            </a:r>
            <a:r>
              <a:rPr lang="en-US" dirty="0"/>
              <a:t>practices</a:t>
            </a:r>
            <a:r>
              <a:rPr lang="en-US" dirty="0" smtClean="0"/>
              <a:t>, to </a:t>
            </a:r>
            <a:r>
              <a:rPr lang="en-US" dirty="0"/>
              <a:t>prevent the adverse effects of </a:t>
            </a:r>
            <a:r>
              <a:rPr lang="en-US" dirty="0" smtClean="0"/>
              <a:t>that pain—both in </a:t>
            </a:r>
            <a:r>
              <a:rPr lang="en-US" dirty="0"/>
              <a:t>the short </a:t>
            </a:r>
            <a:r>
              <a:rPr lang="en-US" dirty="0" smtClean="0"/>
              <a:t>term and over time.</a:t>
            </a:r>
          </a:p>
          <a:p>
            <a:r>
              <a:rPr lang="en-US" dirty="0" smtClean="0"/>
              <a:t>Patients </a:t>
            </a:r>
            <a:r>
              <a:rPr lang="en-US" dirty="0"/>
              <a:t>with </a:t>
            </a:r>
            <a:r>
              <a:rPr lang="en-US" dirty="0" smtClean="0"/>
              <a:t>chronic pain </a:t>
            </a:r>
            <a:r>
              <a:rPr lang="en-US" dirty="0"/>
              <a:t>should </a:t>
            </a:r>
            <a:r>
              <a:rPr lang="en-US" dirty="0" smtClean="0"/>
              <a:t>receive a </a:t>
            </a:r>
            <a:r>
              <a:rPr lang="en-US" dirty="0"/>
              <a:t>model of </a:t>
            </a:r>
            <a:r>
              <a:rPr lang="en-US" dirty="0" smtClean="0"/>
              <a:t>care that matches </a:t>
            </a:r>
            <a:r>
              <a:rPr lang="en-US" dirty="0"/>
              <a:t>their need</a:t>
            </a:r>
            <a:r>
              <a:rPr lang="en-US" dirty="0" smtClean="0"/>
              <a:t>, is </a:t>
            </a:r>
            <a:r>
              <a:rPr lang="en-US" dirty="0"/>
              <a:t>safe, appropriate, </a:t>
            </a:r>
            <a:r>
              <a:rPr lang="en-US" dirty="0" smtClean="0"/>
              <a:t>cost - effective</a:t>
            </a:r>
            <a:r>
              <a:rPr lang="en-US" dirty="0"/>
              <a:t>, and </a:t>
            </a:r>
            <a:r>
              <a:rPr lang="en-US" dirty="0" smtClean="0"/>
              <a:t>guided </a:t>
            </a:r>
            <a:r>
              <a:rPr lang="en-US" dirty="0"/>
              <a:t>by scientific </a:t>
            </a:r>
            <a:r>
              <a:rPr lang="en-US" dirty="0" smtClean="0"/>
              <a:t>evidence.</a:t>
            </a:r>
            <a:endParaRPr lang="en-US" dirty="0"/>
          </a:p>
          <a:p>
            <a:r>
              <a:rPr lang="en-US" dirty="0" smtClean="0"/>
              <a:t>They </a:t>
            </a:r>
            <a:r>
              <a:rPr lang="en-US" dirty="0"/>
              <a:t>should also have access to </a:t>
            </a:r>
            <a:r>
              <a:rPr lang="en-US" dirty="0" smtClean="0"/>
              <a:t>a comprehensive approach, with a referral to pain specialists, when necessary.</a:t>
            </a:r>
          </a:p>
          <a:p>
            <a:pPr>
              <a:lnSpc>
                <a:spcPct val="100000"/>
              </a:lnSpc>
            </a:pPr>
            <a:r>
              <a:rPr lang="en-US" sz="1400" dirty="0" smtClean="0"/>
              <a:t>A Call to Revolutionize Chronic Pain Care in America: An Opportunity in Health Care Reform. The Mayday Fund. </a:t>
            </a:r>
            <a:r>
              <a:rPr lang="en-US" sz="1400" smtClean="0"/>
              <a:t>November 4, 2009.Amended </a:t>
            </a:r>
            <a:r>
              <a:rPr lang="en-US" sz="1400" dirty="0" smtClean="0"/>
              <a:t>March 4, 2010</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213908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Perhaps </a:t>
            </a:r>
            <a:r>
              <a:rPr lang="en-US" dirty="0"/>
              <a:t>Osler's greatest contribution to medicine was to insist that students learn from seeing and talking to patients and the establishment of the </a:t>
            </a:r>
            <a:r>
              <a:rPr lang="en-US" dirty="0" smtClean="0"/>
              <a:t>medical residency</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184963"/>
            <a:ext cx="3387144" cy="4249326"/>
          </a:xfrm>
        </p:spPr>
      </p:pic>
    </p:spTree>
    <p:extLst>
      <p:ext uri="{BB962C8B-B14F-4D97-AF65-F5344CB8AC3E}">
        <p14:creationId xmlns:p14="http://schemas.microsoft.com/office/powerpoint/2010/main" val="6641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James J. Lehman</a:t>
            </a:r>
            <a:endParaRPr lang="en-US" dirty="0"/>
          </a:p>
        </p:txBody>
      </p:sp>
      <p:sp>
        <p:nvSpPr>
          <p:cNvPr id="3" name="Content Placeholder 2"/>
          <p:cNvSpPr>
            <a:spLocks noGrp="1"/>
          </p:cNvSpPr>
          <p:nvPr>
            <p:ph idx="1"/>
          </p:nvPr>
        </p:nvSpPr>
        <p:spPr>
          <a:xfrm>
            <a:off x="838200" y="2094566"/>
            <a:ext cx="10515600" cy="4351338"/>
          </a:xfrm>
        </p:spPr>
        <p:txBody>
          <a:bodyPr/>
          <a:lstStyle/>
          <a:p>
            <a:r>
              <a:rPr lang="en-US" dirty="0" smtClean="0"/>
              <a:t>PowerPoint presentations: Bridgeport.edu/nmsm</a:t>
            </a:r>
          </a:p>
          <a:p>
            <a:r>
              <a:rPr lang="en-US" dirty="0" smtClean="0"/>
              <a:t>Cell: 505-238-9501</a:t>
            </a:r>
          </a:p>
          <a:p>
            <a:r>
              <a:rPr lang="en-US" dirty="0" smtClean="0"/>
              <a:t>Email: </a:t>
            </a:r>
            <a:r>
              <a:rPr lang="en-US" dirty="0" smtClean="0">
                <a:hlinkClick r:id="rId2"/>
              </a:rPr>
              <a:t>jlehman@Bridgeport.edu</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50816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a:t>
            </a:r>
            <a:endParaRPr lang="en-US" dirty="0"/>
          </a:p>
        </p:txBody>
      </p:sp>
      <p:sp>
        <p:nvSpPr>
          <p:cNvPr id="3" name="Content Placeholder 2"/>
          <p:cNvSpPr>
            <a:spLocks noGrp="1"/>
          </p:cNvSpPr>
          <p:nvPr>
            <p:ph idx="1"/>
          </p:nvPr>
        </p:nvSpPr>
        <p:spPr/>
        <p:txBody>
          <a:bodyPr/>
          <a:lstStyle/>
          <a:p>
            <a:r>
              <a:rPr lang="en-US" dirty="0" smtClean="0"/>
              <a:t>Form groups of four</a:t>
            </a:r>
          </a:p>
          <a:p>
            <a:r>
              <a:rPr lang="en-US" dirty="0" smtClean="0"/>
              <a:t>Select a spokesperson</a:t>
            </a:r>
          </a:p>
          <a:p>
            <a:r>
              <a:rPr lang="en-US" dirty="0" smtClean="0"/>
              <a:t>Create a putative case report with subjective and objective findings for a patient presenting with </a:t>
            </a:r>
            <a:r>
              <a:rPr lang="en-US" dirty="0"/>
              <a:t>post-traumatic chronic pain and cervicogenic </a:t>
            </a:r>
            <a:r>
              <a:rPr lang="en-US" dirty="0" smtClean="0"/>
              <a:t>headaches (20 minutes)</a:t>
            </a:r>
          </a:p>
          <a:p>
            <a:r>
              <a:rPr lang="en-US" dirty="0" smtClean="0"/>
              <a:t>Determine an appropriate evaluation and management program for this patient</a:t>
            </a:r>
          </a:p>
          <a:p>
            <a:r>
              <a:rPr lang="en-US" dirty="0" smtClean="0"/>
              <a:t>Present your report of findings with recommendations (2 minutes each)</a:t>
            </a:r>
            <a:endParaRPr lang="en-US" dirty="0"/>
          </a:p>
        </p:txBody>
      </p:sp>
    </p:spTree>
    <p:extLst>
      <p:ext uri="{BB962C8B-B14F-4D97-AF65-F5344CB8AC3E}">
        <p14:creationId xmlns:p14="http://schemas.microsoft.com/office/powerpoint/2010/main" val="2585462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5887" y="166686"/>
            <a:ext cx="8699199" cy="6524399"/>
          </a:xfrm>
        </p:spPr>
      </p:pic>
    </p:spTree>
    <p:extLst>
      <p:ext uri="{BB962C8B-B14F-4D97-AF65-F5344CB8AC3E}">
        <p14:creationId xmlns:p14="http://schemas.microsoft.com/office/powerpoint/2010/main" val="3744340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for Evaluating the Patient with Chronic Pain</a:t>
            </a:r>
            <a:endParaRPr lang="en-US" dirty="0"/>
          </a:p>
        </p:txBody>
      </p:sp>
      <p:sp>
        <p:nvSpPr>
          <p:cNvPr id="4" name="Subtitle 3"/>
          <p:cNvSpPr>
            <a:spLocks noGrp="1"/>
          </p:cNvSpPr>
          <p:nvPr>
            <p:ph type="subTitle" idx="1"/>
          </p:nvPr>
        </p:nvSpPr>
        <p:spPr/>
        <p:txBody>
          <a:bodyPr/>
          <a:lstStyle/>
          <a:p>
            <a:r>
              <a:rPr lang="en-US" dirty="0" smtClean="0"/>
              <a:t>W. Clay Jackson, MD</a:t>
            </a:r>
          </a:p>
          <a:p>
            <a:r>
              <a:rPr lang="en-US" dirty="0" smtClean="0"/>
              <a:t>The Pain Practitioner</a:t>
            </a:r>
          </a:p>
          <a:p>
            <a:r>
              <a:rPr lang="en-US" dirty="0" smtClean="0"/>
              <a:t>Spring 2014</a:t>
            </a:r>
            <a:endParaRPr lang="en-US" dirty="0"/>
          </a:p>
        </p:txBody>
      </p:sp>
    </p:spTree>
    <p:extLst>
      <p:ext uri="{BB962C8B-B14F-4D97-AF65-F5344CB8AC3E}">
        <p14:creationId xmlns:p14="http://schemas.microsoft.com/office/powerpoint/2010/main" val="3464784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 Chronic Pain Patient</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A comprehensive evaluation of the patient with chronic pain is rarely straightforward and it begins with the recognition that a complete cure is unlikely.</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7132" y="1690688"/>
            <a:ext cx="4246473" cy="4246473"/>
          </a:xfrm>
        </p:spPr>
      </p:pic>
    </p:spTree>
    <p:extLst>
      <p:ext uri="{BB962C8B-B14F-4D97-AF65-F5344CB8AC3E}">
        <p14:creationId xmlns:p14="http://schemas.microsoft.com/office/powerpoint/2010/main" val="2362718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patient’s pain experience may be complicated by numerous factors, including lack of an obvious pathological cause, concomitant anxiety and depression, and a downward spiral of inactivity and lowered self-esteem…</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6411" y="1759035"/>
            <a:ext cx="3464417" cy="4927172"/>
          </a:xfrm>
        </p:spPr>
      </p:pic>
    </p:spTree>
    <p:extLst>
      <p:ext uri="{BB962C8B-B14F-4D97-AF65-F5344CB8AC3E}">
        <p14:creationId xmlns:p14="http://schemas.microsoft.com/office/powerpoint/2010/main" val="3094779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1653370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Side Effects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Often medications used to treat the pain may themselves cause side effects that contribute to the patient’s reduced function.</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4557" y="2292439"/>
            <a:ext cx="5496393" cy="3657600"/>
          </a:xfrm>
        </p:spPr>
      </p:pic>
    </p:spTree>
    <p:extLst>
      <p:ext uri="{BB962C8B-B14F-4D97-AF65-F5344CB8AC3E}">
        <p14:creationId xmlns:p14="http://schemas.microsoft.com/office/powerpoint/2010/main" val="3393439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Modalities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skillful clinician will work with the patient, incorporating time-efficient tools to determine a treatment plan that combines a variety of modalities and may or may not include the use of opioids.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468965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Frustrations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With chronic pain patients, the evaluation is key: Failure to identify all the factors that contribute to the pain can lead to ineffective treatment, further deterioration, and mutual frustration, not to mention legal and regulatory consequences.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8079" y="1864508"/>
            <a:ext cx="3142445" cy="4679511"/>
          </a:xfrm>
        </p:spPr>
      </p:pic>
    </p:spTree>
    <p:extLst>
      <p:ext uri="{BB962C8B-B14F-4D97-AF65-F5344CB8AC3E}">
        <p14:creationId xmlns:p14="http://schemas.microsoft.com/office/powerpoint/2010/main" val="3453320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Pain</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A seasoned clinician listens carefully to validate the patient’s pain without allowing elaborate descriptions to derail the timing and purpose of the visit.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6101" y="2047742"/>
            <a:ext cx="5943238" cy="3554568"/>
          </a:xfrm>
        </p:spPr>
      </p:pic>
    </p:spTree>
    <p:extLst>
      <p:ext uri="{BB962C8B-B14F-4D97-AF65-F5344CB8AC3E}">
        <p14:creationId xmlns:p14="http://schemas.microsoft.com/office/powerpoint/2010/main" val="15178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Autofit/>
          </a:bodyPr>
          <a:lstStyle/>
          <a:p>
            <a:r>
              <a:rPr lang="en-US" dirty="0" smtClean="0"/>
              <a:t>Correlate </a:t>
            </a:r>
            <a:r>
              <a:rPr lang="en-US" dirty="0"/>
              <a:t>anatomy and the patients’ signs and symptoms in order to locate the neuromusculoskeletal lesion(s) and properly record the findings</a:t>
            </a:r>
            <a:r>
              <a:rPr lang="en-US" dirty="0" smtClean="0"/>
              <a:t>.</a:t>
            </a:r>
          </a:p>
          <a:p>
            <a:r>
              <a:rPr lang="en-US" dirty="0" smtClean="0"/>
              <a:t>Approach </a:t>
            </a:r>
            <a:r>
              <a:rPr lang="en-US" dirty="0"/>
              <a:t>each patient’s health problem with the concern of a neuromusculoskeletal medicine specialist</a:t>
            </a:r>
            <a:r>
              <a:rPr lang="en-US" dirty="0" smtClean="0"/>
              <a:t>.</a:t>
            </a:r>
          </a:p>
          <a:p>
            <a:r>
              <a:rPr lang="en-US" dirty="0"/>
              <a:t>Chart orthopedic and neurological examination findings with a SOAP process in order to perform a differential diagnosis and create a working </a:t>
            </a:r>
            <a:r>
              <a:rPr lang="en-US" dirty="0" smtClean="0"/>
              <a:t>diagnosis of chronic pain syndrome.</a:t>
            </a:r>
          </a:p>
          <a:p>
            <a:r>
              <a:rPr lang="en-US" dirty="0"/>
              <a:t>Provide high quality, patient-centered, neuromusculoskeletal medicine for patients suffering with acute and chronic pain.</a:t>
            </a:r>
          </a:p>
          <a:p>
            <a:endParaRPr lang="en-US" dirty="0"/>
          </a:p>
          <a:p>
            <a:endParaRPr lang="en-US" dirty="0"/>
          </a:p>
          <a:p>
            <a:endParaRPr lang="en-US" dirty="0" smtClean="0"/>
          </a:p>
          <a:p>
            <a:pPr algn="ctr"/>
            <a:r>
              <a:rPr lang="en-US" dirty="0" smtClean="0"/>
              <a:t> </a:t>
            </a:r>
            <a:endParaRPr lang="en-US" dirty="0"/>
          </a:p>
        </p:txBody>
      </p:sp>
    </p:spTree>
    <p:extLst>
      <p:ext uri="{BB962C8B-B14F-4D97-AF65-F5344CB8AC3E}">
        <p14:creationId xmlns:p14="http://schemas.microsoft.com/office/powerpoint/2010/main" val="3612377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Treatment</a:t>
            </a:r>
            <a:endParaRPr lang="en-US" dirty="0"/>
          </a:p>
        </p:txBody>
      </p:sp>
      <p:sp>
        <p:nvSpPr>
          <p:cNvPr id="3" name="Content Placeholder 2"/>
          <p:cNvSpPr>
            <a:spLocks noGrp="1"/>
          </p:cNvSpPr>
          <p:nvPr>
            <p:ph sz="half" idx="1"/>
          </p:nvPr>
        </p:nvSpPr>
        <p:spPr/>
        <p:txBody>
          <a:bodyPr/>
          <a:lstStyle/>
          <a:p>
            <a:r>
              <a:rPr lang="en-US" i="1" dirty="0" smtClean="0"/>
              <a:t>For most patients with persistent pain, the goal of treatment is not complete relief of pain, but rather improvements in the patient’s physical and mental functioning that result in an improved quality of life as he or she takes increasing responsibility in his or her own therapy.</a:t>
            </a:r>
            <a:endParaRPr lang="en-US" i="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0865" y="1690689"/>
            <a:ext cx="5359767" cy="4014652"/>
          </a:xfrm>
        </p:spPr>
      </p:pic>
    </p:spTree>
    <p:extLst>
      <p:ext uri="{BB962C8B-B14F-4D97-AF65-F5344CB8AC3E}">
        <p14:creationId xmlns:p14="http://schemas.microsoft.com/office/powerpoint/2010/main" val="2061534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Patient and clinician may be traveling a long and bumpy road, but the outcome can be meaningful and beneficial for both.</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290" y="489397"/>
            <a:ext cx="3904974" cy="5857461"/>
          </a:xfrm>
        </p:spPr>
      </p:pic>
    </p:spTree>
    <p:extLst>
      <p:ext uri="{BB962C8B-B14F-4D97-AF65-F5344CB8AC3E}">
        <p14:creationId xmlns:p14="http://schemas.microsoft.com/office/powerpoint/2010/main" val="4258595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Evaluate and document the patient’s pain history including the nature, location, intensity, and duration of the pain; current and prior pharmacological and non-pharmacological treatments; factors that worsen or improve the pain; underlying or coexisting conditions; and (importantly) the effect of the pain on the patient’s life.</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0602" y="1690688"/>
            <a:ext cx="5882568" cy="4169199"/>
          </a:xfrm>
        </p:spPr>
      </p:pic>
    </p:spTree>
    <p:extLst>
      <p:ext uri="{BB962C8B-B14F-4D97-AF65-F5344CB8AC3E}">
        <p14:creationId xmlns:p14="http://schemas.microsoft.com/office/powerpoint/2010/main" val="2575328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 </a:t>
            </a:r>
            <a:endParaRPr lang="en-US" dirty="0"/>
          </a:p>
        </p:txBody>
      </p:sp>
      <p:sp>
        <p:nvSpPr>
          <p:cNvPr id="3" name="Content Placeholder 2"/>
          <p:cNvSpPr>
            <a:spLocks noGrp="1"/>
          </p:cNvSpPr>
          <p:nvPr>
            <p:ph sz="half" idx="1"/>
          </p:nvPr>
        </p:nvSpPr>
        <p:spPr/>
        <p:txBody>
          <a:bodyPr/>
          <a:lstStyle/>
          <a:p>
            <a:r>
              <a:rPr lang="en-US" i="1" dirty="0" smtClean="0"/>
              <a:t>An assessment of function should include the impact of the pain on the patient’s family and social life, employment, and sleep, and provide a baseline for follow-up evaluations.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1657" y="1690687"/>
            <a:ext cx="5652707" cy="4486275"/>
          </a:xfrm>
        </p:spPr>
      </p:pic>
    </p:spTree>
    <p:extLst>
      <p:ext uri="{BB962C8B-B14F-4D97-AF65-F5344CB8AC3E}">
        <p14:creationId xmlns:p14="http://schemas.microsoft.com/office/powerpoint/2010/main" val="367767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The clinician should also be alert to signs that the patient is minimizing or maximizing the subjective reports of the pain or, in cases of cognitive impairment, lacks the proper resources to describe 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5433" y="1403797"/>
            <a:ext cx="5676824" cy="4773166"/>
          </a:xfrm>
        </p:spPr>
      </p:pic>
    </p:spTree>
    <p:extLst>
      <p:ext uri="{BB962C8B-B14F-4D97-AF65-F5344CB8AC3E}">
        <p14:creationId xmlns:p14="http://schemas.microsoft.com/office/powerpoint/2010/main" val="891693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r>
              <a:rPr lang="en-US" i="1" dirty="0" smtClean="0"/>
              <a:t>It is more important to consider what kind of patient has the disease, rather than what kind of disease the patient has…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2924" y="785611"/>
            <a:ext cx="4276573" cy="5911076"/>
          </a:xfrm>
        </p:spPr>
      </p:pic>
    </p:spTree>
    <p:extLst>
      <p:ext uri="{BB962C8B-B14F-4D97-AF65-F5344CB8AC3E}">
        <p14:creationId xmlns:p14="http://schemas.microsoft.com/office/powerpoint/2010/main" val="3042431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lstStyle/>
          <a:p>
            <a:r>
              <a:rPr lang="en-US" dirty="0"/>
              <a:t>"He who studies medicine without books sails an uncharted sea, but he who studies medicine without patients does not go to sea at all."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5900" y="438429"/>
            <a:ext cx="3606800" cy="5848865"/>
          </a:xfrm>
        </p:spPr>
      </p:pic>
    </p:spTree>
    <p:extLst>
      <p:ext uri="{BB962C8B-B14F-4D97-AF65-F5344CB8AC3E}">
        <p14:creationId xmlns:p14="http://schemas.microsoft.com/office/powerpoint/2010/main" val="3910303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William Osler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contribution to medical education of which he was proudest was his idea of clinical clerkship – having third- and fourth-year students work with patients on the wards. He pioneered the practice of bedside teaching, making rounds with a handful of students, demonstrating what one student referred to as his method of "incomparably thorough physical examination."</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5648" y="1690688"/>
            <a:ext cx="5457903" cy="4087812"/>
          </a:xfrm>
        </p:spPr>
      </p:pic>
    </p:spTree>
    <p:extLst>
      <p:ext uri="{BB962C8B-B14F-4D97-AF65-F5344CB8AC3E}">
        <p14:creationId xmlns:p14="http://schemas.microsoft.com/office/powerpoint/2010/main" val="1798987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a:t>Include questions regarding depression, anxiety, PTSD, and other factors that might impact pain, including stress levels at home or at work.</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0718" y="1275008"/>
            <a:ext cx="6034956" cy="3979572"/>
          </a:xfrm>
        </p:spPr>
      </p:pic>
    </p:spTree>
    <p:extLst>
      <p:ext uri="{BB962C8B-B14F-4D97-AF65-F5344CB8AC3E}">
        <p14:creationId xmlns:p14="http://schemas.microsoft.com/office/powerpoint/2010/main" val="1114280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normAutofit/>
          </a:bodyPr>
          <a:lstStyle/>
          <a:p>
            <a:endParaRPr lang="en-US" i="1" dirty="0" smtClean="0"/>
          </a:p>
          <a:p>
            <a:r>
              <a:rPr lang="en-US" i="1" dirty="0" smtClean="0"/>
              <a:t>Consider the patient’s capacity for chemical coping, or likelihood of using pain medication to cope with life’s stresses.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592" y="2395470"/>
            <a:ext cx="4367266" cy="3271234"/>
          </a:xfrm>
        </p:spPr>
      </p:pic>
    </p:spTree>
    <p:extLst>
      <p:ext uri="{BB962C8B-B14F-4D97-AF65-F5344CB8AC3E}">
        <p14:creationId xmlns:p14="http://schemas.microsoft.com/office/powerpoint/2010/main" val="32307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67033" y="21781"/>
            <a:ext cx="4544703" cy="6816109"/>
          </a:xfrm>
          <a:prstGeom prst="rect">
            <a:avLst/>
          </a:prstGeom>
        </p:spPr>
      </p:pic>
    </p:spTree>
    <p:extLst>
      <p:ext uri="{BB962C8B-B14F-4D97-AF65-F5344CB8AC3E}">
        <p14:creationId xmlns:p14="http://schemas.microsoft.com/office/powerpoint/2010/main" val="55949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any </a:t>
            </a:r>
            <a:r>
              <a:rPr lang="en-US" i="1" dirty="0"/>
              <a:t>evaluation that may lead to a trial of opioids should include an assessment of the patient’s risk for opioid misuse, but </a:t>
            </a:r>
            <a:r>
              <a:rPr lang="en-US" i="1" dirty="0" smtClean="0"/>
              <a:t>it also  </a:t>
            </a:r>
            <a:r>
              <a:rPr lang="en-US" i="1" dirty="0"/>
              <a:t>should include a qualitative assessment of the patient’s goals.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803" y="1043190"/>
            <a:ext cx="4455378" cy="5233728"/>
          </a:xfrm>
        </p:spPr>
      </p:pic>
    </p:spTree>
    <p:extLst>
      <p:ext uri="{BB962C8B-B14F-4D97-AF65-F5344CB8AC3E}">
        <p14:creationId xmlns:p14="http://schemas.microsoft.com/office/powerpoint/2010/main" val="1129529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smtClean="0"/>
              <a:t>What are the patient’s functional goals?</a:t>
            </a:r>
          </a:p>
          <a:p>
            <a:r>
              <a:rPr lang="en-US" i="1" dirty="0" smtClean="0"/>
              <a:t>How does the patient define functionality?</a:t>
            </a:r>
          </a:p>
          <a:p>
            <a:r>
              <a:rPr lang="en-US" i="1" dirty="0" smtClean="0"/>
              <a:t>What are simple, concrete things the patient wants to do in the next 30 days?</a:t>
            </a:r>
          </a:p>
          <a:p>
            <a:r>
              <a:rPr lang="en-US" i="1" dirty="0" smtClean="0"/>
              <a:t>How can treatment help the patient reach her goals?</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1881" y="2446986"/>
            <a:ext cx="5769736" cy="2884868"/>
          </a:xfrm>
        </p:spPr>
      </p:pic>
    </p:spTree>
    <p:extLst>
      <p:ext uri="{BB962C8B-B14F-4D97-AF65-F5344CB8AC3E}">
        <p14:creationId xmlns:p14="http://schemas.microsoft.com/office/powerpoint/2010/main" val="355340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normAutofit/>
          </a:bodyPr>
          <a:lstStyle/>
          <a:p>
            <a:endParaRPr lang="en-US" i="1" dirty="0" smtClean="0"/>
          </a:p>
          <a:p>
            <a:endParaRPr lang="en-US" i="1" dirty="0"/>
          </a:p>
          <a:p>
            <a:endParaRPr lang="en-US" i="1" dirty="0" smtClean="0"/>
          </a:p>
          <a:p>
            <a:r>
              <a:rPr lang="en-US" i="1" dirty="0" smtClean="0"/>
              <a:t>Attempt to ascertain whether the pain is a part of the history or consumes the history.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9538" y="1468192"/>
            <a:ext cx="5904858" cy="3915177"/>
          </a:xfrm>
        </p:spPr>
      </p:pic>
    </p:spTree>
    <p:extLst>
      <p:ext uri="{BB962C8B-B14F-4D97-AF65-F5344CB8AC3E}">
        <p14:creationId xmlns:p14="http://schemas.microsoft.com/office/powerpoint/2010/main" val="2027345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r>
              <a:rPr lang="en-US" i="1" dirty="0"/>
              <a:t>Which medications has the patient tried:</a:t>
            </a:r>
          </a:p>
          <a:p>
            <a:r>
              <a:rPr lang="en-US" i="1" dirty="0"/>
              <a:t>NSAIDs</a:t>
            </a:r>
          </a:p>
          <a:p>
            <a:r>
              <a:rPr lang="en-US" i="1" dirty="0"/>
              <a:t>Serotonin </a:t>
            </a:r>
            <a:r>
              <a:rPr lang="en-US" i="1" dirty="0" err="1"/>
              <a:t>norepinepherinine</a:t>
            </a:r>
            <a:r>
              <a:rPr lang="en-US" i="1" dirty="0"/>
              <a:t> reuptake inhibitors (SNRIs)</a:t>
            </a:r>
          </a:p>
          <a:p>
            <a:r>
              <a:rPr lang="en-US" i="1" dirty="0"/>
              <a:t>Nerve cell membrane stabilizers (anticonvulsants)</a:t>
            </a:r>
          </a:p>
          <a:p>
            <a:r>
              <a:rPr lang="en-US" i="1" dirty="0"/>
              <a:t>And/or opioids…</a:t>
            </a:r>
          </a:p>
          <a:p>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4890" y="1907143"/>
            <a:ext cx="5280338" cy="3545920"/>
          </a:xfrm>
        </p:spPr>
      </p:pic>
    </p:spTree>
    <p:extLst>
      <p:ext uri="{BB962C8B-B14F-4D97-AF65-F5344CB8AC3E}">
        <p14:creationId xmlns:p14="http://schemas.microsoft.com/office/powerpoint/2010/main" val="1971287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Perform a focused physical examination based upon the patient’s history and carry out appropriate diagnostic testing.</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7284" y="1825625"/>
            <a:ext cx="5319213" cy="3918352"/>
          </a:xfrm>
        </p:spPr>
      </p:pic>
    </p:spTree>
    <p:extLst>
      <p:ext uri="{BB962C8B-B14F-4D97-AF65-F5344CB8AC3E}">
        <p14:creationId xmlns:p14="http://schemas.microsoft.com/office/powerpoint/2010/main" val="3204242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Considerations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The patient-clinician relationship is best viewed as a collaborative partnership; whereas patient demand should not </a:t>
            </a:r>
            <a:r>
              <a:rPr lang="en-US" i="1" u="sng" dirty="0" smtClean="0"/>
              <a:t>determine</a:t>
            </a:r>
            <a:r>
              <a:rPr lang="en-US" i="1" dirty="0" smtClean="0"/>
              <a:t> the choice of a therapy, it should </a:t>
            </a:r>
            <a:r>
              <a:rPr lang="en-US" i="1" u="sng" dirty="0" smtClean="0"/>
              <a:t>inform</a:t>
            </a:r>
            <a:r>
              <a:rPr lang="en-US" i="1" dirty="0" smtClean="0"/>
              <a:t> the choice.</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590" y="1378039"/>
            <a:ext cx="5085098" cy="4798924"/>
          </a:xfrm>
        </p:spPr>
      </p:pic>
    </p:spTree>
    <p:extLst>
      <p:ext uri="{BB962C8B-B14F-4D97-AF65-F5344CB8AC3E}">
        <p14:creationId xmlns:p14="http://schemas.microsoft.com/office/powerpoint/2010/main" val="2078829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Considerations</a:t>
            </a:r>
            <a:endParaRPr lang="en-US" dirty="0"/>
          </a:p>
        </p:txBody>
      </p:sp>
      <p:sp>
        <p:nvSpPr>
          <p:cNvPr id="3" name="Content Placeholder 2"/>
          <p:cNvSpPr>
            <a:spLocks noGrp="1"/>
          </p:cNvSpPr>
          <p:nvPr>
            <p:ph sz="half" idx="1"/>
          </p:nvPr>
        </p:nvSpPr>
        <p:spPr/>
        <p:txBody>
          <a:bodyPr/>
          <a:lstStyle/>
          <a:p>
            <a:endParaRPr lang="en-US" i="1" dirty="0" smtClean="0"/>
          </a:p>
          <a:p>
            <a:r>
              <a:rPr lang="en-US" i="1" dirty="0" smtClean="0"/>
              <a:t>Many patients want to combine complementary and alternative medicine options with pharmacological therapy, and the assessment will help determine which therapy will provide greatest benefit.</a:t>
            </a:r>
            <a:endParaRPr lang="en-US" i="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1394862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r>
              <a:rPr lang="en-US" dirty="0" smtClean="0"/>
              <a:t>Subjective data:</a:t>
            </a:r>
          </a:p>
          <a:p>
            <a:pPr marL="0" indent="0">
              <a:buNone/>
            </a:pPr>
            <a:r>
              <a:rPr lang="en-US" dirty="0"/>
              <a:t>	</a:t>
            </a:r>
            <a:r>
              <a:rPr lang="en-US" dirty="0" smtClean="0"/>
              <a:t>40 year-old female with pain in tailbone with sitting since falling  	on ice five (5) years earlier.  Physical therapy and chiropractic 	manipulation of the pelvis, lumbosacral and sacroiliac joints did 	not provide relief.  She has been advised to undergo 	coccygectomy to relieve pain.</a:t>
            </a:r>
          </a:p>
        </p:txBody>
      </p:sp>
    </p:spTree>
    <p:extLst>
      <p:ext uri="{BB962C8B-B14F-4D97-AF65-F5344CB8AC3E}">
        <p14:creationId xmlns:p14="http://schemas.microsoft.com/office/powerpoint/2010/main" val="2802501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Case 1</a:t>
            </a:r>
            <a:endParaRPr lang="en-US" sz="5400" dirty="0"/>
          </a:p>
        </p:txBody>
      </p:sp>
      <p:sp>
        <p:nvSpPr>
          <p:cNvPr id="5" name="Text Placeholder 4"/>
          <p:cNvSpPr>
            <a:spLocks noGrp="1"/>
          </p:cNvSpPr>
          <p:nvPr>
            <p:ph type="body" sz="half" idx="2"/>
          </p:nvPr>
        </p:nvSpPr>
        <p:spPr/>
        <p:txBody>
          <a:bodyPr>
            <a:normAutofit/>
          </a:bodyPr>
          <a:lstStyle/>
          <a:p>
            <a:endParaRPr lang="en-US" sz="3200" dirty="0" smtClean="0"/>
          </a:p>
          <a:p>
            <a:r>
              <a:rPr lang="en-US" sz="3200" dirty="0" smtClean="0"/>
              <a:t>What type of examination procedures would your perform?</a:t>
            </a: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3223" y="263281"/>
            <a:ext cx="4250027" cy="6325041"/>
          </a:xfrm>
        </p:spPr>
      </p:pic>
    </p:spTree>
    <p:extLst>
      <p:ext uri="{BB962C8B-B14F-4D97-AF65-F5344CB8AC3E}">
        <p14:creationId xmlns:p14="http://schemas.microsoft.com/office/powerpoint/2010/main" val="4259754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smtClean="0"/>
              <a:t>Case 1</a:t>
            </a:r>
            <a:endParaRPr lang="en-US" sz="4400"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2128" r="12128"/>
          <a:stretch>
            <a:fillRect/>
          </a:stretch>
        </p:blipFill>
        <p:spPr>
          <a:xfrm>
            <a:off x="5183188" y="974546"/>
            <a:ext cx="6172200" cy="4873625"/>
          </a:xfrm>
        </p:spPr>
      </p:pic>
      <p:sp>
        <p:nvSpPr>
          <p:cNvPr id="10" name="Text Placeholder 9"/>
          <p:cNvSpPr>
            <a:spLocks noGrp="1"/>
          </p:cNvSpPr>
          <p:nvPr>
            <p:ph type="body" sz="half" idx="2"/>
          </p:nvPr>
        </p:nvSpPr>
        <p:spPr/>
        <p:txBody>
          <a:bodyPr>
            <a:normAutofit/>
          </a:bodyPr>
          <a:lstStyle/>
          <a:p>
            <a:r>
              <a:rPr lang="en-US" sz="3600" dirty="0" smtClean="0"/>
              <a:t>Record your examination and putative objective data, assessment and plan.</a:t>
            </a:r>
          </a:p>
          <a:p>
            <a:endParaRPr lang="en-US" sz="3600" dirty="0"/>
          </a:p>
        </p:txBody>
      </p:sp>
    </p:spTree>
    <p:extLst>
      <p:ext uri="{BB962C8B-B14F-4D97-AF65-F5344CB8AC3E}">
        <p14:creationId xmlns:p14="http://schemas.microsoft.com/office/powerpoint/2010/main" val="246884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Active Learning Task</a:t>
            </a:r>
            <a:endParaRPr lang="en-US" dirty="0"/>
          </a:p>
        </p:txBody>
      </p:sp>
      <p:sp>
        <p:nvSpPr>
          <p:cNvPr id="3" name="Content Placeholder 2"/>
          <p:cNvSpPr>
            <a:spLocks noGrp="1"/>
          </p:cNvSpPr>
          <p:nvPr>
            <p:ph idx="1"/>
          </p:nvPr>
        </p:nvSpPr>
        <p:spPr/>
        <p:txBody>
          <a:bodyPr/>
          <a:lstStyle/>
          <a:p>
            <a:r>
              <a:rPr lang="en-US" dirty="0" smtClean="0"/>
              <a:t>Please report your definition of “Chronic Pain”</a:t>
            </a:r>
          </a:p>
          <a:p>
            <a:r>
              <a:rPr lang="en-US" dirty="0" smtClean="0"/>
              <a:t>Have you treated patients in the past month with chronic pain?</a:t>
            </a:r>
          </a:p>
          <a:p>
            <a:r>
              <a:rPr lang="en-US" dirty="0" smtClean="0"/>
              <a:t>Have you cured patients of chronic pain?</a:t>
            </a:r>
          </a:p>
          <a:p>
            <a:r>
              <a:rPr lang="en-US" dirty="0" smtClean="0"/>
              <a:t>Did you list the diagnosis of chronic pain in your chart and report it on the third party reimbursement form?</a:t>
            </a:r>
            <a:endParaRPr lang="en-US" dirty="0"/>
          </a:p>
        </p:txBody>
      </p:sp>
    </p:spTree>
    <p:extLst>
      <p:ext uri="{BB962C8B-B14F-4D97-AF65-F5344CB8AC3E}">
        <p14:creationId xmlns:p14="http://schemas.microsoft.com/office/powerpoint/2010/main" val="2772076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a:t>Assessment (Diagnoses): </a:t>
            </a:r>
          </a:p>
          <a:p>
            <a:pPr marL="0" indent="0">
              <a:buNone/>
            </a:pPr>
            <a:r>
              <a:rPr lang="en-US" dirty="0"/>
              <a:t>	1</a:t>
            </a:r>
            <a:r>
              <a:rPr lang="en-US"/>
              <a:t>. </a:t>
            </a:r>
            <a:r>
              <a:rPr lang="en-US" smtClean="0"/>
              <a:t>Post-traumatic chronic </a:t>
            </a:r>
            <a:r>
              <a:rPr lang="en-US" dirty="0"/>
              <a:t>pain syndrome, </a:t>
            </a:r>
            <a:r>
              <a:rPr lang="en-US"/>
              <a:t>ICD </a:t>
            </a:r>
            <a:r>
              <a:rPr lang="en-US" smtClean="0"/>
              <a:t>10: G89.21</a:t>
            </a:r>
            <a:endParaRPr lang="en-US" dirty="0"/>
          </a:p>
          <a:p>
            <a:pPr marL="0" indent="0">
              <a:buNone/>
            </a:pPr>
            <a:r>
              <a:rPr lang="en-US" dirty="0"/>
              <a:t>	2. Coccygodynia, </a:t>
            </a:r>
            <a:r>
              <a:rPr lang="en-US"/>
              <a:t>ICD </a:t>
            </a:r>
            <a:r>
              <a:rPr lang="en-US" smtClean="0"/>
              <a:t>10: M53.3</a:t>
            </a:r>
            <a:endParaRPr lang="en-US" dirty="0"/>
          </a:p>
          <a:p>
            <a:endParaRPr lang="en-US" dirty="0"/>
          </a:p>
        </p:txBody>
      </p:sp>
    </p:spTree>
    <p:extLst>
      <p:ext uri="{BB962C8B-B14F-4D97-AF65-F5344CB8AC3E}">
        <p14:creationId xmlns:p14="http://schemas.microsoft.com/office/powerpoint/2010/main" val="3655926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88265"/>
          </a:xfrm>
        </p:spPr>
        <p:txBody>
          <a:bodyPr>
            <a:normAutofit/>
          </a:bodyPr>
          <a:lstStyle/>
          <a:p>
            <a:r>
              <a:rPr lang="en-US" sz="4000" dirty="0" smtClean="0"/>
              <a:t>Coccygodynia</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3013" y="553793"/>
            <a:ext cx="6770761" cy="5422004"/>
          </a:xfrm>
        </p:spPr>
      </p:pic>
      <p:sp>
        <p:nvSpPr>
          <p:cNvPr id="4" name="Text Placeholder 3"/>
          <p:cNvSpPr>
            <a:spLocks noGrp="1"/>
          </p:cNvSpPr>
          <p:nvPr>
            <p:ph type="body" sz="half" idx="2"/>
          </p:nvPr>
        </p:nvSpPr>
        <p:spPr/>
        <p:txBody>
          <a:bodyPr>
            <a:normAutofit/>
          </a:bodyPr>
          <a:lstStyle/>
          <a:p>
            <a:r>
              <a:rPr lang="en-US" sz="3600" dirty="0"/>
              <a:t>The term 'coccygodynia' means the pain is in the tailbone area (</a:t>
            </a:r>
            <a:r>
              <a:rPr lang="en-US" sz="3600" dirty="0" err="1"/>
              <a:t>os</a:t>
            </a:r>
            <a:r>
              <a:rPr lang="en-US" sz="3600" dirty="0"/>
              <a:t> </a:t>
            </a:r>
            <a:r>
              <a:rPr lang="en-US" sz="3600" dirty="0" err="1"/>
              <a:t>coccygis</a:t>
            </a:r>
            <a:r>
              <a:rPr lang="en-US" sz="3600" dirty="0"/>
              <a:t>; coccyx). </a:t>
            </a:r>
          </a:p>
          <a:p>
            <a:endParaRPr lang="en-US" sz="3600" dirty="0"/>
          </a:p>
        </p:txBody>
      </p:sp>
    </p:spTree>
    <p:extLst>
      <p:ext uri="{BB962C8B-B14F-4D97-AF65-F5344CB8AC3E}">
        <p14:creationId xmlns:p14="http://schemas.microsoft.com/office/powerpoint/2010/main" val="3880161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72355"/>
          </a:xfrm>
        </p:spPr>
        <p:txBody>
          <a:bodyPr>
            <a:normAutofit/>
          </a:bodyPr>
          <a:lstStyle/>
          <a:p>
            <a:r>
              <a:rPr lang="en-US" sz="4400" dirty="0" smtClean="0"/>
              <a:t>Coccygodynia</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19" y="746975"/>
            <a:ext cx="6838151" cy="5122013"/>
          </a:xfrm>
        </p:spPr>
      </p:pic>
      <p:sp>
        <p:nvSpPr>
          <p:cNvPr id="4" name="Text Placeholder 3"/>
          <p:cNvSpPr>
            <a:spLocks noGrp="1"/>
          </p:cNvSpPr>
          <p:nvPr>
            <p:ph type="body" sz="half" idx="2"/>
          </p:nvPr>
        </p:nvSpPr>
        <p:spPr/>
        <p:txBody>
          <a:bodyPr>
            <a:normAutofit/>
          </a:bodyPr>
          <a:lstStyle/>
          <a:p>
            <a:r>
              <a:rPr lang="en-US" sz="3600" dirty="0"/>
              <a:t>Due to the sitting intolerance, coccygodynia can significantly disturb the quality of life. </a:t>
            </a:r>
          </a:p>
          <a:p>
            <a:endParaRPr lang="en-US" sz="3600" dirty="0"/>
          </a:p>
        </p:txBody>
      </p:sp>
    </p:spTree>
    <p:extLst>
      <p:ext uri="{BB962C8B-B14F-4D97-AF65-F5344CB8AC3E}">
        <p14:creationId xmlns:p14="http://schemas.microsoft.com/office/powerpoint/2010/main" val="2362847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Coccygodynia</a:t>
            </a:r>
            <a:endParaRPr lang="en-US" dirty="0"/>
          </a:p>
        </p:txBody>
      </p:sp>
      <p:sp>
        <p:nvSpPr>
          <p:cNvPr id="3" name="Content Placeholder 2"/>
          <p:cNvSpPr>
            <a:spLocks noGrp="1"/>
          </p:cNvSpPr>
          <p:nvPr>
            <p:ph idx="1"/>
          </p:nvPr>
        </p:nvSpPr>
        <p:spPr/>
        <p:txBody>
          <a:bodyPr>
            <a:normAutofit lnSpcReduction="10000"/>
          </a:bodyPr>
          <a:lstStyle/>
          <a:p>
            <a:r>
              <a:rPr lang="en-US" dirty="0"/>
              <a:t>Coccygeal disorders that could be manifested in coccygodynia are injuries (fracture, subluxation, luxation), </a:t>
            </a:r>
            <a:endParaRPr lang="en-US" dirty="0" smtClean="0"/>
          </a:p>
          <a:p>
            <a:r>
              <a:rPr lang="en-US" dirty="0" smtClean="0"/>
              <a:t>abnormal </a:t>
            </a:r>
            <a:r>
              <a:rPr lang="en-US" dirty="0"/>
              <a:t>mobility (hypermobility, anterior and posterior subluxation or luxation of the coccyx), </a:t>
            </a:r>
            <a:endParaRPr lang="en-US" dirty="0" smtClean="0"/>
          </a:p>
          <a:p>
            <a:r>
              <a:rPr lang="en-US" dirty="0" smtClean="0"/>
              <a:t>disc </a:t>
            </a:r>
            <a:r>
              <a:rPr lang="en-US" dirty="0"/>
              <a:t>degeneration at sacrococcygeal (SC) and </a:t>
            </a:r>
            <a:endParaRPr lang="en-US" dirty="0" smtClean="0"/>
          </a:p>
          <a:p>
            <a:r>
              <a:rPr lang="en-US" dirty="0" err="1" smtClean="0"/>
              <a:t>intercoccygeal</a:t>
            </a:r>
            <a:r>
              <a:rPr lang="en-US" dirty="0" smtClean="0"/>
              <a:t> </a:t>
            </a:r>
            <a:r>
              <a:rPr lang="en-US" dirty="0"/>
              <a:t>(IC) segments, </a:t>
            </a:r>
            <a:endParaRPr lang="en-US" dirty="0" smtClean="0"/>
          </a:p>
          <a:p>
            <a:r>
              <a:rPr lang="en-US" dirty="0" smtClean="0"/>
              <a:t>coccygeal </a:t>
            </a:r>
            <a:r>
              <a:rPr lang="en-US" dirty="0"/>
              <a:t>spicule (bony excrescence), </a:t>
            </a:r>
            <a:endParaRPr lang="en-US" dirty="0" smtClean="0"/>
          </a:p>
          <a:p>
            <a:r>
              <a:rPr lang="en-US" dirty="0" smtClean="0"/>
              <a:t>osteomyelitis </a:t>
            </a:r>
            <a:r>
              <a:rPr lang="en-US" dirty="0"/>
              <a:t>and tumors</a:t>
            </a:r>
            <a:r>
              <a:rPr lang="en-US" dirty="0" smtClean="0"/>
              <a:t>.</a:t>
            </a:r>
          </a:p>
          <a:p>
            <a:r>
              <a:rPr lang="en-US" sz="1900" dirty="0" err="1" smtClean="0"/>
              <a:t>Grgic</a:t>
            </a:r>
            <a:r>
              <a:rPr lang="en-US" sz="1900" dirty="0" smtClean="0"/>
              <a:t> V. Coccygodynia</a:t>
            </a:r>
            <a:r>
              <a:rPr lang="en-US" sz="1900" dirty="0"/>
              <a:t>: etiology, pathogenesis, clinical characteristics, diagnosis and therapy</a:t>
            </a:r>
            <a:r>
              <a:rPr lang="en-US" sz="1900" dirty="0" smtClean="0"/>
              <a:t>]. </a:t>
            </a:r>
            <a:r>
              <a:rPr lang="en-US" sz="1900" dirty="0" err="1"/>
              <a:t>Lijec</a:t>
            </a:r>
            <a:r>
              <a:rPr lang="en-US" sz="1900" dirty="0"/>
              <a:t> </a:t>
            </a:r>
            <a:r>
              <a:rPr lang="en-US" sz="1900" dirty="0" err="1"/>
              <a:t>Vjesn</a:t>
            </a:r>
            <a:r>
              <a:rPr lang="en-US" sz="1900" dirty="0"/>
              <a:t>. 2012 Jan-Feb;134(1-2):49-55.</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3028798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Coccygodynia: evaluation and management</a:t>
            </a:r>
            <a:br>
              <a:rPr lang="en-US" b="1" dirty="0"/>
            </a:br>
            <a:endParaRPr lang="en-US" dirty="0"/>
          </a:p>
        </p:txBody>
      </p:sp>
      <p:sp>
        <p:nvSpPr>
          <p:cNvPr id="4" name="Text Placeholder 3"/>
          <p:cNvSpPr>
            <a:spLocks noGrp="1"/>
          </p:cNvSpPr>
          <p:nvPr>
            <p:ph type="body" sz="half" idx="2"/>
          </p:nvPr>
        </p:nvSpPr>
        <p:spPr/>
        <p:txBody>
          <a:bodyPr>
            <a:normAutofit/>
          </a:bodyPr>
          <a:lstStyle/>
          <a:p>
            <a:r>
              <a:rPr lang="en-US" sz="2400" dirty="0" smtClean="0"/>
              <a:t>Journal </a:t>
            </a:r>
            <a:r>
              <a:rPr lang="en-US" sz="2400" dirty="0"/>
              <a:t>of the American Academy of Orthopaedic Surgeons</a:t>
            </a:r>
          </a:p>
          <a:p>
            <a:r>
              <a:rPr lang="en-US" sz="2400" dirty="0"/>
              <a:t>2004 Jan-Feb; 12(1): 49-54.</a:t>
            </a:r>
          </a:p>
          <a:p>
            <a:r>
              <a:rPr lang="en-US" sz="2400" dirty="0" err="1"/>
              <a:t>Fogel</a:t>
            </a:r>
            <a:r>
              <a:rPr lang="en-US" sz="2400" dirty="0"/>
              <a:t> GR, Cunningham PY 3rd, </a:t>
            </a:r>
            <a:r>
              <a:rPr lang="en-US" sz="2400" dirty="0" err="1"/>
              <a:t>Esses</a:t>
            </a:r>
            <a:r>
              <a:rPr lang="en-US" sz="2400" dirty="0"/>
              <a:t> SI.</a:t>
            </a:r>
          </a:p>
          <a:p>
            <a:r>
              <a:rPr lang="en-US" sz="2400" dirty="0"/>
              <a:t>Spine Fellow, Department of Orthopedic Surgery, Baylor College of Medicine, Houston, TX 77030, USA.</a:t>
            </a:r>
          </a:p>
          <a:p>
            <a:endParaRPr lang="en-US" sz="2400" dirty="0"/>
          </a:p>
          <a:p>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1399" y="618186"/>
            <a:ext cx="4849466" cy="5250801"/>
          </a:xfrm>
          <a:prstGeom prst="rect">
            <a:avLst/>
          </a:prstGeom>
        </p:spPr>
      </p:pic>
    </p:spTree>
    <p:extLst>
      <p:ext uri="{BB962C8B-B14F-4D97-AF65-F5344CB8AC3E}">
        <p14:creationId xmlns:p14="http://schemas.microsoft.com/office/powerpoint/2010/main" val="3249926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800" dirty="0"/>
              <a:t>Coccygodynia is pain in the region of the coccyx. In most cases, abnormal mobility is seen on dynamic standing and seated radiographs, although the cause of pain is unknown in other patients.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152" y="837128"/>
            <a:ext cx="7022400" cy="4713666"/>
          </a:xfrm>
        </p:spPr>
      </p:pic>
    </p:spTree>
    <p:extLst>
      <p:ext uri="{BB962C8B-B14F-4D97-AF65-F5344CB8AC3E}">
        <p14:creationId xmlns:p14="http://schemas.microsoft.com/office/powerpoint/2010/main" val="1816295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9213"/>
            <a:ext cx="3932237" cy="5650047"/>
          </a:xfrm>
        </p:spPr>
        <p:txBody>
          <a:bodyPr/>
          <a:lstStyle/>
          <a:p>
            <a:r>
              <a:rPr lang="en-US" sz="2400" dirty="0"/>
              <a:t>Measure of the coccygeal incidence. A : standing film. </a:t>
            </a:r>
            <a:endParaRPr lang="en-US" sz="2400" dirty="0" smtClean="0"/>
          </a:p>
          <a:p>
            <a:r>
              <a:rPr lang="en-US" sz="2400" dirty="0" smtClean="0"/>
              <a:t>B </a:t>
            </a:r>
            <a:r>
              <a:rPr lang="en-US" sz="2400" dirty="0"/>
              <a:t>: sitting film, showing a normal flexion. </a:t>
            </a:r>
            <a:endParaRPr lang="en-US" sz="2400" dirty="0" smtClean="0"/>
          </a:p>
          <a:p>
            <a:r>
              <a:rPr lang="en-US" sz="2400" dirty="0" smtClean="0"/>
              <a:t>C </a:t>
            </a:r>
            <a:r>
              <a:rPr lang="en-US" sz="2400" dirty="0"/>
              <a:t>: measure of the angle (</a:t>
            </a:r>
            <a:r>
              <a:rPr lang="en-US" sz="2400" dirty="0" err="1"/>
              <a:t>i</a:t>
            </a:r>
            <a:r>
              <a:rPr lang="en-US" sz="2400" dirty="0"/>
              <a:t>); this angle reflects the theoretical position that the mobile part of the coccyx would take if the subject was "sitting without the seat", that is without any force acting on it.</a:t>
            </a:r>
          </a:p>
          <a:p>
            <a:r>
              <a:rPr lang="en-US" dirty="0"/>
              <a:t>M = coccygeal mobility, the angle by which the coccyx has rotated relative to the sacrum. SPR = </a:t>
            </a:r>
            <a:r>
              <a:rPr lang="en-US" dirty="0" err="1"/>
              <a:t>saggital</a:t>
            </a:r>
            <a:r>
              <a:rPr lang="en-US" dirty="0"/>
              <a:t> pelvic rotation, the angle by which the pelvis has rotated in going from standing to sitting.</a:t>
            </a:r>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2023077"/>
            <a:ext cx="6172200" cy="2802320"/>
          </a:xfrm>
        </p:spPr>
      </p:pic>
    </p:spTree>
    <p:extLst>
      <p:ext uri="{BB962C8B-B14F-4D97-AF65-F5344CB8AC3E}">
        <p14:creationId xmlns:p14="http://schemas.microsoft.com/office/powerpoint/2010/main" val="10606677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200" dirty="0"/>
              <a:t>Bone scans and magnetic resonance imaging may show inflammation and edema, but neither technique is as accurate as dynamic radiography.</a:t>
            </a:r>
          </a:p>
          <a:p>
            <a:endParaRPr lang="en-US" sz="3200" dirty="0"/>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063" y="1691357"/>
            <a:ext cx="7245600" cy="4413229"/>
          </a:xfrm>
        </p:spPr>
      </p:pic>
    </p:spTree>
    <p:extLst>
      <p:ext uri="{BB962C8B-B14F-4D97-AF65-F5344CB8AC3E}">
        <p14:creationId xmlns:p14="http://schemas.microsoft.com/office/powerpoint/2010/main" val="242866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8861" y="631065"/>
            <a:ext cx="7139989" cy="5422005"/>
          </a:xfrm>
        </p:spPr>
      </p:pic>
      <p:sp>
        <p:nvSpPr>
          <p:cNvPr id="4" name="Text Placeholder 3"/>
          <p:cNvSpPr>
            <a:spLocks noGrp="1"/>
          </p:cNvSpPr>
          <p:nvPr>
            <p:ph type="body" sz="half" idx="2"/>
          </p:nvPr>
        </p:nvSpPr>
        <p:spPr/>
        <p:txBody>
          <a:bodyPr>
            <a:normAutofit/>
          </a:bodyPr>
          <a:lstStyle/>
          <a:p>
            <a:r>
              <a:rPr lang="en-US" sz="3200" dirty="0"/>
              <a:t>Hypermobility. On the left, standard film. On the right, film in the sitting position, with the last joint of the coccyx lying horizontal. Subject is facing to the right.</a:t>
            </a:r>
          </a:p>
        </p:txBody>
      </p:sp>
    </p:spTree>
    <p:extLst>
      <p:ext uri="{BB962C8B-B14F-4D97-AF65-F5344CB8AC3E}">
        <p14:creationId xmlns:p14="http://schemas.microsoft.com/office/powerpoint/2010/main" val="1053278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Luxation of Sacrococcygeal Joint</a:t>
            </a:r>
            <a:endParaRPr lang="en-US" dirty="0"/>
          </a:p>
        </p:txBody>
      </p:sp>
      <p:sp>
        <p:nvSpPr>
          <p:cNvPr id="8" name="Text Placeholder 7"/>
          <p:cNvSpPr>
            <a:spLocks noGrp="1"/>
          </p:cNvSpPr>
          <p:nvPr>
            <p:ph type="body" sz="half" idx="2"/>
          </p:nvPr>
        </p:nvSpPr>
        <p:spPr>
          <a:xfrm>
            <a:off x="839788" y="2395470"/>
            <a:ext cx="3932237" cy="4185634"/>
          </a:xfrm>
        </p:spPr>
        <p:txBody>
          <a:bodyPr>
            <a:normAutofit/>
          </a:bodyPr>
          <a:lstStyle/>
          <a:p>
            <a:r>
              <a:rPr lang="en-US" sz="3200" dirty="0" smtClean="0"/>
              <a:t>Luxation </a:t>
            </a:r>
            <a:r>
              <a:rPr lang="en-US" sz="3200" dirty="0"/>
              <a:t>of the first mobile vertebra in the sitting position (right). Standard film on the left.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2471" y="772732"/>
            <a:ext cx="7085706" cy="4906851"/>
          </a:xfrm>
          <a:prstGeom prst="rect">
            <a:avLst/>
          </a:prstGeom>
        </p:spPr>
      </p:pic>
    </p:spTree>
    <p:extLst>
      <p:ext uri="{BB962C8B-B14F-4D97-AF65-F5344CB8AC3E}">
        <p14:creationId xmlns:p14="http://schemas.microsoft.com/office/powerpoint/2010/main" val="257839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Pain Strategy</a:t>
            </a:r>
            <a:endParaRPr lang="en-US" dirty="0"/>
          </a:p>
        </p:txBody>
      </p:sp>
      <p:sp>
        <p:nvSpPr>
          <p:cNvPr id="3" name="Content Placeholder 2"/>
          <p:cNvSpPr>
            <a:spLocks noGrp="1"/>
          </p:cNvSpPr>
          <p:nvPr>
            <p:ph sz="half" idx="1"/>
          </p:nvPr>
        </p:nvSpPr>
        <p:spPr/>
        <p:txBody>
          <a:bodyPr>
            <a:normAutofit/>
          </a:bodyPr>
          <a:lstStyle/>
          <a:p>
            <a:endParaRPr lang="en-US" sz="4400" b="1" i="1" dirty="0" smtClean="0"/>
          </a:p>
          <a:p>
            <a:r>
              <a:rPr lang="en-US" sz="4400" b="1" i="1" dirty="0" smtClean="0"/>
              <a:t>Chronic </a:t>
            </a:r>
            <a:r>
              <a:rPr lang="en-US" sz="4400" b="1" i="1" dirty="0"/>
              <a:t>pain </a:t>
            </a:r>
            <a:r>
              <a:rPr lang="en-US" sz="4400" dirty="0"/>
              <a:t>- Pain that occurs on at least half the days for six months or more. </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4118" y="1825625"/>
            <a:ext cx="5937764" cy="4351338"/>
          </a:xfrm>
        </p:spPr>
      </p:pic>
    </p:spTree>
    <p:extLst>
      <p:ext uri="{BB962C8B-B14F-4D97-AF65-F5344CB8AC3E}">
        <p14:creationId xmlns:p14="http://schemas.microsoft.com/office/powerpoint/2010/main" val="1192891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656823"/>
            <a:ext cx="3932237" cy="5212165"/>
          </a:xfrm>
        </p:spPr>
        <p:txBody>
          <a:bodyPr>
            <a:normAutofit/>
          </a:bodyPr>
          <a:lstStyle/>
          <a:p>
            <a:r>
              <a:rPr lang="en-US" sz="3200" dirty="0"/>
              <a:t>Treatment for patients with severe pain should begin with injection of local anesthetic and corticosteroid into the painful segment. Coccygeal massage and stretching of the levator ani muscle can help.</a:t>
            </a:r>
          </a:p>
          <a:p>
            <a:endParaRPr lang="en-US" sz="3200" dirty="0"/>
          </a:p>
          <a:p>
            <a:endParaRPr lang="en-US" sz="32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619" y="824248"/>
            <a:ext cx="6726320" cy="5044740"/>
          </a:xfrm>
        </p:spPr>
      </p:pic>
    </p:spTree>
    <p:extLst>
      <p:ext uri="{BB962C8B-B14F-4D97-AF65-F5344CB8AC3E}">
        <p14:creationId xmlns:p14="http://schemas.microsoft.com/office/powerpoint/2010/main" val="203634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Coccygeal Subluxation or Luxation</a:t>
            </a:r>
            <a:endParaRPr lang="en-US" dirty="0"/>
          </a:p>
        </p:txBody>
      </p:sp>
      <p:sp>
        <p:nvSpPr>
          <p:cNvPr id="4" name="Text Placeholder 3"/>
          <p:cNvSpPr>
            <a:spLocks noGrp="1"/>
          </p:cNvSpPr>
          <p:nvPr>
            <p:ph type="body" sz="half" idx="2"/>
          </p:nvPr>
        </p:nvSpPr>
        <p:spPr/>
        <p:txBody>
          <a:bodyPr>
            <a:normAutofit/>
          </a:bodyPr>
          <a:lstStyle/>
          <a:p>
            <a:r>
              <a:rPr lang="en-US" sz="2800" dirty="0" smtClean="0"/>
              <a:t>This maneuver is performed with a gentle relocation of the coccygeal segment.</a:t>
            </a:r>
          </a:p>
          <a:p>
            <a:r>
              <a:rPr lang="en-US" sz="2800" dirty="0" smtClean="0"/>
              <a:t>High velocity, low amplitude manipulation is contraindicated.</a:t>
            </a:r>
          </a:p>
          <a:p>
            <a:r>
              <a:rPr lang="en-US" sz="2800" dirty="0" smtClean="0"/>
              <a:t>Lehman JJ</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756" y="1828800"/>
            <a:ext cx="6336406" cy="3168203"/>
          </a:xfrm>
          <a:prstGeom prst="rect">
            <a:avLst/>
          </a:prstGeom>
        </p:spPr>
      </p:pic>
    </p:spTree>
    <p:extLst>
      <p:ext uri="{BB962C8B-B14F-4D97-AF65-F5344CB8AC3E}">
        <p14:creationId xmlns:p14="http://schemas.microsoft.com/office/powerpoint/2010/main" val="857516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29" y="631065"/>
            <a:ext cx="10740980" cy="5602310"/>
          </a:xfrm>
          <a:prstGeom prst="rect">
            <a:avLst/>
          </a:prstGeom>
        </p:spPr>
      </p:pic>
    </p:spTree>
    <p:extLst>
      <p:ext uri="{BB962C8B-B14F-4D97-AF65-F5344CB8AC3E}">
        <p14:creationId xmlns:p14="http://schemas.microsoft.com/office/powerpoint/2010/main" val="360132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3932237" cy="1049628"/>
          </a:xfrm>
        </p:spPr>
        <p:txBody>
          <a:bodyPr>
            <a:normAutofit fontScale="90000"/>
          </a:bodyPr>
          <a:lstStyle/>
          <a:p>
            <a:r>
              <a:rPr lang="en-US" dirty="0" smtClean="0"/>
              <a:t>Internal Coccygeal Manual Medicine Procedure</a:t>
            </a:r>
            <a:endParaRPr lang="en-US" dirty="0"/>
          </a:p>
        </p:txBody>
      </p:sp>
      <p:sp>
        <p:nvSpPr>
          <p:cNvPr id="10" name="Text Placeholder 9"/>
          <p:cNvSpPr>
            <a:spLocks noGrp="1"/>
          </p:cNvSpPr>
          <p:nvPr>
            <p:ph type="body" sz="half" idx="2"/>
          </p:nvPr>
        </p:nvSpPr>
        <p:spPr>
          <a:xfrm>
            <a:off x="839788" y="1506827"/>
            <a:ext cx="3932237" cy="5061397"/>
          </a:xfrm>
        </p:spPr>
        <p:txBody>
          <a:bodyPr>
            <a:normAutofit lnSpcReduction="10000"/>
          </a:bodyPr>
          <a:lstStyle/>
          <a:p>
            <a:r>
              <a:rPr lang="en-US" sz="1800" dirty="0" smtClean="0"/>
              <a:t>Inform patient of procedure</a:t>
            </a:r>
          </a:p>
          <a:p>
            <a:r>
              <a:rPr lang="en-US" sz="1800" dirty="0" smtClean="0"/>
              <a:t>Gain permission to treat</a:t>
            </a:r>
          </a:p>
          <a:p>
            <a:r>
              <a:rPr lang="en-US" sz="1800" dirty="0" smtClean="0"/>
              <a:t>Medical assistant in treatment room</a:t>
            </a:r>
          </a:p>
          <a:p>
            <a:r>
              <a:rPr lang="en-US" sz="1800" dirty="0" smtClean="0"/>
              <a:t>Prepare patient with gowning</a:t>
            </a:r>
          </a:p>
          <a:p>
            <a:r>
              <a:rPr lang="en-US" sz="1800" dirty="0" smtClean="0"/>
              <a:t>Lateral </a:t>
            </a:r>
            <a:r>
              <a:rPr lang="en-US" sz="1800" dirty="0"/>
              <a:t>Decubitus Position</a:t>
            </a:r>
            <a:endParaRPr lang="en-US" sz="1800" dirty="0" smtClean="0"/>
          </a:p>
          <a:p>
            <a:r>
              <a:rPr lang="en-US" sz="1800" dirty="0" smtClean="0"/>
              <a:t>Interrupt examination/treatment if pain level is intolerable</a:t>
            </a:r>
          </a:p>
          <a:p>
            <a:r>
              <a:rPr lang="en-US" sz="1800" dirty="0" smtClean="0"/>
              <a:t>Check stability of sacrococcygeal joint</a:t>
            </a:r>
          </a:p>
          <a:p>
            <a:r>
              <a:rPr lang="en-US" sz="1800" dirty="0" smtClean="0"/>
              <a:t>Check for active trigger points in levator ani, coccygeal and obturator internus muscles</a:t>
            </a:r>
          </a:p>
          <a:p>
            <a:r>
              <a:rPr lang="en-US" sz="1800" dirty="0" smtClean="0"/>
              <a:t>Reduce subluxation or luxation </a:t>
            </a:r>
          </a:p>
          <a:p>
            <a:r>
              <a:rPr lang="en-US" sz="1800" dirty="0" smtClean="0"/>
              <a:t>Release active trigger points with myofascial trigger point pressure releases</a:t>
            </a:r>
          </a:p>
          <a:p>
            <a:r>
              <a:rPr lang="en-US" sz="1800" dirty="0" smtClean="0"/>
              <a:t>Lehman JJ</a:t>
            </a:r>
          </a:p>
          <a:p>
            <a:endParaRPr lang="en-US" sz="1800" dirty="0" smtClean="0"/>
          </a:p>
          <a:p>
            <a:endParaRPr lang="en-US" sz="18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257" y="1262130"/>
            <a:ext cx="6367300" cy="4237149"/>
          </a:xfrm>
          <a:prstGeom prst="rect">
            <a:avLst/>
          </a:prstGeom>
        </p:spPr>
      </p:pic>
    </p:spTree>
    <p:extLst>
      <p:ext uri="{BB962C8B-B14F-4D97-AF65-F5344CB8AC3E}">
        <p14:creationId xmlns:p14="http://schemas.microsoft.com/office/powerpoint/2010/main" val="40215698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067059"/>
          </a:xfrm>
        </p:spPr>
        <p:txBody>
          <a:bodyPr>
            <a:noAutofit/>
          </a:bodyPr>
          <a:lstStyle/>
          <a:p>
            <a:r>
              <a:rPr lang="en-US" sz="2000" dirty="0"/>
              <a:t>Thiele GH. Coccygodynia: Cause and treatment. Diseases of the Colon and Rectum. November–December, 1963, Volume 6, Issue 6, pp 422-436.</a:t>
            </a:r>
            <a:br>
              <a:rPr lang="en-US" sz="2000" dirty="0"/>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7358" y="2255837"/>
            <a:ext cx="6854978" cy="3153290"/>
          </a:xfrm>
        </p:spPr>
      </p:pic>
      <p:sp>
        <p:nvSpPr>
          <p:cNvPr id="4" name="Text Placeholder 3"/>
          <p:cNvSpPr>
            <a:spLocks noGrp="1"/>
          </p:cNvSpPr>
          <p:nvPr>
            <p:ph type="body" sz="half" idx="2"/>
          </p:nvPr>
        </p:nvSpPr>
        <p:spPr>
          <a:xfrm>
            <a:off x="839788" y="2524258"/>
            <a:ext cx="3932237" cy="3344730"/>
          </a:xfrm>
        </p:spPr>
        <p:txBody>
          <a:bodyPr>
            <a:noAutofit/>
          </a:bodyPr>
          <a:lstStyle/>
          <a:p>
            <a:pPr fontAlgn="base"/>
            <a:r>
              <a:rPr lang="en-US" sz="2800" dirty="0" smtClean="0"/>
              <a:t>Treatment </a:t>
            </a:r>
            <a:r>
              <a:rPr lang="en-US" sz="2800" dirty="0"/>
              <a:t>by properly applied massage of the levator ani and coccygeus muscles, and at times, of the mesial fibers of the gluteus </a:t>
            </a:r>
            <a:r>
              <a:rPr lang="en-US" sz="2800" dirty="0" err="1"/>
              <a:t>maximus</a:t>
            </a:r>
            <a:r>
              <a:rPr lang="en-US" sz="2800" dirty="0"/>
              <a:t> muscle, cured or satisfactorily relieved 91.7 per cent of patients treated.</a:t>
            </a:r>
          </a:p>
          <a:p>
            <a:endParaRPr lang="en-US" sz="2800" dirty="0"/>
          </a:p>
        </p:txBody>
      </p:sp>
    </p:spTree>
    <p:extLst>
      <p:ext uri="{BB962C8B-B14F-4D97-AF65-F5344CB8AC3E}">
        <p14:creationId xmlns:p14="http://schemas.microsoft.com/office/powerpoint/2010/main" val="3561643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898" y="127311"/>
            <a:ext cx="6165391" cy="6679173"/>
          </a:xfrm>
        </p:spPr>
      </p:pic>
      <p:sp>
        <p:nvSpPr>
          <p:cNvPr id="4" name="Text Placeholder 3"/>
          <p:cNvSpPr>
            <a:spLocks noGrp="1"/>
          </p:cNvSpPr>
          <p:nvPr>
            <p:ph type="body" sz="half" idx="2"/>
          </p:nvPr>
        </p:nvSpPr>
        <p:spPr>
          <a:xfrm>
            <a:off x="839788" y="605307"/>
            <a:ext cx="3932237" cy="5263681"/>
          </a:xfrm>
        </p:spPr>
        <p:txBody>
          <a:bodyPr>
            <a:noAutofit/>
          </a:bodyPr>
          <a:lstStyle/>
          <a:p>
            <a:r>
              <a:rPr lang="en-US" sz="3200" dirty="0"/>
              <a:t>Coccygectomy is done only when nonsurgical treatment fails, which is infrequent. Coccygectomy usually is successful in carefully selected patients, with the best results in those with radiographically demonstrated abnormalities of coccygeal mobility.</a:t>
            </a:r>
          </a:p>
          <a:p>
            <a:endParaRPr lang="en-US" sz="3200" dirty="0"/>
          </a:p>
        </p:txBody>
      </p:sp>
    </p:spTree>
    <p:extLst>
      <p:ext uri="{BB962C8B-B14F-4D97-AF65-F5344CB8AC3E}">
        <p14:creationId xmlns:p14="http://schemas.microsoft.com/office/powerpoint/2010/main" val="34489468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Spence, K. F., Jr.: Coccygectomy. Am. J. Surg.</a:t>
            </a:r>
            <a:r>
              <a:rPr lang="en-US" b="1" dirty="0"/>
              <a:t>102</a:t>
            </a:r>
            <a:r>
              <a:rPr lang="en-US" dirty="0"/>
              <a:t>: 850, 1961.</a:t>
            </a:r>
          </a:p>
        </p:txBody>
      </p:sp>
      <p:sp>
        <p:nvSpPr>
          <p:cNvPr id="4" name="Text Placeholder 3"/>
          <p:cNvSpPr>
            <a:spLocks noGrp="1"/>
          </p:cNvSpPr>
          <p:nvPr>
            <p:ph type="body" sz="half" idx="2"/>
          </p:nvPr>
        </p:nvSpPr>
        <p:spPr/>
        <p:txBody>
          <a:bodyPr>
            <a:normAutofit lnSpcReduction="10000"/>
          </a:bodyPr>
          <a:lstStyle/>
          <a:p>
            <a:endParaRPr lang="en-US" sz="3200" dirty="0" smtClean="0"/>
          </a:p>
          <a:p>
            <a:r>
              <a:rPr lang="en-US" sz="3200" dirty="0" smtClean="0"/>
              <a:t>Coccygectomy </a:t>
            </a:r>
            <a:r>
              <a:rPr lang="en-US" sz="3200" dirty="0"/>
              <a:t>too often yields disappointing results, but is most likely to be of value in patients in whom coccygodynia was caused by acute severe </a:t>
            </a:r>
            <a:r>
              <a:rPr lang="en-US" sz="3200" dirty="0" smtClean="0"/>
              <a:t>trauma.</a:t>
            </a:r>
          </a:p>
          <a:p>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420" y="566670"/>
            <a:ext cx="7078868" cy="5302318"/>
          </a:xfrm>
        </p:spPr>
      </p:pic>
    </p:spTree>
    <p:extLst>
      <p:ext uri="{BB962C8B-B14F-4D97-AF65-F5344CB8AC3E}">
        <p14:creationId xmlns:p14="http://schemas.microsoft.com/office/powerpoint/2010/main" val="2950393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a:t>A 19-year-old man fell on his buttocks 2 years before presentation and had immediate onset of coccygodynia. His symptoms were chronic and disabling. </a:t>
            </a:r>
            <a:r>
              <a:rPr lang="en-US" b="1" dirty="0"/>
              <a:t>A,</a:t>
            </a:r>
            <a:r>
              <a:rPr lang="en-US" dirty="0"/>
              <a:t> Lateral radiograph demonstrates posterior subluxation of the coccygeal mobile segment. </a:t>
            </a:r>
            <a:r>
              <a:rPr lang="en-US" b="1" dirty="0"/>
              <a:t>B,</a:t>
            </a:r>
            <a:r>
              <a:rPr lang="en-US" dirty="0"/>
              <a:t> Sagittal T2-weighted spin-echo magnetic resonance image shows edema of the distal coccygeal segments, especially the </a:t>
            </a:r>
            <a:r>
              <a:rPr lang="en-US" dirty="0" err="1"/>
              <a:t>subluxated</a:t>
            </a:r>
            <a:r>
              <a:rPr lang="en-US" dirty="0"/>
              <a:t> coccygeal segment.</a:t>
            </a:r>
          </a:p>
        </p:txBody>
      </p:sp>
    </p:spTree>
    <p:extLst>
      <p:ext uri="{BB962C8B-B14F-4D97-AF65-F5344CB8AC3E}">
        <p14:creationId xmlns:p14="http://schemas.microsoft.com/office/powerpoint/2010/main" val="726778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316" y="355888"/>
            <a:ext cx="8192661" cy="6502112"/>
          </a:xfrm>
          <a:prstGeom prst="rect">
            <a:avLst/>
          </a:prstGeom>
        </p:spPr>
      </p:pic>
    </p:spTree>
    <p:extLst>
      <p:ext uri="{BB962C8B-B14F-4D97-AF65-F5344CB8AC3E}">
        <p14:creationId xmlns:p14="http://schemas.microsoft.com/office/powerpoint/2010/main" val="614997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a:t>
            </a:r>
            <a:endParaRPr lang="en-US" dirty="0"/>
          </a:p>
        </p:txBody>
      </p:sp>
      <p:sp>
        <p:nvSpPr>
          <p:cNvPr id="3" name="Content Placeholder 2"/>
          <p:cNvSpPr>
            <a:spLocks noGrp="1"/>
          </p:cNvSpPr>
          <p:nvPr>
            <p:ph idx="1"/>
          </p:nvPr>
        </p:nvSpPr>
        <p:spPr/>
        <p:txBody>
          <a:bodyPr/>
          <a:lstStyle/>
          <a:p>
            <a:r>
              <a:rPr lang="en-US" dirty="0" smtClean="0"/>
              <a:t>This is an individual assignment</a:t>
            </a:r>
          </a:p>
          <a:p>
            <a:r>
              <a:rPr lang="en-US" dirty="0" smtClean="0"/>
              <a:t>Create a SOAP note for this patient</a:t>
            </a:r>
          </a:p>
          <a:p>
            <a:r>
              <a:rPr lang="en-US" dirty="0" smtClean="0"/>
              <a:t>Determine an appropriate evaluation and management program and present your report of findings with recommendations</a:t>
            </a:r>
            <a:endParaRPr lang="en-US" dirty="0"/>
          </a:p>
        </p:txBody>
      </p:sp>
    </p:spTree>
    <p:extLst>
      <p:ext uri="{BB962C8B-B14F-4D97-AF65-F5344CB8AC3E}">
        <p14:creationId xmlns:p14="http://schemas.microsoft.com/office/powerpoint/2010/main" val="358184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smtClean="0"/>
              <a:t>“Acute </a:t>
            </a:r>
            <a:r>
              <a:rPr lang="en-US" dirty="0"/>
              <a:t>pain usually goes away after an </a:t>
            </a:r>
            <a:r>
              <a:rPr lang="en-US" dirty="0" smtClean="0"/>
              <a:t>injury </a:t>
            </a:r>
            <a:r>
              <a:rPr lang="en-US" dirty="0"/>
              <a:t>or illness resolves. But when </a:t>
            </a:r>
            <a:r>
              <a:rPr lang="en-US" dirty="0" smtClean="0"/>
              <a:t>pain </a:t>
            </a:r>
            <a:r>
              <a:rPr lang="en-US" dirty="0"/>
              <a:t>persists for months or </a:t>
            </a:r>
            <a:r>
              <a:rPr lang="en-US" dirty="0" smtClean="0"/>
              <a:t>even years</a:t>
            </a:r>
            <a:r>
              <a:rPr lang="en-US" dirty="0"/>
              <a:t>, long after </a:t>
            </a:r>
            <a:r>
              <a:rPr lang="en-US" dirty="0" smtClean="0"/>
              <a:t>whatever </a:t>
            </a:r>
            <a:r>
              <a:rPr lang="en-US" dirty="0"/>
              <a:t>started the </a:t>
            </a:r>
            <a:r>
              <a:rPr lang="en-US" dirty="0" smtClean="0"/>
              <a:t>pain </a:t>
            </a:r>
            <a:r>
              <a:rPr lang="en-US" dirty="0"/>
              <a:t>has gone or because the injury </a:t>
            </a:r>
            <a:r>
              <a:rPr lang="en-US" dirty="0" smtClean="0"/>
              <a:t>continues</a:t>
            </a:r>
            <a:r>
              <a:rPr lang="en-US" dirty="0"/>
              <a:t>, it becomes a chronic </a:t>
            </a:r>
            <a:r>
              <a:rPr lang="en-US" dirty="0" smtClean="0"/>
              <a:t>condition </a:t>
            </a:r>
            <a:r>
              <a:rPr lang="en-US" dirty="0"/>
              <a:t>and illness in its own right</a:t>
            </a:r>
            <a:r>
              <a:rPr lang="en-US" dirty="0" smtClean="0"/>
              <a:t>.” </a:t>
            </a:r>
          </a:p>
          <a:p>
            <a:r>
              <a:rPr lang="en-US" sz="1300" dirty="0"/>
              <a:t>A Call to </a:t>
            </a:r>
            <a:r>
              <a:rPr lang="en-US" sz="1300" dirty="0" smtClean="0"/>
              <a:t>Revolutionize Chronic </a:t>
            </a:r>
            <a:r>
              <a:rPr lang="en-US" sz="1300" dirty="0"/>
              <a:t>Pain Care in America: </a:t>
            </a:r>
            <a:r>
              <a:rPr lang="en-US" sz="1300" dirty="0" smtClean="0"/>
              <a:t>An </a:t>
            </a:r>
            <a:r>
              <a:rPr lang="en-US" sz="1300" dirty="0"/>
              <a:t>Opportunity in Health Care </a:t>
            </a:r>
            <a:r>
              <a:rPr lang="en-US" sz="1300" dirty="0" smtClean="0"/>
              <a:t>Reform. The Mayday Fund. November 4, 2009. Amended March 4, 2010.</a:t>
            </a:r>
            <a:endParaRPr lang="en-US" sz="1300" dirty="0"/>
          </a:p>
          <a:p>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957" y="2176529"/>
            <a:ext cx="5446818" cy="3991561"/>
          </a:xfrm>
        </p:spPr>
      </p:pic>
    </p:spTree>
    <p:extLst>
      <p:ext uri="{BB962C8B-B14F-4D97-AF65-F5344CB8AC3E}">
        <p14:creationId xmlns:p14="http://schemas.microsoft.com/office/powerpoint/2010/main" val="4176407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2427"/>
            <a:ext cx="3932237" cy="5795493"/>
          </a:xfrm>
        </p:spPr>
        <p:txBody>
          <a:bodyPr>
            <a:noAutofit/>
          </a:bodyPr>
          <a:lstStyle/>
          <a:p>
            <a:r>
              <a:rPr lang="en-US" sz="4000" dirty="0" smtClean="0"/>
              <a:t>Case 3</a:t>
            </a:r>
          </a:p>
          <a:p>
            <a:endParaRPr lang="en-US" sz="2800" dirty="0"/>
          </a:p>
          <a:p>
            <a:endParaRPr lang="en-US" sz="2800" dirty="0" smtClean="0"/>
          </a:p>
          <a:p>
            <a:r>
              <a:rPr lang="en-US" sz="2800" dirty="0" smtClean="0"/>
              <a:t>40-year-old </a:t>
            </a:r>
            <a:r>
              <a:rPr lang="en-US" sz="2800" dirty="0"/>
              <a:t>man who presented with 8-month history of coccydynia that started after he fell on coccyx while playing squash. </a:t>
            </a:r>
            <a:endParaRPr lang="en-US" sz="2800" dirty="0" smtClean="0"/>
          </a:p>
          <a:p>
            <a:r>
              <a:rPr lang="en-US" sz="2800" dirty="0" smtClean="0"/>
              <a:t>He </a:t>
            </a:r>
            <a:r>
              <a:rPr lang="en-US" sz="2800" dirty="0"/>
              <a:t>also complained of occasional </a:t>
            </a:r>
            <a:r>
              <a:rPr lang="en-US" sz="2800" dirty="0" err="1"/>
              <a:t>tenesmus</a:t>
            </a:r>
            <a:r>
              <a:rPr lang="en-US" sz="2800" dirty="0"/>
              <a:t>. </a:t>
            </a:r>
            <a:br>
              <a:rPr lang="en-US" sz="2800" dirty="0"/>
            </a:br>
            <a:r>
              <a:rPr lang="en-US" sz="2800" dirty="0"/>
              <a:t/>
            </a:r>
            <a:br>
              <a:rPr lang="en-US" sz="2800" dirty="0"/>
            </a:br>
            <a:endParaRPr lang="en-US" sz="2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375" y="232492"/>
            <a:ext cx="4159875" cy="6251178"/>
          </a:xfrm>
        </p:spPr>
      </p:pic>
    </p:spTree>
    <p:extLst>
      <p:ext uri="{BB962C8B-B14F-4D97-AF65-F5344CB8AC3E}">
        <p14:creationId xmlns:p14="http://schemas.microsoft.com/office/powerpoint/2010/main" val="4245298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Tenesmus</a:t>
            </a:r>
            <a:endParaRPr lang="en-US" dirty="0"/>
          </a:p>
        </p:txBody>
      </p:sp>
      <p:sp>
        <p:nvSpPr>
          <p:cNvPr id="3" name="Content Placeholder 2"/>
          <p:cNvSpPr>
            <a:spLocks noGrp="1"/>
          </p:cNvSpPr>
          <p:nvPr>
            <p:ph idx="1"/>
          </p:nvPr>
        </p:nvSpPr>
        <p:spPr/>
        <p:txBody>
          <a:bodyPr/>
          <a:lstStyle/>
          <a:p>
            <a:r>
              <a:rPr lang="en-US" b="1" dirty="0"/>
              <a:t>Rectal </a:t>
            </a:r>
            <a:r>
              <a:rPr lang="en-US" b="1" dirty="0" err="1"/>
              <a:t>tenesmus</a:t>
            </a:r>
            <a:r>
              <a:rPr lang="en-US" dirty="0"/>
              <a:t> </a:t>
            </a:r>
            <a:r>
              <a:rPr lang="en-US" dirty="0" smtClean="0"/>
              <a:t> </a:t>
            </a:r>
            <a:r>
              <a:rPr lang="en-US" dirty="0"/>
              <a:t>is a feeling of </a:t>
            </a:r>
            <a:r>
              <a:rPr lang="en-US" dirty="0" smtClean="0"/>
              <a:t>incomplete defecation. </a:t>
            </a:r>
            <a:r>
              <a:rPr lang="en-US" dirty="0"/>
              <a:t>It is experienced as an inability or difficulty to empty the bowel at defecation, even if the bowel contents have already been excreted. It is frequently painful and may be accompanied by involuntary straining and other </a:t>
            </a:r>
            <a:r>
              <a:rPr lang="en-US" dirty="0" smtClean="0"/>
              <a:t>gastrointestinal symptoms</a:t>
            </a:r>
            <a:r>
              <a:rPr lang="en-US" dirty="0"/>
              <a:t>. </a:t>
            </a:r>
            <a:endParaRPr lang="en-US" dirty="0" smtClean="0"/>
          </a:p>
          <a:p>
            <a:r>
              <a:rPr lang="en-US" dirty="0" err="1" smtClean="0"/>
              <a:t>Tenesmus</a:t>
            </a:r>
            <a:r>
              <a:rPr lang="en-US" dirty="0" smtClean="0"/>
              <a:t> </a:t>
            </a:r>
            <a:r>
              <a:rPr lang="en-US" dirty="0"/>
              <a:t>has both a nociceptive as well as a neuropathic component, and is usually accompanied by intense patient anxiety.</a:t>
            </a:r>
          </a:p>
        </p:txBody>
      </p:sp>
    </p:spTree>
    <p:extLst>
      <p:ext uri="{BB962C8B-B14F-4D97-AF65-F5344CB8AC3E}">
        <p14:creationId xmlns:p14="http://schemas.microsoft.com/office/powerpoint/2010/main" val="2583405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a:t>
            </a:r>
            <a:r>
              <a:rPr lang="en-US" sz="3600" dirty="0" smtClean="0"/>
              <a:t>coccyx.</a:t>
            </a:r>
          </a:p>
          <a:p>
            <a:r>
              <a:rPr lang="en-US" sz="3600" dirty="0" smtClean="0"/>
              <a:t>Does the arrow stimulate any concern?</a:t>
            </a:r>
            <a:r>
              <a:rPr lang="en-US" sz="3600" dirty="0"/>
              <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3326468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sz="half" idx="2"/>
          </p:nvPr>
        </p:nvSpPr>
        <p:spPr/>
        <p:txBody>
          <a:bodyPr>
            <a:normAutofit/>
          </a:bodyPr>
          <a:lstStyle/>
          <a:p>
            <a:endParaRPr lang="en-US" sz="3200" dirty="0" smtClean="0"/>
          </a:p>
          <a:p>
            <a:endParaRPr lang="en-US" sz="3200" dirty="0"/>
          </a:p>
          <a:p>
            <a:r>
              <a:rPr lang="en-US" sz="3200" dirty="0" smtClean="0"/>
              <a:t>What are the </a:t>
            </a:r>
            <a:r>
              <a:rPr lang="en-US" sz="3200" dirty="0"/>
              <a:t>differential </a:t>
            </a:r>
            <a:r>
              <a:rPr lang="en-US" sz="3200" dirty="0" smtClean="0"/>
              <a:t>diagnoses that you would list  </a:t>
            </a:r>
            <a:r>
              <a:rPr lang="en-US" sz="3200" dirty="0"/>
              <a:t>in this </a:t>
            </a:r>
            <a:r>
              <a:rPr lang="en-US" sz="3200" dirty="0" smtClean="0"/>
              <a:t>case?</a:t>
            </a:r>
            <a:r>
              <a:rPr lang="en-US" sz="3200" dirty="0"/>
              <a:t/>
            </a:r>
            <a:br>
              <a:rPr lang="en-US" sz="3200" dirty="0"/>
            </a:b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1895677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600" dirty="0"/>
              <a:t>Lateral radiograph of coccyx shows lytic destruction of lower sacral segments and coccyx (</a:t>
            </a:r>
            <a:r>
              <a:rPr lang="en-US" sz="3600" i="1" dirty="0"/>
              <a:t>arrow</a:t>
            </a:r>
            <a:r>
              <a:rPr lang="en-US" sz="3600" dirty="0"/>
              <a:t>)</a:t>
            </a:r>
            <a:br>
              <a:rPr lang="en-US" sz="3600" dirty="0"/>
            </a:br>
            <a:endParaRPr lang="en-US" sz="36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9675" y="140218"/>
            <a:ext cx="5898280" cy="6041641"/>
          </a:xfrm>
        </p:spPr>
      </p:pic>
    </p:spTree>
    <p:extLst>
      <p:ext uri="{BB962C8B-B14F-4D97-AF65-F5344CB8AC3E}">
        <p14:creationId xmlns:p14="http://schemas.microsoft.com/office/powerpoint/2010/main" val="15757883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sz="half" idx="2"/>
          </p:nvPr>
        </p:nvSpPr>
        <p:spPr/>
        <p:txBody>
          <a:bodyPr>
            <a:noAutofit/>
          </a:bodyPr>
          <a:lstStyle/>
          <a:p>
            <a:r>
              <a:rPr lang="en-US" sz="2800" dirty="0"/>
              <a:t>The differential </a:t>
            </a:r>
            <a:r>
              <a:rPr lang="en-US" sz="2800" dirty="0" smtClean="0"/>
              <a:t>diagnoses </a:t>
            </a:r>
            <a:r>
              <a:rPr lang="en-US" sz="2800" dirty="0"/>
              <a:t>in this case is sacrococcygeal </a:t>
            </a:r>
            <a:r>
              <a:rPr lang="en-US" sz="2800" dirty="0" err="1"/>
              <a:t>chordoma</a:t>
            </a:r>
            <a:r>
              <a:rPr lang="en-US" sz="2800" dirty="0"/>
              <a:t>, </a:t>
            </a:r>
            <a:r>
              <a:rPr lang="en-US" sz="2800" dirty="0" err="1"/>
              <a:t>chondrosarcoma</a:t>
            </a:r>
            <a:r>
              <a:rPr lang="en-US" sz="2800" dirty="0"/>
              <a:t>, aneurysmal bone cyst, giant cell tumor, </a:t>
            </a:r>
            <a:r>
              <a:rPr lang="en-US" sz="2800" dirty="0" err="1"/>
              <a:t>plasmocytoma</a:t>
            </a:r>
            <a:r>
              <a:rPr lang="en-US" sz="2800" dirty="0"/>
              <a:t>, metastasis, and sacrococcygeal </a:t>
            </a:r>
            <a:r>
              <a:rPr lang="en-US" sz="2800" dirty="0" err="1"/>
              <a:t>teratoma</a:t>
            </a:r>
            <a:r>
              <a:rPr lang="en-US" sz="2800" dirty="0"/>
              <a:t>.</a:t>
            </a:r>
            <a:br>
              <a:rPr lang="en-US" sz="2800" dirty="0"/>
            </a:br>
            <a:r>
              <a:rPr lang="en-US" sz="2800" dirty="0"/>
              <a:t/>
            </a:r>
            <a:br>
              <a:rPr lang="en-US" sz="2800" dirty="0"/>
            </a:br>
            <a:r>
              <a:rPr lang="en-US" sz="2800" dirty="0"/>
              <a:t/>
            </a:r>
            <a:br>
              <a:rPr lang="en-US" sz="2800" dirty="0"/>
            </a:b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3421" y="457201"/>
            <a:ext cx="5375074" cy="5505718"/>
          </a:xfrm>
        </p:spPr>
      </p:pic>
    </p:spTree>
    <p:extLst>
      <p:ext uri="{BB962C8B-B14F-4D97-AF65-F5344CB8AC3E}">
        <p14:creationId xmlns:p14="http://schemas.microsoft.com/office/powerpoint/2010/main" val="42253560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Diagnosis is Sacrococcygeal Chordoma</a:t>
            </a:r>
            <a:endParaRPr lang="en-US"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114" y="592428"/>
            <a:ext cx="5368788" cy="5499279"/>
          </a:xfrm>
        </p:spPr>
      </p:pic>
    </p:spTree>
    <p:extLst>
      <p:ext uri="{BB962C8B-B14F-4D97-AF65-F5344CB8AC3E}">
        <p14:creationId xmlns:p14="http://schemas.microsoft.com/office/powerpoint/2010/main" val="16752811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Chordoma</a:t>
            </a:r>
            <a:endParaRPr lang="en-US" dirty="0"/>
          </a:p>
        </p:txBody>
      </p:sp>
      <p:sp>
        <p:nvSpPr>
          <p:cNvPr id="3" name="Content Placeholder 2"/>
          <p:cNvSpPr>
            <a:spLocks noGrp="1"/>
          </p:cNvSpPr>
          <p:nvPr>
            <p:ph idx="1"/>
          </p:nvPr>
        </p:nvSpPr>
        <p:spPr/>
        <p:txBody>
          <a:bodyPr>
            <a:normAutofit/>
          </a:bodyPr>
          <a:lstStyle/>
          <a:p>
            <a:r>
              <a:rPr lang="en-US" sz="2000" dirty="0"/>
              <a:t>Chordoma is a rare tumor that accounts for 2–4% of primary malignant osseous </a:t>
            </a:r>
            <a:r>
              <a:rPr lang="en-US" sz="2000" dirty="0" smtClean="0"/>
              <a:t>tumors.</a:t>
            </a:r>
          </a:p>
          <a:p>
            <a:r>
              <a:rPr lang="en-US" sz="2000" dirty="0"/>
              <a:t> </a:t>
            </a:r>
            <a:r>
              <a:rPr lang="en-US" sz="2000" dirty="0" err="1"/>
              <a:t>Disler</a:t>
            </a:r>
            <a:r>
              <a:rPr lang="en-US" sz="2000" dirty="0"/>
              <a:t> DG, </a:t>
            </a:r>
            <a:r>
              <a:rPr lang="en-US" sz="2000" dirty="0" err="1"/>
              <a:t>Miklic</a:t>
            </a:r>
            <a:r>
              <a:rPr lang="en-US" sz="2000" dirty="0"/>
              <a:t> D. Imaging findings in tumors of the sacrum. </a:t>
            </a:r>
            <a:r>
              <a:rPr lang="en-US" sz="2000" i="1" dirty="0"/>
              <a:t>AJR</a:t>
            </a:r>
            <a:r>
              <a:rPr lang="en-US" sz="2000" dirty="0"/>
              <a:t> 1999; 173:1699-1706</a:t>
            </a:r>
            <a:r>
              <a:rPr lang="en-US" sz="2000" dirty="0" smtClean="0"/>
              <a:t> </a:t>
            </a:r>
          </a:p>
          <a:p>
            <a:r>
              <a:rPr lang="en-US" sz="2000" dirty="0" smtClean="0"/>
              <a:t>Chordoma </a:t>
            </a:r>
            <a:r>
              <a:rPr lang="en-US" sz="2000" dirty="0"/>
              <a:t>is a malignant tumor believed to arise from </a:t>
            </a:r>
            <a:r>
              <a:rPr lang="en-US" sz="2000" dirty="0" err="1"/>
              <a:t>notochordal</a:t>
            </a:r>
            <a:r>
              <a:rPr lang="en-US" sz="2000" dirty="0"/>
              <a:t> remnants. It is most often found in the sacrococcygeal region (50%), followed by the skull base (35%) and the mobile spine (15%). </a:t>
            </a:r>
            <a:endParaRPr lang="en-US" sz="2000" dirty="0" smtClean="0"/>
          </a:p>
          <a:p>
            <a:r>
              <a:rPr lang="en-US" sz="2000" dirty="0" smtClean="0"/>
              <a:t>Clinical </a:t>
            </a:r>
            <a:r>
              <a:rPr lang="en-US" sz="2000" dirty="0"/>
              <a:t>manifestations of sacral </a:t>
            </a:r>
            <a:r>
              <a:rPr lang="en-US" sz="2000" dirty="0" err="1"/>
              <a:t>chordoma</a:t>
            </a:r>
            <a:r>
              <a:rPr lang="en-US" sz="2000" dirty="0"/>
              <a:t> are often subtle because it is a slow-growing lesion [2] and because it typically presents as a large </a:t>
            </a:r>
            <a:r>
              <a:rPr lang="en-US" sz="2000" dirty="0" err="1"/>
              <a:t>presacral</a:t>
            </a:r>
            <a:r>
              <a:rPr lang="en-US" sz="2000" dirty="0"/>
              <a:t> mass</a:t>
            </a:r>
            <a:r>
              <a:rPr lang="en-US" sz="2000" dirty="0" smtClean="0"/>
              <a:t>.</a:t>
            </a:r>
          </a:p>
          <a:p>
            <a:r>
              <a:rPr lang="en-US" sz="2000" dirty="0" err="1"/>
              <a:t>Murphey</a:t>
            </a:r>
            <a:r>
              <a:rPr lang="en-US" sz="2000" dirty="0"/>
              <a:t> MD, Andrews CL, </a:t>
            </a:r>
            <a:r>
              <a:rPr lang="en-US" sz="2000" dirty="0" err="1"/>
              <a:t>Flemming</a:t>
            </a:r>
            <a:r>
              <a:rPr lang="en-US" sz="2000" dirty="0"/>
              <a:t> DJ, Temple HT, Smith WS, </a:t>
            </a:r>
            <a:r>
              <a:rPr lang="en-US" sz="2000" dirty="0" err="1"/>
              <a:t>Smirniotopoulos</a:t>
            </a:r>
            <a:r>
              <a:rPr lang="en-US" sz="2000" dirty="0"/>
              <a:t> JG. From the archives of the AFIP: primary tumors of the spine—radiologic pathologic correlation. </a:t>
            </a:r>
            <a:r>
              <a:rPr lang="en-US" sz="2000" i="1" dirty="0" err="1"/>
              <a:t>RadioGraphics</a:t>
            </a:r>
            <a:r>
              <a:rPr lang="en-US" sz="2000" dirty="0"/>
              <a:t> 1996; 16:1131-1158</a:t>
            </a:r>
            <a:br>
              <a:rPr lang="en-US" sz="2000" dirty="0"/>
            </a:br>
            <a:endParaRPr lang="en-US" sz="2000" dirty="0" smtClean="0"/>
          </a:p>
          <a:p>
            <a:pPr marL="0" indent="0">
              <a:buNone/>
            </a:pPr>
            <a:endParaRPr lang="en-US" sz="2000" dirty="0"/>
          </a:p>
        </p:txBody>
      </p:sp>
    </p:spTree>
    <p:extLst>
      <p:ext uri="{BB962C8B-B14F-4D97-AF65-F5344CB8AC3E}">
        <p14:creationId xmlns:p14="http://schemas.microsoft.com/office/powerpoint/2010/main" val="35550591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Patient </a:t>
            </a:r>
            <a:r>
              <a:rPr lang="en-US" dirty="0"/>
              <a:t>underwent an ultrasound-guided biopsy to prove the diagnosis and subsequent en bloc excision. </a:t>
            </a:r>
            <a:endParaRPr lang="en-US" dirty="0" smtClean="0"/>
          </a:p>
          <a:p>
            <a:r>
              <a:rPr lang="en-US" dirty="0" smtClean="0"/>
              <a:t>The </a:t>
            </a:r>
            <a:r>
              <a:rPr lang="en-US" dirty="0"/>
              <a:t>treatment of choice of sacral </a:t>
            </a:r>
            <a:r>
              <a:rPr lang="en-US" dirty="0" err="1"/>
              <a:t>chordomas</a:t>
            </a:r>
            <a:r>
              <a:rPr lang="en-US" dirty="0"/>
              <a:t> is wide excision leaving tumor-free margins. However, this treatment may not be possible in all patients and is usually related to the large tumor volume. Radiotherapy is used for partially </a:t>
            </a:r>
            <a:r>
              <a:rPr lang="en-US" dirty="0" err="1"/>
              <a:t>resectable</a:t>
            </a:r>
            <a:r>
              <a:rPr lang="en-US" dirty="0"/>
              <a:t> or for inoperable tumors but has only a palliative effect. </a:t>
            </a:r>
            <a:endParaRPr lang="en-US" dirty="0" smtClean="0"/>
          </a:p>
          <a:p>
            <a:r>
              <a:rPr lang="en-US" dirty="0" smtClean="0"/>
              <a:t>The </a:t>
            </a:r>
            <a:r>
              <a:rPr lang="en-US" dirty="0"/>
              <a:t>5-year overall survival rate for patients with these tumors is 50</a:t>
            </a:r>
            <a:r>
              <a:rPr lang="en-US" dirty="0" smtClean="0"/>
              <a:t>%. </a:t>
            </a:r>
          </a:p>
          <a:p>
            <a:r>
              <a:rPr lang="en-US" dirty="0" smtClean="0"/>
              <a:t>Gerber </a:t>
            </a:r>
            <a:r>
              <a:rPr lang="en-US" dirty="0"/>
              <a:t>S, </a:t>
            </a:r>
            <a:r>
              <a:rPr lang="en-US" dirty="0" err="1"/>
              <a:t>Ollivier</a:t>
            </a:r>
            <a:r>
              <a:rPr lang="en-US" dirty="0"/>
              <a:t> L, </a:t>
            </a:r>
            <a:r>
              <a:rPr lang="en-US" dirty="0" err="1"/>
              <a:t>Leclere</a:t>
            </a:r>
            <a:r>
              <a:rPr lang="en-US" dirty="0"/>
              <a:t> J, et al. Imaging of sacral </a:t>
            </a:r>
            <a:r>
              <a:rPr lang="en-US" dirty="0" err="1"/>
              <a:t>tumours</a:t>
            </a:r>
            <a:r>
              <a:rPr lang="en-US" dirty="0" smtClean="0"/>
              <a:t>. </a:t>
            </a:r>
            <a:r>
              <a:rPr lang="en-US" i="1" dirty="0" smtClean="0"/>
              <a:t>Skeletal </a:t>
            </a:r>
            <a:r>
              <a:rPr lang="en-US" i="1" dirty="0" err="1"/>
              <a:t>Radiol</a:t>
            </a:r>
            <a:r>
              <a:rPr lang="en-US" dirty="0"/>
              <a:t> 2008; 37:277-289</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316685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55" y="631065"/>
            <a:ext cx="8457766" cy="5666703"/>
          </a:xfrm>
          <a:prstGeom prst="rect">
            <a:avLst/>
          </a:prstGeom>
        </p:spPr>
      </p:pic>
    </p:spTree>
    <p:extLst>
      <p:ext uri="{BB962C8B-B14F-4D97-AF65-F5344CB8AC3E}">
        <p14:creationId xmlns:p14="http://schemas.microsoft.com/office/powerpoint/2010/main" val="256689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a:t>This chronic illness of pain, if </a:t>
            </a:r>
            <a:r>
              <a:rPr lang="en-US" dirty="0" smtClean="0"/>
              <a:t>inadequately </a:t>
            </a:r>
            <a:r>
              <a:rPr lang="en-US" dirty="0"/>
              <a:t>treated, can impede the </a:t>
            </a:r>
            <a:r>
              <a:rPr lang="en-US" dirty="0" smtClean="0"/>
              <a:t>lives </a:t>
            </a:r>
            <a:r>
              <a:rPr lang="en-US" dirty="0"/>
              <a:t>of individuals and families and </a:t>
            </a:r>
            <a:r>
              <a:rPr lang="en-US" dirty="0" smtClean="0"/>
              <a:t>produce </a:t>
            </a:r>
            <a:r>
              <a:rPr lang="en-US" dirty="0"/>
              <a:t>a huge </a:t>
            </a:r>
            <a:r>
              <a:rPr lang="en-US" dirty="0" smtClean="0"/>
              <a:t> burden </a:t>
            </a:r>
            <a:r>
              <a:rPr lang="en-US" dirty="0"/>
              <a:t>in health care </a:t>
            </a:r>
            <a:r>
              <a:rPr lang="en-US" dirty="0" smtClean="0"/>
              <a:t>over-utilization</a:t>
            </a:r>
            <a:r>
              <a:rPr lang="en-US" dirty="0"/>
              <a:t>, lost work </a:t>
            </a:r>
            <a:r>
              <a:rPr lang="en-US" dirty="0" smtClean="0"/>
              <a:t>productivity and </a:t>
            </a:r>
            <a:r>
              <a:rPr lang="en-US" dirty="0"/>
              <a:t>rising costs of </a:t>
            </a:r>
            <a:r>
              <a:rPr lang="en-US" dirty="0" smtClean="0"/>
              <a:t>pain-related disability</a:t>
            </a:r>
            <a:r>
              <a:rPr lang="en-US" dirty="0"/>
              <a:t>. </a:t>
            </a:r>
          </a:p>
          <a:p>
            <a:r>
              <a:rPr lang="en-US" sz="1300" dirty="0" smtClean="0"/>
              <a:t>A Call to Revolutionize Chronic Pain Care in America: An Opportunity in Health Care Reform. The Mayday Fund. November 4, 2009. Amended March 4, 2010.</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0216" y="1825625"/>
            <a:ext cx="3485567" cy="4351338"/>
          </a:xfrm>
        </p:spPr>
      </p:pic>
    </p:spTree>
    <p:extLst>
      <p:ext uri="{BB962C8B-B14F-4D97-AF65-F5344CB8AC3E}">
        <p14:creationId xmlns:p14="http://schemas.microsoft.com/office/powerpoint/2010/main" val="414037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Pain: A Chronic Illness</a:t>
            </a:r>
            <a:endParaRPr lang="en-US" dirty="0"/>
          </a:p>
        </p:txBody>
      </p:sp>
      <p:sp>
        <p:nvSpPr>
          <p:cNvPr id="3" name="Content Placeholder 2"/>
          <p:cNvSpPr>
            <a:spLocks noGrp="1"/>
          </p:cNvSpPr>
          <p:nvPr>
            <p:ph sz="half" idx="1"/>
          </p:nvPr>
        </p:nvSpPr>
        <p:spPr/>
        <p:txBody>
          <a:bodyPr>
            <a:normAutofit/>
          </a:bodyPr>
          <a:lstStyle/>
          <a:p>
            <a:r>
              <a:rPr lang="en-US" dirty="0"/>
              <a:t>Prompt effective treatment </a:t>
            </a:r>
            <a:r>
              <a:rPr lang="en-US" dirty="0" smtClean="0"/>
              <a:t>of </a:t>
            </a:r>
            <a:r>
              <a:rPr lang="en-US" dirty="0"/>
              <a:t>acute pain is critical. If pain </a:t>
            </a:r>
            <a:r>
              <a:rPr lang="en-US" dirty="0" smtClean="0"/>
              <a:t>becomes </a:t>
            </a:r>
            <a:r>
              <a:rPr lang="en-US" dirty="0"/>
              <a:t>persistent, it must be </a:t>
            </a:r>
            <a:r>
              <a:rPr lang="en-US" dirty="0" smtClean="0"/>
              <a:t>effectively </a:t>
            </a:r>
            <a:r>
              <a:rPr lang="en-US" dirty="0"/>
              <a:t>managed as a chronic </a:t>
            </a:r>
            <a:r>
              <a:rPr lang="en-US" dirty="0" smtClean="0"/>
              <a:t>illness </a:t>
            </a:r>
            <a:r>
              <a:rPr lang="en-US" dirty="0"/>
              <a:t>not only to </a:t>
            </a:r>
            <a:r>
              <a:rPr lang="en-US" dirty="0" smtClean="0"/>
              <a:t>limit long-term human </a:t>
            </a:r>
            <a:r>
              <a:rPr lang="en-US" dirty="0"/>
              <a:t>suffering but also to prevent </a:t>
            </a:r>
            <a:r>
              <a:rPr lang="en-US" dirty="0" smtClean="0"/>
              <a:t>lost </a:t>
            </a:r>
            <a:r>
              <a:rPr lang="en-US" dirty="0"/>
              <a:t>productivity within our society.</a:t>
            </a:r>
          </a:p>
          <a:p>
            <a:r>
              <a:rPr lang="en-US" sz="1300" dirty="0" smtClean="0"/>
              <a:t>A Call to Revolutionize Chronic Pain Care in America: An Opportunity in Health Care Reform. The Mayday Fund. November 4, 2009. Amended March 4, 2010.</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2773184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FDABB-6B74-45A4-A4AE-C2A756B14FFA}"/>
</file>

<file path=customXml/itemProps2.xml><?xml version="1.0" encoding="utf-8"?>
<ds:datastoreItem xmlns:ds="http://schemas.openxmlformats.org/officeDocument/2006/customXml" ds:itemID="{E3DE20F1-5ABF-417C-88E4-ACFFB2E7043A}"/>
</file>

<file path=docProps/app.xml><?xml version="1.0" encoding="utf-8"?>
<Properties xmlns="http://schemas.openxmlformats.org/officeDocument/2006/extended-properties" xmlns:vt="http://schemas.openxmlformats.org/officeDocument/2006/docPropsVTypes">
  <TotalTime>8696</TotalTime>
  <Words>3535</Words>
  <Application>Microsoft Office PowerPoint</Application>
  <PresentationFormat>Widescreen</PresentationFormat>
  <Paragraphs>274</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Calibri Light</vt:lpstr>
      <vt:lpstr>Office Theme</vt:lpstr>
      <vt:lpstr>Chronic Pain and Neuromusculoskeletal Conditions</vt:lpstr>
      <vt:lpstr>Dr. James J. Lehman</vt:lpstr>
      <vt:lpstr>Learning Objectives</vt:lpstr>
      <vt:lpstr>PowerPoint Presentation</vt:lpstr>
      <vt:lpstr>Active Learning Task</vt:lpstr>
      <vt:lpstr>National Pain Strategy</vt:lpstr>
      <vt:lpstr>Persistent Pain: A Chronic Illness</vt:lpstr>
      <vt:lpstr>Persistent Pain: A Chronic Illness</vt:lpstr>
      <vt:lpstr>Persistent Pain: A Chronic Illness</vt:lpstr>
      <vt:lpstr>Chronic Pain is a Public Health Problem</vt:lpstr>
      <vt:lpstr>PowerPoint Presentation</vt:lpstr>
      <vt:lpstr>PowerPoint Presentation</vt:lpstr>
      <vt:lpstr>Chronic Pain is a Public Health Problem</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Reasons for Chiropractic Orthopedists with Subspecialty in Neuromusculoskeletal Medicine</vt:lpstr>
      <vt:lpstr>Sir William Osler</vt:lpstr>
      <vt:lpstr>Learning Task</vt:lpstr>
      <vt:lpstr>PowerPoint Presentation</vt:lpstr>
      <vt:lpstr>Strategies for Evaluating the Patient with Chronic Pain</vt:lpstr>
      <vt:lpstr>Evaluation of a Chronic Pain Patient</vt:lpstr>
      <vt:lpstr>Complications </vt:lpstr>
      <vt:lpstr>PowerPoint Presentation</vt:lpstr>
      <vt:lpstr>Medication Side Effects</vt:lpstr>
      <vt:lpstr>Modalities</vt:lpstr>
      <vt:lpstr>Mutual Frustrations</vt:lpstr>
      <vt:lpstr>Validation of Pain</vt:lpstr>
      <vt:lpstr>Goal of Treatment</vt:lpstr>
      <vt:lpstr>Outcomes</vt:lpstr>
      <vt:lpstr>Assessment Process</vt:lpstr>
      <vt:lpstr>Assessment Process </vt:lpstr>
      <vt:lpstr>Assessment Process</vt:lpstr>
      <vt:lpstr>Sir William Osler</vt:lpstr>
      <vt:lpstr>Sir William Osler</vt:lpstr>
      <vt:lpstr>Sir William Osler</vt:lpstr>
      <vt:lpstr>Assessment Process</vt:lpstr>
      <vt:lpstr>Assessment Process</vt:lpstr>
      <vt:lpstr>Assessment Process</vt:lpstr>
      <vt:lpstr>Assessment Process</vt:lpstr>
      <vt:lpstr>Assessment Process</vt:lpstr>
      <vt:lpstr>Assessment Process</vt:lpstr>
      <vt:lpstr>Assessment Process</vt:lpstr>
      <vt:lpstr>Treatment Considerations</vt:lpstr>
      <vt:lpstr>Treatment Considerations</vt:lpstr>
      <vt:lpstr>Case 1</vt:lpstr>
      <vt:lpstr>Case 1</vt:lpstr>
      <vt:lpstr>Case 1</vt:lpstr>
      <vt:lpstr>Case 1</vt:lpstr>
      <vt:lpstr>Coccygodynia</vt:lpstr>
      <vt:lpstr>Coccygodynia</vt:lpstr>
      <vt:lpstr>Coccygodynia</vt:lpstr>
      <vt:lpstr>Coccygodynia: evaluation and management </vt:lpstr>
      <vt:lpstr>PowerPoint Presentation</vt:lpstr>
      <vt:lpstr>PowerPoint Presentation</vt:lpstr>
      <vt:lpstr>PowerPoint Presentation</vt:lpstr>
      <vt:lpstr>PowerPoint Presentation</vt:lpstr>
      <vt:lpstr>Luxation of Sacrococcygeal Joint</vt:lpstr>
      <vt:lpstr>PowerPoint Presentation</vt:lpstr>
      <vt:lpstr>Reduction of Coccygeal Subluxation or Luxation</vt:lpstr>
      <vt:lpstr>PowerPoint Presentation</vt:lpstr>
      <vt:lpstr>Internal Coccygeal Manual Medicine Procedure</vt:lpstr>
      <vt:lpstr>Thiele GH. Coccygodynia: Cause and treatment. Diseases of the Colon and Rectum. November–December, 1963, Volume 6, Issue 6, pp 422-436. </vt:lpstr>
      <vt:lpstr>PowerPoint Presentation</vt:lpstr>
      <vt:lpstr>Spence, K. F., Jr.: Coccygectomy. Am. J. Surg.102: 850, 1961.</vt:lpstr>
      <vt:lpstr>Case 2</vt:lpstr>
      <vt:lpstr>PowerPoint Presentation</vt:lpstr>
      <vt:lpstr>Learning Task</vt:lpstr>
      <vt:lpstr>PowerPoint Presentation</vt:lpstr>
      <vt:lpstr>Tenesmus</vt:lpstr>
      <vt:lpstr>PowerPoint Presentation</vt:lpstr>
      <vt:lpstr>Differential Diagnosis</vt:lpstr>
      <vt:lpstr>PowerPoint Presentation</vt:lpstr>
      <vt:lpstr>Differential Diagnosis</vt:lpstr>
      <vt:lpstr>The Diagnosis is Sacrococcygeal Chordoma</vt:lpstr>
      <vt:lpstr>Chordoma</vt:lpstr>
      <vt:lpstr>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Pain and Neuromusculoskeletal Conditions</dc:title>
  <dc:creator>jaslehman@aol.com</dc:creator>
  <cp:lastModifiedBy>Eileen Herlihy-Santiago</cp:lastModifiedBy>
  <cp:revision>87</cp:revision>
  <dcterms:created xsi:type="dcterms:W3CDTF">2014-03-29T15:11:40Z</dcterms:created>
  <dcterms:modified xsi:type="dcterms:W3CDTF">2020-02-18T14:46:57Z</dcterms:modified>
</cp:coreProperties>
</file>