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81" r:id="rId5"/>
    <p:sldId id="276" r:id="rId6"/>
    <p:sldId id="267" r:id="rId7"/>
    <p:sldId id="259" r:id="rId8"/>
    <p:sldId id="257" r:id="rId9"/>
    <p:sldId id="268" r:id="rId10"/>
    <p:sldId id="269" r:id="rId11"/>
    <p:sldId id="272" r:id="rId12"/>
    <p:sldId id="273" r:id="rId13"/>
    <p:sldId id="265" r:id="rId14"/>
    <p:sldId id="266" r:id="rId15"/>
    <p:sldId id="260" r:id="rId16"/>
    <p:sldId id="261" r:id="rId17"/>
    <p:sldId id="264" r:id="rId18"/>
    <p:sldId id="262" r:id="rId19"/>
    <p:sldId id="263" r:id="rId20"/>
    <p:sldId id="274" r:id="rId21"/>
    <p:sldId id="270" r:id="rId22"/>
    <p:sldId id="278" r:id="rId23"/>
    <p:sldId id="282" r:id="rId24"/>
    <p:sldId id="277" r:id="rId25"/>
    <p:sldId id="279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A541A-BDE8-0A65-BDF8-338E862CC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3ED3BD-423F-98E2-8422-65C62374E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4A347-67C1-54EE-DD1F-E2C1FB858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8669-4F61-4F06-8700-404DCC84D8FB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60772-2807-3ED7-B900-E780A566A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E2816-C0AD-2805-333D-6271898C9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E170-E8B2-488A-9099-82E2954CC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42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6E046-D57B-8940-C351-9F2A50962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8D7A3B-87DF-6351-3261-F1D51C776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DC45E-806D-B391-F33C-2B8B7AC4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8669-4F61-4F06-8700-404DCC84D8FB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D22B4-917C-DAC7-2648-7523D9610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D8F4A-4DCE-250E-F477-9F986C85E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E170-E8B2-488A-9099-82E2954CC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09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2D7FDA-3BB3-5064-5A08-4DE36DED6F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858307-DBDB-A491-20D3-F7E9A6C2E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BC10A-A0CC-B4B5-041A-F298D9E2E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8669-4F61-4F06-8700-404DCC84D8FB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EF7A5-5F9C-8252-F8E6-7FA452858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77813-8DF7-DBE2-1879-D89DA0452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E170-E8B2-488A-9099-82E2954CC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8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DA3B-9B02-A6C9-7987-E6AB1AC43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3E3DF-6ACF-655E-A453-0AD597E28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473A3-DB5D-552D-3C86-BD2125AD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8669-4F61-4F06-8700-404DCC84D8FB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CB64A-4128-6B10-804B-945F19A06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21E4F-1A4E-7051-52C9-FFF700706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E170-E8B2-488A-9099-82E2954CC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98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FA1C1-ABBF-3D7A-5154-0DF9388E6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9782B6-D66E-C090-EA09-EAE22DB86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A1E54-7C18-5321-DDE2-C6142E4DD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8669-4F61-4F06-8700-404DCC84D8FB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C6640-6C49-FCF2-3C9D-8E5D35097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FCF25-D08A-CA03-B1C9-7BEFB9147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E170-E8B2-488A-9099-82E2954CC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49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33693-035B-EC0E-0AB8-FF692F0BD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4F88C-9644-30BD-3BF4-E0F40B884B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F96F8F-7D31-755F-C93B-AE8F95EEB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0B97DA-E2D2-F008-0E6C-FE35E1DEC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8669-4F61-4F06-8700-404DCC84D8FB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3847D4-427A-42D9-58BC-BEE288E24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AAF9C4-A421-73C7-D8EE-0FCB6EE5D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E170-E8B2-488A-9099-82E2954CC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98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DCC4F-BAB3-6CBE-FBB2-DAFBE0392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1EE64-DC6A-325E-80A0-B4B4CF8D5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0E4345-DD0A-C00F-69EA-0952D5271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29E577-F552-DB6E-FD50-85C69C610B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7CEC66-2A08-19F2-53D4-E502A68B2C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EE77E4-EE8A-8C78-872C-BC6209E6D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8669-4F61-4F06-8700-404DCC84D8FB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098D72-BF35-676A-C873-8D9F43648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452223-A1D1-0392-1D9B-6E34B38AC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E170-E8B2-488A-9099-82E2954CC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9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E8289-C033-09AA-1B42-EE4E477D7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EFF294-E58C-735C-4FD6-8FCFD5AD0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8669-4F61-4F06-8700-404DCC84D8FB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52E415-5BFF-3BDA-5FDC-556BF081F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D55141-1019-259B-A2D2-FA01B93A4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E170-E8B2-488A-9099-82E2954CC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66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4C04BC-0F0F-29B1-DB34-7684EBBA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8669-4F61-4F06-8700-404DCC84D8FB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81FE32-D125-F5E5-C03B-086D2B3C4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D4B4C4-8354-6863-4E15-38449A84B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E170-E8B2-488A-9099-82E2954CC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5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F751B-5D28-5121-5307-F5FB6D49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5F766-5639-28F7-556C-401391596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3B7001-31CE-B4ED-1ECC-ECB95F397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055B8-31AC-F1E3-2194-41F77B35B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8669-4F61-4F06-8700-404DCC84D8FB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3BE99-5C2A-1442-BD90-C43434F8C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6330CA-64DF-A761-80D9-17FF62BAB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E170-E8B2-488A-9099-82E2954CC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4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CBD99-FA21-5416-EC67-9A41A8B40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6355BB-6507-33F4-7D22-327E9E5111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4CCC8E-0086-057E-5764-74D5C5292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7F0169-C798-544E-4AB3-6BF35C3B0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E8669-4F61-4F06-8700-404DCC84D8FB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6CED0-88F0-2F9D-80BE-FD43A79C1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962790-6445-D7BD-8F10-FF581B89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E170-E8B2-488A-9099-82E2954CC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76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285472-0B10-9F65-EC6C-73467B812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2589B0-0BEF-9189-E221-B467AEA68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6A2D6-8ACC-D728-A666-B14CE8BA0E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E8669-4F61-4F06-8700-404DCC84D8FB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4B457-CAF4-CF7A-0B6F-F6B95E1926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5BE85-108E-A2F8-4432-0558DBF7F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8E170-E8B2-488A-9099-82E2954CC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9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video.search.yahoo.com/yhs/search?fr=yhs-mnet-001&amp;ei=UTF-8&amp;hsimp=yhs-001&amp;hspart=mnet&amp;param1=4056&amp;param2=84481&amp;p=cauda+equina+syndrome+video&amp;type=type9097303-spa-4056-84481#id=2&amp;vid=1c966bde339490869cb0c8556abefc57&amp;action=clic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rRq5QqoK3o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W-Y4Xc1gLmA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j0Tjq_FXO6k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415A73-39AD-76D1-CFD0-7BC7B4EEDC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477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FEFAD7-F1A0-5B5D-271B-6C7A21AD5B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Spinal Manipulation and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Cauda Equina Syndrome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E5A4CF-5EE9-346C-C1FB-E78A605CE2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James J. Lehman, DC, DIANM</a:t>
            </a:r>
          </a:p>
          <a:p>
            <a:r>
              <a:rPr lang="en-US" sz="1800" dirty="0">
                <a:solidFill>
                  <a:srgbClr val="FFFFFF"/>
                </a:solidFill>
              </a:rPr>
              <a:t>University of Bridgeport</a:t>
            </a:r>
          </a:p>
          <a:p>
            <a:r>
              <a:rPr lang="en-US" sz="1800" dirty="0">
                <a:solidFill>
                  <a:srgbClr val="FFFFFF"/>
                </a:solidFill>
              </a:rPr>
              <a:t>School of Chiropractic</a:t>
            </a:r>
          </a:p>
          <a:p>
            <a:r>
              <a:rPr lang="en-US" sz="1800" dirty="0">
                <a:solidFill>
                  <a:srgbClr val="FFFFFF"/>
                </a:solidFill>
              </a:rPr>
              <a:t>Associate Professor of Clinical Sciences</a:t>
            </a:r>
          </a:p>
        </p:txBody>
      </p:sp>
    </p:spTree>
    <p:extLst>
      <p:ext uri="{BB962C8B-B14F-4D97-AF65-F5344CB8AC3E}">
        <p14:creationId xmlns:p14="http://schemas.microsoft.com/office/powerpoint/2010/main" val="227750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53707806-B5FB-B233-1E8D-918F95463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67310"/>
            <a:ext cx="11277600" cy="572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01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B7098A-59C4-1D72-4A0F-317E22635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Two Stages of Cauda Equina Syndrome</a:t>
            </a:r>
            <a:br>
              <a:rPr lang="en-US" sz="4000">
                <a:solidFill>
                  <a:srgbClr val="FFFFFF"/>
                </a:solidFill>
              </a:rPr>
            </a:br>
            <a:r>
              <a:rPr lang="en-US" sz="4000">
                <a:solidFill>
                  <a:srgbClr val="FFFFFF"/>
                </a:solidFill>
              </a:rPr>
              <a:t>Based on Urinary Symptoms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D30B2-3E95-3816-F2FF-C61EA808EC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r>
              <a:rPr lang="en-US" sz="2000"/>
              <a:t>Stage One</a:t>
            </a:r>
          </a:p>
          <a:p>
            <a:r>
              <a:rPr lang="en-US" sz="2000"/>
              <a:t>CES-Incomplete (CES-I), characterized by symptoms such as altered urinary sensation, loss of desire to void, poor urinary stream, and the need to strain in order to urinate.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C8813B-9AE9-5CC8-8BE5-A83F1D2F5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r>
              <a:rPr lang="en-US" sz="2000"/>
              <a:t>Stage Two</a:t>
            </a:r>
          </a:p>
          <a:p>
            <a:r>
              <a:rPr lang="en-US" sz="2000"/>
              <a:t>1﻿ CES-Retention (CES-R), in which bladder control is totally lost.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616887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5" descr="A picture containing text, screenshot, font, printing&#10;&#10;Description automatically generated">
            <a:extLst>
              <a:ext uri="{FF2B5EF4-FFF2-40B4-BE49-F238E27FC236}">
                <a16:creationId xmlns:a16="http://schemas.microsoft.com/office/drawing/2014/main" id="{97574BB0-9B81-4B06-E10E-6221C4194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772" y="457200"/>
            <a:ext cx="364045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061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1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2E0F2-C466-4EB1-321F-2BB28FFCD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Subjective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2F0E5-93E0-9510-028B-2732408982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/>
              <a:t>Low back pain is the usual chief concern</a:t>
            </a:r>
          </a:p>
        </p:txBody>
      </p:sp>
      <p:sp>
        <p:nvSpPr>
          <p:cNvPr id="46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blur&#10;&#10;Description automatically generated">
            <a:extLst>
              <a:ext uri="{FF2B5EF4-FFF2-40B4-BE49-F238E27FC236}">
                <a16:creationId xmlns:a16="http://schemas.microsoft.com/office/drawing/2014/main" id="{9245A011-C686-8D8B-CE34-A7C768092B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0" r="-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9298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DAD1D-57CC-2B1A-F58E-07A08E9D7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Subjective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66E8B-83F6-A0E0-25C7-BA0A6774F2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/>
              <a:t>Patient experiences a change in symptoms that includes the lower extremities</a:t>
            </a:r>
          </a:p>
        </p:txBody>
      </p:sp>
      <p:pic>
        <p:nvPicPr>
          <p:cNvPr id="6" name="Content Placeholder 5" descr="A group of jellyfish&#10;&#10;Description automatically generated with low confidence">
            <a:extLst>
              <a:ext uri="{FF2B5EF4-FFF2-40B4-BE49-F238E27FC236}">
                <a16:creationId xmlns:a16="http://schemas.microsoft.com/office/drawing/2014/main" id="{2F3F677D-728B-1CC9-D912-4AD1011D72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8" r="14681" b="-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34220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B0175-A580-0769-72F1-BE58B71CB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252" y="633046"/>
            <a:ext cx="4463623" cy="131499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History Taking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54FDE-4B04-90AC-4320-982F2594DD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32252" y="2125737"/>
            <a:ext cx="4463623" cy="4044463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Chief Concern is usually “My back hurts”</a:t>
            </a:r>
          </a:p>
          <a:p>
            <a:r>
              <a:rPr lang="en-US" sz="2400" dirty="0">
                <a:solidFill>
                  <a:schemeClr val="bg1"/>
                </a:solidFill>
              </a:rPr>
              <a:t>Frequently, the patient has been treated by you or another provider for lower back pain.</a:t>
            </a:r>
          </a:p>
          <a:p>
            <a:r>
              <a:rPr lang="en-US" sz="2400" dirty="0">
                <a:solidFill>
                  <a:schemeClr val="bg1"/>
                </a:solidFill>
              </a:rPr>
              <a:t>Are there any new problems or changes in symptoms?</a:t>
            </a:r>
          </a:p>
          <a:p>
            <a:r>
              <a:rPr lang="en-US" sz="2400" dirty="0">
                <a:solidFill>
                  <a:schemeClr val="bg1"/>
                </a:solidFill>
              </a:rPr>
              <a:t>Numbness down both legs?</a:t>
            </a:r>
          </a:p>
          <a:p>
            <a:r>
              <a:rPr lang="en-US" sz="2400" dirty="0">
                <a:solidFill>
                  <a:schemeClr val="bg1"/>
                </a:solidFill>
              </a:rPr>
              <a:t>Loss of feeling in rectal area when wiping?</a:t>
            </a:r>
          </a:p>
          <a:p>
            <a:r>
              <a:rPr lang="en-US" sz="2400" dirty="0">
                <a:solidFill>
                  <a:schemeClr val="bg1"/>
                </a:solidFill>
              </a:rPr>
              <a:t>Difficult urination?</a:t>
            </a:r>
          </a:p>
          <a:p>
            <a:r>
              <a:rPr lang="en-US" sz="2400" dirty="0">
                <a:solidFill>
                  <a:schemeClr val="bg1"/>
                </a:solidFill>
              </a:rPr>
              <a:t>When did you last urinate?</a:t>
            </a:r>
          </a:p>
          <a:p>
            <a:r>
              <a:rPr lang="en-US" sz="2400" dirty="0">
                <a:solidFill>
                  <a:schemeClr val="bg1"/>
                </a:solidFill>
              </a:rPr>
              <a:t>How was the flow?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3C8019B-3985-409B-9B87-494B974EE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85A4DB3-61AA-49A1-85A9-B3397CD51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Content Placeholder 5" descr="A person holding a syringe&#10;&#10;Description automatically generated with low confidence">
            <a:extLst>
              <a:ext uri="{FF2B5EF4-FFF2-40B4-BE49-F238E27FC236}">
                <a16:creationId xmlns:a16="http://schemas.microsoft.com/office/drawing/2014/main" id="{D055C33A-F3C9-1DA2-F30A-1C42805953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5" r="24912" b="1"/>
          <a:stretch/>
        </p:blipFill>
        <p:spPr>
          <a:xfrm>
            <a:off x="7020480" y="871280"/>
            <a:ext cx="4415738" cy="4415738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</p:spPr>
      </p:pic>
      <p:grpSp>
        <p:nvGrpSpPr>
          <p:cNvPr id="25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5864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FCA4E9-2DF1-489B-C440-332718B54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Physical Examination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FD46E-3916-FA37-88B2-3A0292240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7769" y="1909192"/>
            <a:ext cx="4586513" cy="364771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Gait evaluation</a:t>
            </a:r>
          </a:p>
          <a:p>
            <a:r>
              <a:rPr lang="en-US" sz="2000">
                <a:solidFill>
                  <a:schemeClr val="bg1"/>
                </a:solidFill>
              </a:rPr>
              <a:t>Slump test or Straight Leg Raise</a:t>
            </a:r>
          </a:p>
          <a:p>
            <a:r>
              <a:rPr lang="en-US" sz="2000">
                <a:solidFill>
                  <a:schemeClr val="bg1"/>
                </a:solidFill>
              </a:rPr>
              <a:t>Three-part peripheral nerve examination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Sensory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Motor 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Deep tendon reflexes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Pathological reflexes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A diagram of a person's body&#10;&#10;Description automatically generated with low confidence">
            <a:extLst>
              <a:ext uri="{FF2B5EF4-FFF2-40B4-BE49-F238E27FC236}">
                <a16:creationId xmlns:a16="http://schemas.microsoft.com/office/drawing/2014/main" id="{A9BB6732-E0CF-B6EE-E1AA-CF6A9616C2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53" y="0"/>
            <a:ext cx="3600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89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4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7BAE41-4D18-4876-962E-B44A2120B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7"/>
            <a:ext cx="3091607" cy="16554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Objective Findings</a:t>
            </a:r>
          </a:p>
        </p:txBody>
      </p:sp>
      <p:pic>
        <p:nvPicPr>
          <p:cNvPr id="10" name="Content Placeholder 9" descr="A picture containing black and white, x-ray film, monochrome&#10;&#10;Description automatically generated">
            <a:extLst>
              <a:ext uri="{FF2B5EF4-FFF2-40B4-BE49-F238E27FC236}">
                <a16:creationId xmlns:a16="http://schemas.microsoft.com/office/drawing/2014/main" id="{657D4145-B357-D477-8FDC-7901861E1E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8" r="12188" b="-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6AEF2-389B-6A22-04A4-9D8D26C47B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3193" y="2418408"/>
            <a:ext cx="2942813" cy="354026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Bowel and/or bladder dysfunction</a:t>
            </a:r>
          </a:p>
          <a:p>
            <a:r>
              <a:rPr lang="en-US" sz="2000"/>
              <a:t>Saddle anesthesia</a:t>
            </a:r>
          </a:p>
          <a:p>
            <a:r>
              <a:rPr lang="en-US" sz="2000"/>
              <a:t>Lower extremity motor deficit</a:t>
            </a:r>
          </a:p>
          <a:p>
            <a:r>
              <a:rPr lang="en-US" sz="2000"/>
              <a:t>Lower extremity sensory deficit</a:t>
            </a:r>
          </a:p>
          <a:p>
            <a:r>
              <a:rPr lang="en-US" sz="2000"/>
              <a:t>Sciatic type pain or radicular pain unilateral or bilateral</a:t>
            </a:r>
          </a:p>
          <a:p>
            <a:endParaRPr lang="en-US" sz="200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05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FA0CF-2C74-E40D-7AB1-324508072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Assessment</a:t>
            </a:r>
          </a:p>
        </p:txBody>
      </p:sp>
      <p:cxnSp>
        <p:nvCxnSpPr>
          <p:cNvPr id="17" name="Straight Connector 12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8003B-D6AE-0497-44C2-1CD82005F8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7769" y="1909192"/>
            <a:ext cx="4586513" cy="364771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Cauda equina syndrome</a:t>
            </a:r>
          </a:p>
          <a:p>
            <a:r>
              <a:rPr lang="en-US" sz="2000">
                <a:solidFill>
                  <a:schemeClr val="bg1"/>
                </a:solidFill>
              </a:rPr>
              <a:t>Incomplete</a:t>
            </a:r>
          </a:p>
          <a:p>
            <a:r>
              <a:rPr lang="en-US" sz="2000">
                <a:solidFill>
                  <a:schemeClr val="bg1"/>
                </a:solidFill>
              </a:rPr>
              <a:t>Complete Retention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A picture containing text, cartoon&#10;&#10;Description automatically generated">
            <a:extLst>
              <a:ext uri="{FF2B5EF4-FFF2-40B4-BE49-F238E27FC236}">
                <a16:creationId xmlns:a16="http://schemas.microsoft.com/office/drawing/2014/main" id="{662BA508-1712-1814-77CB-90A3AF64FC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53" y="0"/>
            <a:ext cx="51092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21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A75DA7-9931-9B2F-F080-C46B9FB03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4" cy="13234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Plan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DE42BF-0ADA-3874-271B-4386C2B29D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146400"/>
            <a:ext cx="4391024" cy="24543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>
                <a:solidFill>
                  <a:schemeClr val="bg1">
                    <a:alpha val="80000"/>
                  </a:schemeClr>
                </a:solidFill>
              </a:rPr>
              <a:t>Emergent MRI</a:t>
            </a:r>
          </a:p>
          <a:p>
            <a:r>
              <a:rPr lang="en-US" sz="2400">
                <a:solidFill>
                  <a:schemeClr val="bg1">
                    <a:alpha val="80000"/>
                  </a:schemeClr>
                </a:solidFill>
              </a:rPr>
              <a:t>Neurosurgical Consult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44E3F87-3D58-4B03-86B2-15A5C5B9C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4D09509-F6FC-47A6-B196-CCCFD8E83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A5B9D66-192D-4F12-964D-2B23A1D27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9C14E68-C469-4A71-AF08-169DB545FC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2C18990-7F62-45E8-B68F-47E95E481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C206BB2-3759-4DF0-9932-7445B6367A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381FA6FA-3CB6-4F57-8871-82DDE5BE86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4" name="Content Placeholder 13" descr="A picture containing text, room, medical, medical equipment&#10;&#10;Description automatically generated">
            <a:extLst>
              <a:ext uri="{FF2B5EF4-FFF2-40B4-BE49-F238E27FC236}">
                <a16:creationId xmlns:a16="http://schemas.microsoft.com/office/drawing/2014/main" id="{EB720C35-8A2D-01CD-B781-D60303F4D4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932" y="1659155"/>
            <a:ext cx="4369112" cy="244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486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88E2F2-822D-F3F7-6D81-961756BA3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Learning Objectives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7DDCD-3F87-C408-26AC-71C88B31F9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/>
              <a:t>1. Be able to evaluate and manage Cauda Equina Syndrome (CES)</a:t>
            </a:r>
          </a:p>
          <a:p>
            <a:r>
              <a:rPr lang="en-US" sz="2200"/>
              <a:t>2. Know how to differentiate radiculopathy from CES</a:t>
            </a:r>
          </a:p>
        </p:txBody>
      </p:sp>
      <p:pic>
        <p:nvPicPr>
          <p:cNvPr id="10" name="Content Placeholder 9" descr="Diagram&#10;&#10;Description automatically generated">
            <a:extLst>
              <a:ext uri="{FF2B5EF4-FFF2-40B4-BE49-F238E27FC236}">
                <a16:creationId xmlns:a16="http://schemas.microsoft.com/office/drawing/2014/main" id="{67289E24-257F-8AB8-24C1-34F15FD9E5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667512"/>
            <a:ext cx="6903720" cy="552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3D6EC93-F369-413E-AA67-5D4104161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6691C-F700-4CA6-7C70-464E12F0B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641752"/>
            <a:ext cx="4394200" cy="1323439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Review Cauda Equina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2B454-F4A9-66ED-4952-8E2B39EAC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3146400"/>
            <a:ext cx="4394200" cy="2454300"/>
          </a:xfrm>
        </p:spPr>
        <p:txBody>
          <a:bodyPr>
            <a:normAutofit/>
          </a:bodyPr>
          <a:lstStyle/>
          <a:p>
            <a:r>
              <a:rPr lang="en-US" sz="1900" dirty="0">
                <a:solidFill>
                  <a:schemeClr val="bg1">
                    <a:alpha val="80000"/>
                  </a:schemeClr>
                </a:solidFill>
                <a:hlinkClick r:id="rId2"/>
              </a:rPr>
              <a:t>https://video.search.yahoo.com/yhs/search?fr=yhs-mnet-001&amp;ei=UTF-8&amp;hsimp=yhs-001&amp;hspart=mnet&amp;param1=4056&amp;param2=84481&amp;p=cauda+equina+syndrome+video&amp;type=type9097303-spa-4056-84481#id=2&amp;vid=1c966bde339490869cb0c8556abefc57&amp;action=click</a:t>
            </a:r>
            <a:r>
              <a:rPr lang="en-US" sz="1900" dirty="0">
                <a:solidFill>
                  <a:schemeClr val="bg1">
                    <a:alpha val="80000"/>
                  </a:schemeClr>
                </a:solidFill>
              </a:rPr>
              <a:t> </a:t>
            </a:r>
          </a:p>
        </p:txBody>
      </p:sp>
      <p:pic>
        <p:nvPicPr>
          <p:cNvPr id="5" name="Picture 4" descr="Camera lens">
            <a:extLst>
              <a:ext uri="{FF2B5EF4-FFF2-40B4-BE49-F238E27FC236}">
                <a16:creationId xmlns:a16="http://schemas.microsoft.com/office/drawing/2014/main" id="{4498188E-D7A8-58EF-74A4-8908D22809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04" r="31215" b="-1"/>
          <a:stretch/>
        </p:blipFill>
        <p:spPr>
          <a:xfrm>
            <a:off x="5752193" y="9341"/>
            <a:ext cx="6439807" cy="6857989"/>
          </a:xfrm>
          <a:custGeom>
            <a:avLst/>
            <a:gdLst/>
            <a:ahLst/>
            <a:cxnLst/>
            <a:rect l="l" t="t" r="r" b="b"/>
            <a:pathLst>
              <a:path w="643980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effectLst>
            <a:outerShdw blurRad="381000" dist="152400" dir="10800000" algn="tr" rotWithShape="0">
              <a:prstClr val="black">
                <a:alpha val="1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EA04677-6B2C-40F4-975C-ED9196552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6" y="0"/>
            <a:ext cx="874718" cy="6857455"/>
            <a:chOff x="5632356" y="0"/>
            <a:chExt cx="874718" cy="685745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F1ABE2E-F19F-4BD3-B0FA-8A2D8885B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6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86D0F14-D449-4833-830D-A382829E2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1843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2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54CA6BCD-FC5F-B44C-47B9-E8866EA3A9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333"/>
          <a:stretch/>
        </p:blipFill>
        <p:spPr>
          <a:xfrm>
            <a:off x="919597" y="643467"/>
            <a:ext cx="1035280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9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5" descr="A picture containing text, cartoon&#10;&#10;Description automatically generated">
            <a:extLst>
              <a:ext uri="{FF2B5EF4-FFF2-40B4-BE49-F238E27FC236}">
                <a16:creationId xmlns:a16="http://schemas.microsoft.com/office/drawing/2014/main" id="{89C0A33A-DA00-5010-0239-C62B3C03D4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09" r="1" b="25185"/>
          <a:stretch/>
        </p:blipFill>
        <p:spPr>
          <a:xfrm>
            <a:off x="-102616" y="9330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8ECBC3-02DC-358E-0AAF-0D2981277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Cauda Equina Syndrome</a:t>
            </a:r>
            <a:br>
              <a:rPr lang="en-US" sz="6000">
                <a:solidFill>
                  <a:srgbClr val="FFFFFF"/>
                </a:solidFill>
              </a:rPr>
            </a:br>
            <a:r>
              <a:rPr lang="en-US" sz="6000">
                <a:solidFill>
                  <a:srgbClr val="FFFFFF"/>
                </a:solidFill>
              </a:rPr>
              <a:t>A surgical emergency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C32B4-7957-4922-5B68-169B7D8BDA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  <a:hlinkClick r:id="rId3"/>
              </a:rPr>
              <a:t>https://www.youtube.com/watch?v=8rRq5QqoK3o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3042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133E4-30A8-6278-7F45-F76C75F58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/>
              <a:t>Cervical Spondylotic Myelopathy</a:t>
            </a:r>
            <a:br>
              <a:rPr lang="en-US" sz="3800"/>
            </a:br>
            <a:endParaRPr lang="en-US" sz="3800"/>
          </a:p>
        </p:txBody>
      </p:sp>
      <p:pic>
        <p:nvPicPr>
          <p:cNvPr id="6" name="Content Placeholder 5" descr="Close-up of an x-ray of a spine&#10;&#10;Description automatically generated">
            <a:extLst>
              <a:ext uri="{FF2B5EF4-FFF2-40B4-BE49-F238E27FC236}">
                <a16:creationId xmlns:a16="http://schemas.microsoft.com/office/drawing/2014/main" id="{35F20112-67E4-F97E-C67A-E4C833244C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7" r="1" b="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9CA4A-94E8-4FB6-219B-DE1829DA1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/>
              <a:t>https://video.search.yahoo.com/yhs/search?fr=yhs-mnet-001&amp;ei=UTF-8&amp;hsimp=yhs-001&amp;hspart=mnet&amp;param1=4056&amp;param2=84481&amp;p=cervical+myelopathy+symptoms+spinal+cord+video+youtube&amp;type=type9097303-spa-4056-84481#id=1&amp;vid=b26e533f02593d621777c2b657aec2fe&amp;action=view</a:t>
            </a:r>
          </a:p>
        </p:txBody>
      </p:sp>
    </p:spTree>
    <p:extLst>
      <p:ext uri="{BB962C8B-B14F-4D97-AF65-F5344CB8AC3E}">
        <p14:creationId xmlns:p14="http://schemas.microsoft.com/office/powerpoint/2010/main" val="863351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776D29F-0A2C-4F75-8582-7C7DFCBD1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01EE7-2CB6-E68C-9E4E-EAC21CAD3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4819"/>
            <a:ext cx="4375151" cy="28583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A Neurological Perspective of Cauda Equina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F4F11-B53E-4DF6-7E81-33223E43BF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414180"/>
            <a:ext cx="4377793" cy="159450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hlinkClick r:id="rId2"/>
              </a:rPr>
              <a:t>https://www.youtube.com/watch?v=W-Y4Xc1gLmA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Content Placeholder 5" descr="A picture containing text, cartoon&#10;&#10;Description automatically generated">
            <a:extLst>
              <a:ext uri="{FF2B5EF4-FFF2-40B4-BE49-F238E27FC236}">
                <a16:creationId xmlns:a16="http://schemas.microsoft.com/office/drawing/2014/main" id="{FA8A0754-2FB7-6DF7-3B9F-ED812DA0C7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9" r="-2" b="6892"/>
          <a:stretch/>
        </p:blipFill>
        <p:spPr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4D41903-2C9D-4F9E-AA1F-6161F8A6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6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E4574B5-C90E-412D-BAB0-B9F483290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00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1E6991-8208-E47E-5D4A-83C17BC50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Cauda Equina Syndrome</a:t>
            </a:r>
            <a:b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Discussion</a:t>
            </a:r>
          </a:p>
        </p:txBody>
      </p:sp>
      <p:pic>
        <p:nvPicPr>
          <p:cNvPr id="5" name="Content Placeholder 5" descr="A picture containing text, cartoon&#10;&#10;Description automatically generated">
            <a:extLst>
              <a:ext uri="{FF2B5EF4-FFF2-40B4-BE49-F238E27FC236}">
                <a16:creationId xmlns:a16="http://schemas.microsoft.com/office/drawing/2014/main" id="{C159A54A-C1DA-9285-55D5-A1000C3B61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9" r="-2" b="6892"/>
          <a:stretch/>
        </p:blipFill>
        <p:spPr>
          <a:xfrm>
            <a:off x="5303980" y="467208"/>
            <a:ext cx="5622643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070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d text on a white background&#10;&#10;Description automatically generated">
            <a:extLst>
              <a:ext uri="{FF2B5EF4-FFF2-40B4-BE49-F238E27FC236}">
                <a16:creationId xmlns:a16="http://schemas.microsoft.com/office/drawing/2014/main" id="{3203E3DD-A75A-E2B1-899B-55D845395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1" y="-514350"/>
            <a:ext cx="9667874" cy="725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32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A76924A-7D9F-0D44-304C-34E5EB7DB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57200"/>
            <a:ext cx="5943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32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7C8B2-1633-0900-1D2C-05A308176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Discussion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6052DB62-0C7F-694A-A2AA-69BA65D56E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60" y="2009774"/>
            <a:ext cx="5886040" cy="3910013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7988669-4833-EE50-F7C6-93C3AB2332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Have you diagnosed a cauda equina syndrome (CES)?</a:t>
            </a:r>
          </a:p>
          <a:p>
            <a:r>
              <a:rPr lang="en-US" dirty="0"/>
              <a:t>Do you know anyone that experienced CES?</a:t>
            </a:r>
          </a:p>
          <a:p>
            <a:r>
              <a:rPr lang="en-US" dirty="0"/>
              <a:t>Do you feel confident making a diagnosis of CES?</a:t>
            </a:r>
          </a:p>
          <a:p>
            <a:r>
              <a:rPr lang="en-US" dirty="0"/>
              <a:t>Do you have any specific questions regarding CES?</a:t>
            </a:r>
          </a:p>
        </p:txBody>
      </p:sp>
    </p:spTree>
    <p:extLst>
      <p:ext uri="{BB962C8B-B14F-4D97-AF65-F5344CB8AC3E}">
        <p14:creationId xmlns:p14="http://schemas.microsoft.com/office/powerpoint/2010/main" val="665482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741C4-39CA-3876-23E4-1C459B0DF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Cauda Equina Syndrome</a:t>
            </a:r>
            <a:br>
              <a:rPr lang="en-US" dirty="0"/>
            </a:br>
            <a:r>
              <a:rPr lang="en-US" dirty="0"/>
              <a:t>A Patient’s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3CEA9-3014-10AD-E02D-C1F1BFC34F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https://www.youtube.com/watch?v=j0Tjq_FXO6k</a:t>
            </a:r>
            <a:r>
              <a:rPr lang="en-US" dirty="0"/>
              <a:t>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979CF6-AF86-B42C-E5FC-A439982591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535" y="1825625"/>
            <a:ext cx="5926665" cy="3936999"/>
          </a:xfrm>
        </p:spPr>
      </p:pic>
    </p:spTree>
    <p:extLst>
      <p:ext uri="{BB962C8B-B14F-4D97-AF65-F5344CB8AC3E}">
        <p14:creationId xmlns:p14="http://schemas.microsoft.com/office/powerpoint/2010/main" val="3861068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6AFC8B-A398-E20C-B829-7C17828EE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18457"/>
            <a:ext cx="3322317" cy="29758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Review of Anatomy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DD3DD3-4920-B076-E2CE-9B824090DF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1248" y="3948158"/>
            <a:ext cx="3322316" cy="16920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Cauda equina = horse tail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63566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9" descr="Diagram&#10;&#10;Description automatically generated">
            <a:extLst>
              <a:ext uri="{FF2B5EF4-FFF2-40B4-BE49-F238E27FC236}">
                <a16:creationId xmlns:a16="http://schemas.microsoft.com/office/drawing/2014/main" id="{2E9A9CD6-3DB6-E256-20D0-C5D5AE6809D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678" y="1280802"/>
            <a:ext cx="6436548" cy="429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69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F94BBC8-EE69-BE3C-A89B-2E4DC61A7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18457"/>
            <a:ext cx="3322317" cy="29758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63566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A9AD39DD-86A7-F1FF-48A8-5A6E1D1259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389" y="566916"/>
            <a:ext cx="4293126" cy="572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1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CE1F195-2986-1960-D98A-6531D48DC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580" y="457200"/>
            <a:ext cx="444284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298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90D1E33-B067-D7F8-12DD-962D2AAC63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5" r="-1" b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7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5817</TotalTime>
  <Words>507</Words>
  <Application>Microsoft Office PowerPoint</Application>
  <PresentationFormat>Widescreen</PresentationFormat>
  <Paragraphs>66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Tw Cen MT</vt:lpstr>
      <vt:lpstr>Office Theme</vt:lpstr>
      <vt:lpstr>Spinal Manipulation and  Cauda Equina Syndrome</vt:lpstr>
      <vt:lpstr>Learning Objectives</vt:lpstr>
      <vt:lpstr>PowerPoint Presentation</vt:lpstr>
      <vt:lpstr>Discussion</vt:lpstr>
      <vt:lpstr>Cauda Equina Syndrome A Patient’s Perspective</vt:lpstr>
      <vt:lpstr>Review of Anatomy</vt:lpstr>
      <vt:lpstr>Review</vt:lpstr>
      <vt:lpstr>PowerPoint Presentation</vt:lpstr>
      <vt:lpstr>PowerPoint Presentation</vt:lpstr>
      <vt:lpstr>PowerPoint Presentation</vt:lpstr>
      <vt:lpstr>Two Stages of Cauda Equina Syndrome Based on Urinary Symptoms</vt:lpstr>
      <vt:lpstr>PowerPoint Presentation</vt:lpstr>
      <vt:lpstr>Subjective Data</vt:lpstr>
      <vt:lpstr>Subjective Data</vt:lpstr>
      <vt:lpstr>History Taking</vt:lpstr>
      <vt:lpstr>Physical Examination</vt:lpstr>
      <vt:lpstr>Objective Findings</vt:lpstr>
      <vt:lpstr>Assessment</vt:lpstr>
      <vt:lpstr>Plan</vt:lpstr>
      <vt:lpstr>Review Cauda Equina Video</vt:lpstr>
      <vt:lpstr>PowerPoint Presentation</vt:lpstr>
      <vt:lpstr>Cauda Equina Syndrome A surgical emergency</vt:lpstr>
      <vt:lpstr>Cervical Spondylotic Myelopathy </vt:lpstr>
      <vt:lpstr>A Neurological Perspective of Cauda Equina Syndrome</vt:lpstr>
      <vt:lpstr>Cauda Equina Syndrome Discussion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Spinal Manipulation Cauda Equina Syndrome</dc:title>
  <dc:creator>James Lehman</dc:creator>
  <cp:lastModifiedBy>Eileen Herlihy-Santiago</cp:lastModifiedBy>
  <cp:revision>13</cp:revision>
  <dcterms:created xsi:type="dcterms:W3CDTF">2022-10-28T11:28:49Z</dcterms:created>
  <dcterms:modified xsi:type="dcterms:W3CDTF">2025-07-21T18:26:26Z</dcterms:modified>
</cp:coreProperties>
</file>