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5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6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0" r:id="rId3"/>
    <p:sldId id="261" r:id="rId4"/>
    <p:sldId id="274" r:id="rId5"/>
    <p:sldId id="275" r:id="rId6"/>
    <p:sldId id="277" r:id="rId7"/>
    <p:sldId id="331" r:id="rId8"/>
    <p:sldId id="330" r:id="rId9"/>
    <p:sldId id="278" r:id="rId10"/>
    <p:sldId id="326" r:id="rId11"/>
    <p:sldId id="264" r:id="rId12"/>
    <p:sldId id="266" r:id="rId13"/>
    <p:sldId id="259" r:id="rId14"/>
    <p:sldId id="260" r:id="rId15"/>
    <p:sldId id="276" r:id="rId16"/>
    <p:sldId id="273" r:id="rId17"/>
    <p:sldId id="294" r:id="rId18"/>
    <p:sldId id="293" r:id="rId19"/>
    <p:sldId id="267" r:id="rId20"/>
    <p:sldId id="295" r:id="rId21"/>
    <p:sldId id="287" r:id="rId22"/>
    <p:sldId id="311" r:id="rId23"/>
    <p:sldId id="312" r:id="rId24"/>
    <p:sldId id="289" r:id="rId25"/>
    <p:sldId id="291" r:id="rId26"/>
    <p:sldId id="290" r:id="rId27"/>
    <p:sldId id="288" r:id="rId28"/>
    <p:sldId id="296" r:id="rId29"/>
    <p:sldId id="302" r:id="rId30"/>
    <p:sldId id="300" r:id="rId31"/>
    <p:sldId id="301" r:id="rId32"/>
    <p:sldId id="298" r:id="rId33"/>
    <p:sldId id="299" r:id="rId34"/>
    <p:sldId id="308" r:id="rId35"/>
    <p:sldId id="304" r:id="rId36"/>
    <p:sldId id="303" r:id="rId37"/>
    <p:sldId id="305" r:id="rId38"/>
    <p:sldId id="306" r:id="rId39"/>
    <p:sldId id="307" r:id="rId40"/>
    <p:sldId id="282" r:id="rId41"/>
    <p:sldId id="292" r:id="rId42"/>
    <p:sldId id="283" r:id="rId43"/>
    <p:sldId id="268" r:id="rId44"/>
    <p:sldId id="281" r:id="rId45"/>
    <p:sldId id="285" r:id="rId46"/>
    <p:sldId id="284" r:id="rId47"/>
    <p:sldId id="270" r:id="rId48"/>
    <p:sldId id="309" r:id="rId49"/>
    <p:sldId id="320" r:id="rId50"/>
    <p:sldId id="313" r:id="rId51"/>
    <p:sldId id="322" r:id="rId52"/>
    <p:sldId id="321" r:id="rId53"/>
    <p:sldId id="323" r:id="rId54"/>
    <p:sldId id="324" r:id="rId55"/>
    <p:sldId id="325" r:id="rId56"/>
    <p:sldId id="314" r:id="rId57"/>
    <p:sldId id="329" r:id="rId58"/>
    <p:sldId id="315" r:id="rId59"/>
    <p:sldId id="327" r:id="rId60"/>
    <p:sldId id="328" r:id="rId61"/>
    <p:sldId id="316" r:id="rId62"/>
    <p:sldId id="318" r:id="rId63"/>
    <p:sldId id="332" r:id="rId64"/>
    <p:sldId id="280" r:id="rId65"/>
    <p:sldId id="269" r:id="rId66"/>
    <p:sldId id="272" r:id="rId67"/>
    <p:sldId id="271" r:id="rId68"/>
    <p:sldId id="333" r:id="rId69"/>
    <p:sldId id="26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7494C4-65BC-44D6-9F34-C94D00F4B391}"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277367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494C4-65BC-44D6-9F34-C94D00F4B391}"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81378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494C4-65BC-44D6-9F34-C94D00F4B391}"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3148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494C4-65BC-44D6-9F34-C94D00F4B391}"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232781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494C4-65BC-44D6-9F34-C94D00F4B391}"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23053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494C4-65BC-44D6-9F34-C94D00F4B391}"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297277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7494C4-65BC-44D6-9F34-C94D00F4B391}"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78326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7494C4-65BC-44D6-9F34-C94D00F4B391}"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271780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494C4-65BC-44D6-9F34-C94D00F4B391}"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351779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494C4-65BC-44D6-9F34-C94D00F4B391}"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117830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494C4-65BC-44D6-9F34-C94D00F4B391}"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45C2-3B92-466B-994E-479D52604348}" type="slidenum">
              <a:rPr lang="en-US" smtClean="0"/>
              <a:t>‹#›</a:t>
            </a:fld>
            <a:endParaRPr lang="en-US"/>
          </a:p>
        </p:txBody>
      </p:sp>
    </p:spTree>
    <p:extLst>
      <p:ext uri="{BB962C8B-B14F-4D97-AF65-F5344CB8AC3E}">
        <p14:creationId xmlns:p14="http://schemas.microsoft.com/office/powerpoint/2010/main" val="12306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494C4-65BC-44D6-9F34-C94D00F4B391}" type="datetimeFigureOut">
              <a:rPr lang="en-US" smtClean="0"/>
              <a:t>9/4/2018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45C2-3B92-466B-994E-479D52604348}" type="slidenum">
              <a:rPr lang="en-US" smtClean="0"/>
              <a:t>‹#›</a:t>
            </a:fld>
            <a:endParaRPr lang="en-US"/>
          </a:p>
        </p:txBody>
      </p:sp>
    </p:spTree>
    <p:extLst>
      <p:ext uri="{BB962C8B-B14F-4D97-AF65-F5344CB8AC3E}">
        <p14:creationId xmlns:p14="http://schemas.microsoft.com/office/powerpoint/2010/main" val="115888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bing.com/videos/search?q=thessaly+test&amp;&amp;view=detail&amp;mid=2BA37CDE822A17F7F0FC2BA37CDE822A17F7F0FC&amp;&amp;FORM=VRDGAR" TargetMode="External"/><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Differential Diagnosis of </a:t>
            </a:r>
            <a:r>
              <a:rPr lang="en-US" dirty="0" smtClean="0"/>
              <a:t/>
            </a:r>
            <a:br>
              <a:rPr lang="en-US" dirty="0" smtClean="0"/>
            </a:br>
            <a:r>
              <a:rPr lang="en-US" dirty="0" smtClean="0"/>
              <a:t>Anterior </a:t>
            </a:r>
            <a:r>
              <a:rPr lang="en-US" dirty="0"/>
              <a:t>Knee Pain </a:t>
            </a:r>
            <a:br>
              <a:rPr lang="en-US" dirty="0"/>
            </a:br>
            <a:endParaRPr lang="en-US" dirty="0"/>
          </a:p>
        </p:txBody>
      </p:sp>
      <p:sp>
        <p:nvSpPr>
          <p:cNvPr id="3" name="Subtitle 2"/>
          <p:cNvSpPr>
            <a:spLocks noGrp="1"/>
          </p:cNvSpPr>
          <p:nvPr>
            <p:ph type="subTitle" idx="1"/>
          </p:nvPr>
        </p:nvSpPr>
        <p:spPr/>
        <p:txBody>
          <a:bodyPr>
            <a:normAutofit lnSpcReduction="10000"/>
          </a:bodyPr>
          <a:lstStyle/>
          <a:p>
            <a:r>
              <a:rPr lang="en-US" dirty="0" smtClean="0"/>
              <a:t>James J. Lehman, DC, FACO</a:t>
            </a:r>
          </a:p>
          <a:p>
            <a:r>
              <a:rPr lang="en-US" dirty="0" smtClean="0"/>
              <a:t>Associate Professor of Clinical Sciences</a:t>
            </a:r>
          </a:p>
          <a:p>
            <a:r>
              <a:rPr lang="en-US" dirty="0" smtClean="0"/>
              <a:t>Director, Community Health Clinical Education Program</a:t>
            </a:r>
          </a:p>
          <a:p>
            <a:r>
              <a:rPr lang="en-US" dirty="0" smtClean="0"/>
              <a:t>University of Bridgeport</a:t>
            </a:r>
            <a:endParaRPr lang="en-US" dirty="0"/>
          </a:p>
        </p:txBody>
      </p:sp>
    </p:spTree>
    <p:extLst>
      <p:ext uri="{BB962C8B-B14F-4D97-AF65-F5344CB8AC3E}">
        <p14:creationId xmlns:p14="http://schemas.microsoft.com/office/powerpoint/2010/main" val="129315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Medical History</a:t>
            </a:r>
            <a:br>
              <a:rPr lang="en-US" dirty="0" smtClean="0"/>
            </a:br>
            <a:endParaRPr lang="en-US" dirty="0"/>
          </a:p>
        </p:txBody>
      </p:sp>
      <p:sp>
        <p:nvSpPr>
          <p:cNvPr id="6" name="Content Placeholder 5"/>
          <p:cNvSpPr>
            <a:spLocks noGrp="1"/>
          </p:cNvSpPr>
          <p:nvPr>
            <p:ph idx="1"/>
          </p:nvPr>
        </p:nvSpPr>
        <p:spPr/>
        <p:txBody>
          <a:bodyPr>
            <a:normAutofit/>
          </a:bodyPr>
          <a:lstStyle/>
          <a:p>
            <a:r>
              <a:rPr lang="en-US" dirty="0"/>
              <a:t>A history of knee injury or surgery is important. </a:t>
            </a:r>
            <a:endParaRPr lang="en-US" dirty="0" smtClean="0"/>
          </a:p>
          <a:p>
            <a:r>
              <a:rPr lang="en-US" dirty="0" smtClean="0"/>
              <a:t>The </a:t>
            </a:r>
            <a:r>
              <a:rPr lang="en-US" dirty="0"/>
              <a:t>patient should be asked about previous attempts to treat knee pain, including the use of medications, supporting devices, and physical therapy. </a:t>
            </a:r>
            <a:endParaRPr lang="en-US" dirty="0" smtClean="0"/>
          </a:p>
          <a:p>
            <a:r>
              <a:rPr lang="en-US" dirty="0" smtClean="0"/>
              <a:t>The </a:t>
            </a:r>
            <a:r>
              <a:rPr lang="en-US" dirty="0"/>
              <a:t>physician also should ask if the patient has a history of gout, pseudogout, rheumatoid arthritis, or other degenerative joint disease</a:t>
            </a:r>
            <a:r>
              <a:rPr lang="en-US" dirty="0" smtClean="0"/>
              <a:t>.</a:t>
            </a:r>
          </a:p>
          <a:p>
            <a:endParaRPr lang="en-US" dirty="0"/>
          </a:p>
          <a:p>
            <a:r>
              <a:rPr lang="en-US" sz="1700" dirty="0">
                <a:latin typeface="Times New Roman" panose="02020603050405020304" pitchFamily="18" charset="0"/>
                <a:cs typeface="Times New Roman" panose="02020603050405020304" pitchFamily="18" charset="0"/>
              </a:rPr>
              <a:t>CALMBACH WL &amp; Hutchens M. Evaluation of Patients Presenting with Knee Pain: Part I. History, Physical Examination, Radiographs, and Laboratory Tests. </a:t>
            </a:r>
            <a:r>
              <a:rPr lang="en-US" sz="1700" i="1" dirty="0">
                <a:latin typeface="Times New Roman" panose="02020603050405020304" pitchFamily="18" charset="0"/>
                <a:cs typeface="Times New Roman" panose="02020603050405020304" pitchFamily="18" charset="0"/>
              </a:rPr>
              <a:t>Am Fam Physician.</a:t>
            </a:r>
            <a:r>
              <a:rPr lang="en-US" sz="1700" dirty="0">
                <a:latin typeface="Times New Roman" panose="02020603050405020304" pitchFamily="18" charset="0"/>
                <a:cs typeface="Times New Roman" panose="02020603050405020304" pitchFamily="18" charset="0"/>
              </a:rPr>
              <a:t> 2003 Sep 1;68(5):907-912.</a:t>
            </a:r>
          </a:p>
          <a:p>
            <a:endParaRPr lang="en-US" dirty="0"/>
          </a:p>
        </p:txBody>
      </p:sp>
    </p:spTree>
    <p:extLst>
      <p:ext uri="{BB962C8B-B14F-4D97-AF65-F5344CB8AC3E}">
        <p14:creationId xmlns:p14="http://schemas.microsoft.com/office/powerpoint/2010/main" val="65185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Diagnosis is the Key to Successful Treatment</a:t>
            </a:r>
            <a:endParaRPr lang="en-US" dirty="0"/>
          </a:p>
        </p:txBody>
      </p:sp>
      <p:sp>
        <p:nvSpPr>
          <p:cNvPr id="3" name="Content Placeholder 2"/>
          <p:cNvSpPr>
            <a:spLocks noGrp="1"/>
          </p:cNvSpPr>
          <p:nvPr>
            <p:ph sz="half" idx="1"/>
          </p:nvPr>
        </p:nvSpPr>
        <p:spPr/>
        <p:txBody>
          <a:bodyPr/>
          <a:lstStyle/>
          <a:p>
            <a:r>
              <a:rPr lang="en-US" dirty="0" smtClean="0">
                <a:latin typeface="Times New Roman" panose="02020603050405020304" pitchFamily="18" charset="0"/>
                <a:cs typeface="Times New Roman" panose="02020603050405020304" pitchFamily="18" charset="0"/>
              </a:rPr>
              <a:t>Knee anatomy</a:t>
            </a:r>
          </a:p>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ommon </a:t>
            </a:r>
            <a:r>
              <a:rPr lang="en-US" dirty="0">
                <a:latin typeface="Times New Roman" panose="02020603050405020304" pitchFamily="18" charset="0"/>
                <a:cs typeface="Times New Roman" panose="02020603050405020304" pitchFamily="18" charset="0"/>
              </a:rPr>
              <a:t>pain patterns in knee </a:t>
            </a:r>
            <a:r>
              <a:rPr lang="en-US" dirty="0" smtClean="0">
                <a:latin typeface="Times New Roman" panose="02020603050405020304" pitchFamily="18" charset="0"/>
                <a:cs typeface="Times New Roman" panose="02020603050405020304" pitchFamily="18" charset="0"/>
              </a:rPr>
              <a:t>injuries </a:t>
            </a:r>
          </a:p>
          <a:p>
            <a:r>
              <a:rPr lang="en-US" dirty="0" smtClean="0">
                <a:latin typeface="Times New Roman" panose="02020603050405020304" pitchFamily="18" charset="0"/>
                <a:cs typeface="Times New Roman" panose="02020603050405020304" pitchFamily="18" charset="0"/>
              </a:rPr>
              <a:t>Features </a:t>
            </a:r>
            <a:r>
              <a:rPr lang="en-US" dirty="0">
                <a:latin typeface="Times New Roman" panose="02020603050405020304" pitchFamily="18" charset="0"/>
                <a:cs typeface="Times New Roman" panose="02020603050405020304" pitchFamily="18" charset="0"/>
              </a:rPr>
              <a:t>of frequently encountered causes of knee </a:t>
            </a:r>
            <a:r>
              <a:rPr lang="en-US" dirty="0" smtClean="0">
                <a:latin typeface="Times New Roman" panose="02020603050405020304" pitchFamily="18" charset="0"/>
                <a:cs typeface="Times New Roman" panose="02020603050405020304" pitchFamily="18" charset="0"/>
              </a:rPr>
              <a:t>pain </a:t>
            </a:r>
          </a:p>
          <a:p>
            <a:r>
              <a:rPr lang="en-US" dirty="0" smtClean="0">
                <a:latin typeface="Times New Roman" panose="02020603050405020304" pitchFamily="18" charset="0"/>
                <a:cs typeface="Times New Roman" panose="02020603050405020304" pitchFamily="18" charset="0"/>
              </a:rPr>
              <a:t>Specific </a:t>
            </a:r>
            <a:r>
              <a:rPr lang="en-US" dirty="0">
                <a:latin typeface="Times New Roman" panose="02020603050405020304" pitchFamily="18" charset="0"/>
                <a:cs typeface="Times New Roman" panose="02020603050405020304" pitchFamily="18" charset="0"/>
              </a:rPr>
              <a:t>physical examination </a:t>
            </a:r>
            <a:r>
              <a:rPr lang="en-US" dirty="0" smtClean="0">
                <a:latin typeface="Times New Roman" panose="02020603050405020304" pitchFamily="18" charset="0"/>
                <a:cs typeface="Times New Roman" panose="02020603050405020304" pitchFamily="18" charset="0"/>
              </a:rPr>
              <a:t>skills </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44229" y="1975161"/>
            <a:ext cx="2772227" cy="4150040"/>
          </a:xfrm>
        </p:spPr>
      </p:pic>
    </p:spTree>
    <p:extLst>
      <p:ext uri="{BB962C8B-B14F-4D97-AF65-F5344CB8AC3E}">
        <p14:creationId xmlns:p14="http://schemas.microsoft.com/office/powerpoint/2010/main" val="4269305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30607" y="116114"/>
            <a:ext cx="11149471" cy="6618515"/>
          </a:xfrm>
        </p:spPr>
      </p:pic>
    </p:spTree>
    <p:extLst>
      <p:ext uri="{BB962C8B-B14F-4D97-AF65-F5344CB8AC3E}">
        <p14:creationId xmlns:p14="http://schemas.microsoft.com/office/powerpoint/2010/main" val="277996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30081" y="116114"/>
            <a:ext cx="8034851" cy="6741886"/>
          </a:xfrm>
        </p:spPr>
      </p:pic>
    </p:spTree>
    <p:extLst>
      <p:ext uri="{BB962C8B-B14F-4D97-AF65-F5344CB8AC3E}">
        <p14:creationId xmlns:p14="http://schemas.microsoft.com/office/powerpoint/2010/main" val="301617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4" y="23824"/>
            <a:ext cx="6574970" cy="6765548"/>
          </a:xfrm>
          <a:prstGeom prst="rect">
            <a:avLst/>
          </a:prstGeom>
        </p:spPr>
      </p:pic>
    </p:spTree>
    <p:extLst>
      <p:ext uri="{BB962C8B-B14F-4D97-AF65-F5344CB8AC3E}">
        <p14:creationId xmlns:p14="http://schemas.microsoft.com/office/powerpoint/2010/main" val="363651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Differential Diagnosis</a:t>
            </a:r>
            <a:endParaRPr lang="en-US" dirty="0"/>
          </a:p>
        </p:txBody>
      </p:sp>
      <p:sp>
        <p:nvSpPr>
          <p:cNvPr id="3" name="Content Placeholder 2"/>
          <p:cNvSpPr>
            <a:spLocks noGrp="1"/>
          </p:cNvSpPr>
          <p:nvPr>
            <p:ph sz="half" idx="1"/>
          </p:nvPr>
        </p:nvSpPr>
        <p:spPr/>
        <p:txBody>
          <a:bodyPr>
            <a:normAutofit fontScale="77500" lnSpcReduction="20000"/>
          </a:bodyPr>
          <a:lstStyle/>
          <a:p>
            <a:r>
              <a:rPr lang="en-US" sz="3300" dirty="0"/>
              <a:t>The differential diagnosis of knee pain is extensive but can be narrowed with a detailed history, a focused physical examination and, when indicated, the selective use of appropriate imaging and laboratory studies</a:t>
            </a:r>
            <a:r>
              <a:rPr lang="en-US" sz="3300" dirty="0" smtClean="0"/>
              <a:t>.</a:t>
            </a:r>
          </a:p>
          <a:p>
            <a:endParaRPr lang="en-US" dirty="0"/>
          </a:p>
          <a:p>
            <a:endParaRPr lang="en-US" dirty="0" smtClean="0"/>
          </a:p>
          <a:p>
            <a:endParaRPr lang="en-US" sz="2100" dirty="0" smtClean="0"/>
          </a:p>
          <a:p>
            <a:endParaRPr lang="en-US" sz="2100" dirty="0"/>
          </a:p>
          <a:p>
            <a:r>
              <a:rPr lang="en-US" sz="2100" dirty="0" smtClean="0"/>
              <a:t>Calmbach </a:t>
            </a:r>
            <a:r>
              <a:rPr lang="en-US" sz="2100" dirty="0"/>
              <a:t>WL &amp; Hutchens M. Evaluation of Patients Presenting with Knee Pain: Part I. History, Physical Examination, Radiographs, and Laboratory Tests. </a:t>
            </a:r>
            <a:r>
              <a:rPr lang="en-US" sz="2100" i="1" dirty="0"/>
              <a:t>Am Fam Physician.</a:t>
            </a:r>
            <a:r>
              <a:rPr lang="en-US" sz="2100" dirty="0"/>
              <a:t> 2003 Sep 1;68 (5):907-912</a:t>
            </a:r>
            <a:r>
              <a:rPr lang="en-US" sz="2100" dirty="0" smtClean="0"/>
              <a:t>.</a:t>
            </a:r>
            <a:r>
              <a:rPr lang="en-US" dirty="0" smtClean="0"/>
              <a:t>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0390" y="1690688"/>
            <a:ext cx="5662779" cy="4013426"/>
          </a:xfrm>
        </p:spPr>
      </p:pic>
    </p:spTree>
    <p:extLst>
      <p:ext uri="{BB962C8B-B14F-4D97-AF65-F5344CB8AC3E}">
        <p14:creationId xmlns:p14="http://schemas.microsoft.com/office/powerpoint/2010/main" val="179172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47" y="0"/>
            <a:ext cx="9670505" cy="6858000"/>
          </a:xfrm>
          <a:prstGeom prst="rect">
            <a:avLst/>
          </a:prstGeom>
        </p:spPr>
      </p:pic>
    </p:spTree>
    <p:extLst>
      <p:ext uri="{BB962C8B-B14F-4D97-AF65-F5344CB8AC3E}">
        <p14:creationId xmlns:p14="http://schemas.microsoft.com/office/powerpoint/2010/main" val="218588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 of Pain</a:t>
            </a:r>
            <a:endParaRPr lang="en-US" dirty="0"/>
          </a:p>
        </p:txBody>
      </p:sp>
      <p:graphicFrame>
        <p:nvGraphicFramePr>
          <p:cNvPr id="5" name="Content Placeholder 4"/>
          <p:cNvGraphicFramePr>
            <a:graphicFrameLocks noGrp="1"/>
          </p:cNvGraphicFramePr>
          <p:nvPr>
            <p:ph sz="half" idx="1"/>
          </p:nvPr>
        </p:nvGraphicFramePr>
        <p:xfrm>
          <a:off x="682171" y="1690688"/>
          <a:ext cx="5109029" cy="4757764"/>
        </p:xfrm>
        <a:graphic>
          <a:graphicData uri="http://schemas.openxmlformats.org/drawingml/2006/table">
            <a:tbl>
              <a:tblPr/>
              <a:tblGrid>
                <a:gridCol w="5109029"/>
              </a:tblGrid>
              <a:tr h="716297">
                <a:tc>
                  <a:txBody>
                    <a:bodyPr/>
                    <a:lstStyle/>
                    <a:p>
                      <a:pPr algn="l" fontAlgn="t"/>
                      <a:r>
                        <a:rPr lang="en-US" sz="2800" b="1" i="0" dirty="0" smtClean="0">
                          <a:solidFill>
                            <a:srgbClr val="444444"/>
                          </a:solidFill>
                          <a:effectLst/>
                          <a:latin typeface="Times New Roman" panose="02020603050405020304" pitchFamily="18" charset="0"/>
                          <a:cs typeface="Times New Roman" panose="02020603050405020304" pitchFamily="18" charset="0"/>
                        </a:rPr>
                        <a:t>  Anterior </a:t>
                      </a:r>
                      <a:r>
                        <a:rPr lang="en-US" sz="2800" b="1" i="0" dirty="0">
                          <a:solidFill>
                            <a:srgbClr val="444444"/>
                          </a:solidFill>
                          <a:effectLst/>
                          <a:latin typeface="Times New Roman" panose="02020603050405020304" pitchFamily="18" charset="0"/>
                          <a:cs typeface="Times New Roman" panose="02020603050405020304" pitchFamily="18" charset="0"/>
                        </a:rPr>
                        <a:t>knee pain</a:t>
                      </a:r>
                      <a:endParaRPr lang="en-US" sz="2800" b="0" i="0" dirty="0">
                        <a:solidFill>
                          <a:srgbClr val="444444"/>
                        </a:solidFill>
                        <a:effectLst/>
                        <a:latin typeface="Times New Roman" panose="02020603050405020304" pitchFamily="18" charset="0"/>
                        <a:cs typeface="Times New Roman" panose="02020603050405020304" pitchFamily="18" charset="0"/>
                      </a:endParaRPr>
                    </a:p>
                  </a:txBody>
                  <a:tcPr marL="22860" marR="114300" marT="80010" marB="80010">
                    <a:lnL>
                      <a:noFill/>
                    </a:lnL>
                    <a:lnR>
                      <a:noFill/>
                    </a:lnR>
                    <a:lnT>
                      <a:noFill/>
                    </a:lnT>
                    <a:lnB>
                      <a:noFill/>
                    </a:lnB>
                  </a:tcPr>
                </a:tc>
              </a:tr>
              <a:tr h="716297">
                <a:tc>
                  <a:txBody>
                    <a:bodyPr/>
                    <a:lstStyle/>
                    <a:p>
                      <a:pPr algn="l" fontAlgn="t"/>
                      <a:r>
                        <a:rPr lang="en-US" sz="2800" b="0" i="0" dirty="0">
                          <a:solidFill>
                            <a:srgbClr val="444444"/>
                          </a:solidFill>
                          <a:effectLst/>
                          <a:latin typeface="Times New Roman" panose="02020603050405020304" pitchFamily="18" charset="0"/>
                          <a:cs typeface="Times New Roman" panose="02020603050405020304" pitchFamily="18" charset="0"/>
                        </a:rPr>
                        <a:t>Patellar subluxation or dislocation</a:t>
                      </a:r>
                    </a:p>
                  </a:txBody>
                  <a:tcPr marL="22860" marR="114300" marT="80010" marB="80010">
                    <a:lnL>
                      <a:noFill/>
                    </a:lnL>
                    <a:lnR>
                      <a:noFill/>
                    </a:lnR>
                    <a:lnT>
                      <a:noFill/>
                    </a:lnT>
                    <a:lnB>
                      <a:noFill/>
                    </a:lnB>
                  </a:tcPr>
                </a:tc>
              </a:tr>
              <a:tr h="1168693">
                <a:tc>
                  <a:txBody>
                    <a:bodyPr/>
                    <a:lstStyle/>
                    <a:p>
                      <a:pPr algn="l" fontAlgn="t"/>
                      <a:r>
                        <a:rPr lang="en-US" sz="2800" b="0" i="0" dirty="0">
                          <a:solidFill>
                            <a:srgbClr val="444444"/>
                          </a:solidFill>
                          <a:effectLst/>
                          <a:latin typeface="Times New Roman" panose="02020603050405020304" pitchFamily="18" charset="0"/>
                          <a:cs typeface="Times New Roman" panose="02020603050405020304" pitchFamily="18" charset="0"/>
                        </a:rPr>
                        <a:t>Tibial </a:t>
                      </a:r>
                      <a:r>
                        <a:rPr lang="en-US" sz="2800" b="0" i="0" dirty="0" err="1">
                          <a:solidFill>
                            <a:srgbClr val="444444"/>
                          </a:solidFill>
                          <a:effectLst/>
                          <a:latin typeface="Times New Roman" panose="02020603050405020304" pitchFamily="18" charset="0"/>
                          <a:cs typeface="Times New Roman" panose="02020603050405020304" pitchFamily="18" charset="0"/>
                        </a:rPr>
                        <a:t>apophysitis</a:t>
                      </a:r>
                      <a:r>
                        <a:rPr lang="en-US" sz="2800" b="0" i="0" dirty="0">
                          <a:solidFill>
                            <a:srgbClr val="444444"/>
                          </a:solidFill>
                          <a:effectLst/>
                          <a:latin typeface="Times New Roman" panose="02020603050405020304" pitchFamily="18" charset="0"/>
                          <a:cs typeface="Times New Roman" panose="02020603050405020304" pitchFamily="18" charset="0"/>
                        </a:rPr>
                        <a:t> (Osgood-</a:t>
                      </a:r>
                      <a:r>
                        <a:rPr lang="en-US" sz="2800" b="0" i="0" dirty="0" err="1">
                          <a:solidFill>
                            <a:srgbClr val="444444"/>
                          </a:solidFill>
                          <a:effectLst/>
                          <a:latin typeface="Times New Roman" panose="02020603050405020304" pitchFamily="18" charset="0"/>
                          <a:cs typeface="Times New Roman" panose="02020603050405020304" pitchFamily="18" charset="0"/>
                        </a:rPr>
                        <a:t>Schlatter</a:t>
                      </a:r>
                      <a:r>
                        <a:rPr lang="en-US" sz="2800" b="0" i="0" dirty="0">
                          <a:solidFill>
                            <a:srgbClr val="444444"/>
                          </a:solidFill>
                          <a:effectLst/>
                          <a:latin typeface="Times New Roman" panose="02020603050405020304" pitchFamily="18" charset="0"/>
                          <a:cs typeface="Times New Roman" panose="02020603050405020304" pitchFamily="18" charset="0"/>
                        </a:rPr>
                        <a:t> lesion</a:t>
                      </a:r>
                      <a:r>
                        <a:rPr lang="en-US" sz="2800" b="0" i="0" dirty="0" smtClean="0">
                          <a:solidFill>
                            <a:srgbClr val="444444"/>
                          </a:solidFill>
                          <a:effectLst/>
                          <a:latin typeface="Times New Roman" panose="02020603050405020304" pitchFamily="18" charset="0"/>
                          <a:cs typeface="Times New Roman" panose="02020603050405020304" pitchFamily="18" charset="0"/>
                        </a:rPr>
                        <a:t>) </a:t>
                      </a:r>
                      <a:endParaRPr lang="en-US" sz="2800" b="0" i="0" dirty="0">
                        <a:solidFill>
                          <a:srgbClr val="444444"/>
                        </a:solidFill>
                        <a:effectLst/>
                        <a:latin typeface="Times New Roman" panose="02020603050405020304" pitchFamily="18" charset="0"/>
                        <a:cs typeface="Times New Roman" panose="02020603050405020304" pitchFamily="18" charset="0"/>
                      </a:endParaRPr>
                    </a:p>
                  </a:txBody>
                  <a:tcPr marL="22860" marR="114300" marT="80010" marB="80010">
                    <a:lnL>
                      <a:noFill/>
                    </a:lnL>
                    <a:lnR>
                      <a:noFill/>
                    </a:lnR>
                    <a:lnT>
                      <a:noFill/>
                    </a:lnT>
                    <a:lnB>
                      <a:noFill/>
                    </a:lnB>
                  </a:tcPr>
                </a:tc>
              </a:tr>
              <a:tr h="716297">
                <a:tc>
                  <a:txBody>
                    <a:bodyPr/>
                    <a:lstStyle/>
                    <a:p>
                      <a:pPr algn="l" fontAlgn="t"/>
                      <a:r>
                        <a:rPr lang="en-US" sz="2800" b="0" i="0" dirty="0">
                          <a:solidFill>
                            <a:srgbClr val="444444"/>
                          </a:solidFill>
                          <a:effectLst/>
                          <a:latin typeface="Times New Roman" panose="02020603050405020304" pitchFamily="18" charset="0"/>
                          <a:cs typeface="Times New Roman" panose="02020603050405020304" pitchFamily="18" charset="0"/>
                        </a:rPr>
                        <a:t>Jumper's knee (patellar tendonitis)</a:t>
                      </a:r>
                    </a:p>
                  </a:txBody>
                  <a:tcPr marL="22860" marR="114300" marT="80010" marB="80010">
                    <a:lnL>
                      <a:noFill/>
                    </a:lnL>
                    <a:lnR>
                      <a:noFill/>
                    </a:lnR>
                    <a:lnT>
                      <a:noFill/>
                    </a:lnT>
                    <a:lnB>
                      <a:noFill/>
                    </a:lnB>
                  </a:tcPr>
                </a:tc>
              </a:tr>
              <a:tr h="1168693">
                <a:tc>
                  <a:txBody>
                    <a:bodyPr/>
                    <a:lstStyle/>
                    <a:p>
                      <a:pPr algn="l" fontAlgn="t"/>
                      <a:r>
                        <a:rPr lang="it-IT" sz="2800" b="0" i="0" dirty="0">
                          <a:solidFill>
                            <a:srgbClr val="444444"/>
                          </a:solidFill>
                          <a:effectLst/>
                          <a:latin typeface="Times New Roman" panose="02020603050405020304" pitchFamily="18" charset="0"/>
                          <a:cs typeface="Times New Roman" panose="02020603050405020304" pitchFamily="18" charset="0"/>
                        </a:rPr>
                        <a:t>Patellofemoral pain syndrome </a:t>
                      </a:r>
                      <a:r>
                        <a:rPr lang="it-IT" sz="2800" b="0" i="0" dirty="0" smtClean="0">
                          <a:solidFill>
                            <a:srgbClr val="444444"/>
                          </a:solidFill>
                          <a:effectLst/>
                          <a:latin typeface="Times New Roman" panose="02020603050405020304" pitchFamily="18" charset="0"/>
                          <a:cs typeface="Times New Roman" panose="02020603050405020304" pitchFamily="18" charset="0"/>
                        </a:rPr>
                        <a:t>(PFA) (Runner’s Knee) (chondromalacia </a:t>
                      </a:r>
                      <a:r>
                        <a:rPr lang="it-IT" sz="2800" b="0" i="0" dirty="0">
                          <a:solidFill>
                            <a:srgbClr val="444444"/>
                          </a:solidFill>
                          <a:effectLst/>
                          <a:latin typeface="Times New Roman" panose="02020603050405020304" pitchFamily="18" charset="0"/>
                          <a:cs typeface="Times New Roman" panose="02020603050405020304" pitchFamily="18" charset="0"/>
                        </a:rPr>
                        <a:t>patellae</a:t>
                      </a:r>
                      <a:r>
                        <a:rPr lang="it-IT" sz="2800" b="0" i="0" dirty="0" smtClean="0">
                          <a:solidFill>
                            <a:srgbClr val="444444"/>
                          </a:solidFill>
                          <a:effectLst/>
                          <a:latin typeface="Times New Roman" panose="02020603050405020304" pitchFamily="18" charset="0"/>
                          <a:cs typeface="Times New Roman" panose="02020603050405020304" pitchFamily="18" charset="0"/>
                        </a:rPr>
                        <a:t>) (O sign)</a:t>
                      </a:r>
                      <a:endParaRPr lang="it-IT" sz="2800" b="0" i="0" dirty="0">
                        <a:solidFill>
                          <a:srgbClr val="444444"/>
                        </a:solidFill>
                        <a:effectLst/>
                        <a:latin typeface="Times New Roman" panose="02020603050405020304" pitchFamily="18" charset="0"/>
                        <a:cs typeface="Times New Roman" panose="02020603050405020304" pitchFamily="18" charset="0"/>
                      </a:endParaRPr>
                    </a:p>
                  </a:txBody>
                  <a:tcPr marL="22860" marR="114300" marT="80010" marB="80010">
                    <a:lnL>
                      <a:noFill/>
                    </a:lnL>
                    <a:lnR>
                      <a:noFill/>
                    </a:lnR>
                    <a:lnT>
                      <a:noFill/>
                    </a:lnT>
                    <a:lnB>
                      <a:noFill/>
                    </a:lnB>
                  </a:tcPr>
                </a:tc>
              </a:tr>
            </a:tbl>
          </a:graphicData>
        </a:graphic>
      </p:graphicFrame>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0258" y="1825625"/>
            <a:ext cx="3265484" cy="4351338"/>
          </a:xfrm>
        </p:spPr>
      </p:pic>
    </p:spTree>
    <p:extLst>
      <p:ext uri="{BB962C8B-B14F-4D97-AF65-F5344CB8AC3E}">
        <p14:creationId xmlns:p14="http://schemas.microsoft.com/office/powerpoint/2010/main" val="213284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3999" cy="6858000"/>
          </a:xfrm>
          <a:prstGeom prst="rect">
            <a:avLst/>
          </a:prstGeom>
        </p:spPr>
      </p:pic>
    </p:spTree>
    <p:extLst>
      <p:ext uri="{BB962C8B-B14F-4D97-AF65-F5344CB8AC3E}">
        <p14:creationId xmlns:p14="http://schemas.microsoft.com/office/powerpoint/2010/main" val="1967575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106" y="305525"/>
            <a:ext cx="8018237" cy="6414589"/>
          </a:xfrm>
          <a:prstGeom prst="rect">
            <a:avLst/>
          </a:prstGeom>
        </p:spPr>
      </p:pic>
    </p:spTree>
    <p:extLst>
      <p:ext uri="{BB962C8B-B14F-4D97-AF65-F5344CB8AC3E}">
        <p14:creationId xmlns:p14="http://schemas.microsoft.com/office/powerpoint/2010/main" val="362348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James J. Lehman</a:t>
            </a:r>
            <a:endParaRPr lang="en-US" dirty="0"/>
          </a:p>
        </p:txBody>
      </p:sp>
      <p:sp>
        <p:nvSpPr>
          <p:cNvPr id="3" name="Content Placeholder 2"/>
          <p:cNvSpPr>
            <a:spLocks noGrp="1"/>
          </p:cNvSpPr>
          <p:nvPr>
            <p:ph idx="1"/>
          </p:nvPr>
        </p:nvSpPr>
        <p:spPr>
          <a:xfrm>
            <a:off x="838200" y="2094566"/>
            <a:ext cx="10515600" cy="4351338"/>
          </a:xfrm>
        </p:spPr>
        <p:txBody>
          <a:bodyPr/>
          <a:lstStyle/>
          <a:p>
            <a:r>
              <a:rPr lang="en-US" dirty="0" smtClean="0"/>
              <a:t>PowerPoint presentations: Bridgeport.edu/nmsm</a:t>
            </a:r>
          </a:p>
          <a:p>
            <a:r>
              <a:rPr lang="en-US" dirty="0" smtClean="0"/>
              <a:t>Cell: 505-238-9501</a:t>
            </a:r>
          </a:p>
          <a:p>
            <a:r>
              <a:rPr lang="en-US" dirty="0" smtClean="0"/>
              <a:t>Email: </a:t>
            </a:r>
            <a:r>
              <a:rPr lang="en-US" dirty="0" smtClean="0">
                <a:hlinkClick r:id="rId2"/>
              </a:rPr>
              <a:t>jlehman@Bridgeport.edu</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70025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Patellar Dislocation</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07772"/>
            <a:ext cx="4868742" cy="322217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4408" y="1944914"/>
            <a:ext cx="5159391" cy="4130539"/>
          </a:xfrm>
        </p:spPr>
      </p:pic>
    </p:spTree>
    <p:extLst>
      <p:ext uri="{BB962C8B-B14F-4D97-AF65-F5344CB8AC3E}">
        <p14:creationId xmlns:p14="http://schemas.microsoft.com/office/powerpoint/2010/main" val="242306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29530" y="0"/>
            <a:ext cx="8239468" cy="6858000"/>
          </a:xfrm>
        </p:spPr>
      </p:pic>
    </p:spTree>
    <p:extLst>
      <p:ext uri="{BB962C8B-B14F-4D97-AF65-F5344CB8AC3E}">
        <p14:creationId xmlns:p14="http://schemas.microsoft.com/office/powerpoint/2010/main" val="2716844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Patellar Subluxation</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smtClean="0"/>
          </a:p>
          <a:p>
            <a:endParaRPr lang="en-US" dirty="0"/>
          </a:p>
          <a:p>
            <a:r>
              <a:rPr lang="en-US" dirty="0" smtClean="0"/>
              <a:t>Patellar </a:t>
            </a:r>
            <a:r>
              <a:rPr lang="en-US" dirty="0"/>
              <a:t>subluxation is the most likely diagnosis in a teenage girl who presents with giving-way episodes of the </a:t>
            </a:r>
            <a:r>
              <a:rPr lang="en-US" dirty="0" smtClean="0"/>
              <a:t>knee.</a:t>
            </a:r>
          </a:p>
          <a:p>
            <a:endParaRPr lang="en-US" dirty="0"/>
          </a:p>
          <a:p>
            <a:endParaRPr lang="en-US" dirty="0" smtClean="0"/>
          </a:p>
          <a:p>
            <a:endParaRPr lang="en-US" dirty="0"/>
          </a:p>
          <a:p>
            <a:r>
              <a:rPr lang="en-US" sz="1700" dirty="0"/>
              <a:t>Walsh WM. Knee injuries. In: </a:t>
            </a:r>
            <a:r>
              <a:rPr lang="en-US" sz="1700" dirty="0" err="1"/>
              <a:t>Mellion</a:t>
            </a:r>
            <a:r>
              <a:rPr lang="en-US" sz="1700" dirty="0"/>
              <a:t> MB, Walsh WM, Shelton GL, eds. The team physician's handbook. 2d ed. St. Louis: Mosby, 1990:554–78.</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831116"/>
            <a:ext cx="5181600" cy="2340356"/>
          </a:xfrm>
        </p:spPr>
      </p:pic>
    </p:spTree>
    <p:extLst>
      <p:ext uri="{BB962C8B-B14F-4D97-AF65-F5344CB8AC3E}">
        <p14:creationId xmlns:p14="http://schemas.microsoft.com/office/powerpoint/2010/main" val="1164927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Patellar Subluxation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This injury occurs more often in girls and young women because of an increased quadriceps angle (Q angle), usually greater than 15 degrees</a:t>
            </a:r>
            <a:r>
              <a:rPr lang="en-US" dirty="0" smtClean="0"/>
              <a:t>.</a:t>
            </a:r>
          </a:p>
          <a:p>
            <a:endParaRPr lang="en-US" dirty="0"/>
          </a:p>
          <a:p>
            <a:endParaRPr lang="en-US" dirty="0" smtClean="0"/>
          </a:p>
          <a:p>
            <a:endParaRPr lang="en-US" dirty="0"/>
          </a:p>
          <a:p>
            <a:r>
              <a:rPr lang="en-US" sz="1900" dirty="0">
                <a:latin typeface="Times New Roman" panose="02020603050405020304" pitchFamily="18" charset="0"/>
                <a:cs typeface="Times New Roman" panose="02020603050405020304" pitchFamily="18" charset="0"/>
              </a:rPr>
              <a:t>CALMBACH WL &amp; Hutchens M. Evaluation of Patients Presenting with Knee Pain: Part II. Differential Diagnosis. </a:t>
            </a:r>
            <a:r>
              <a:rPr lang="en-US" sz="1900" i="1" dirty="0">
                <a:latin typeface="Times New Roman" panose="02020603050405020304" pitchFamily="18" charset="0"/>
                <a:cs typeface="Times New Roman" panose="02020603050405020304" pitchFamily="18" charset="0"/>
              </a:rPr>
              <a:t>Am Fam Physician.</a:t>
            </a:r>
            <a:r>
              <a:rPr lang="en-US" sz="1900" dirty="0">
                <a:latin typeface="Times New Roman" panose="02020603050405020304" pitchFamily="18" charset="0"/>
                <a:cs typeface="Times New Roman" panose="02020603050405020304" pitchFamily="18" charset="0"/>
              </a:rPr>
              <a:t> 2003 Sep 1;68(5):917-922.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7" cy="4351337"/>
          </a:xfrm>
        </p:spPr>
      </p:pic>
    </p:spTree>
    <p:extLst>
      <p:ext uri="{BB962C8B-B14F-4D97-AF65-F5344CB8AC3E}">
        <p14:creationId xmlns:p14="http://schemas.microsoft.com/office/powerpoint/2010/main" val="218538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69143" y="57438"/>
            <a:ext cx="8872222" cy="6662675"/>
          </a:xfrm>
        </p:spPr>
      </p:pic>
    </p:spTree>
    <p:extLst>
      <p:ext uri="{BB962C8B-B14F-4D97-AF65-F5344CB8AC3E}">
        <p14:creationId xmlns:p14="http://schemas.microsoft.com/office/powerpoint/2010/main" val="389003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986" y="1"/>
            <a:ext cx="8369557" cy="6676570"/>
          </a:xfrm>
          <a:prstGeom prst="rect">
            <a:avLst/>
          </a:prstGeom>
        </p:spPr>
      </p:pic>
    </p:spTree>
    <p:extLst>
      <p:ext uri="{BB962C8B-B14F-4D97-AF65-F5344CB8AC3E}">
        <p14:creationId xmlns:p14="http://schemas.microsoft.com/office/powerpoint/2010/main" val="2980158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05697" y="0"/>
            <a:ext cx="9173059" cy="6858000"/>
          </a:xfrm>
        </p:spPr>
      </p:pic>
    </p:spTree>
    <p:extLst>
      <p:ext uri="{BB962C8B-B14F-4D97-AF65-F5344CB8AC3E}">
        <p14:creationId xmlns:p14="http://schemas.microsoft.com/office/powerpoint/2010/main" val="123480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93390" y="0"/>
            <a:ext cx="10475998" cy="6857999"/>
          </a:xfrm>
        </p:spPr>
      </p:pic>
    </p:spTree>
    <p:extLst>
      <p:ext uri="{BB962C8B-B14F-4D97-AF65-F5344CB8AC3E}">
        <p14:creationId xmlns:p14="http://schemas.microsoft.com/office/powerpoint/2010/main" val="3207284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589" y="0"/>
            <a:ext cx="9184822" cy="6858000"/>
          </a:xfrm>
          <a:prstGeom prst="rect">
            <a:avLst/>
          </a:prstGeom>
        </p:spPr>
      </p:pic>
    </p:spTree>
    <p:extLst>
      <p:ext uri="{BB962C8B-B14F-4D97-AF65-F5344CB8AC3E}">
        <p14:creationId xmlns:p14="http://schemas.microsoft.com/office/powerpoint/2010/main" val="363964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499" y="378004"/>
            <a:ext cx="10515600" cy="1325563"/>
          </a:xfrm>
        </p:spPr>
        <p:txBody>
          <a:bodyPr/>
          <a:lstStyle/>
          <a:p>
            <a:pPr algn="ctr"/>
            <a:r>
              <a:rPr lang="en-US" dirty="0" smtClean="0"/>
              <a:t>Osgood </a:t>
            </a:r>
            <a:r>
              <a:rPr lang="en-US" dirty="0" err="1" smtClean="0"/>
              <a:t>Schlatter</a:t>
            </a:r>
            <a:r>
              <a:rPr lang="en-US" dirty="0" smtClean="0"/>
              <a:t> Disease</a:t>
            </a:r>
            <a:endParaRPr lang="en-US" dirty="0"/>
          </a:p>
        </p:txBody>
      </p:sp>
      <p:sp>
        <p:nvSpPr>
          <p:cNvPr id="8" name="Content Placeholder 7"/>
          <p:cNvSpPr>
            <a:spLocks noGrp="1"/>
          </p:cNvSpPr>
          <p:nvPr>
            <p:ph sz="half" idx="2"/>
          </p:nvPr>
        </p:nvSpPr>
        <p:spPr/>
        <p:txBody>
          <a:bodyPr/>
          <a:lstStyle/>
          <a:p>
            <a:r>
              <a:rPr lang="en-US" dirty="0" smtClean="0"/>
              <a:t>Usually an overuse type injury to the tibial tubercle </a:t>
            </a:r>
            <a:r>
              <a:rPr lang="en-US" dirty="0" err="1" smtClean="0"/>
              <a:t>apophyses</a:t>
            </a:r>
            <a:endParaRPr lang="en-US" dirty="0" smtClean="0"/>
          </a:p>
          <a:p>
            <a:r>
              <a:rPr lang="en-US" dirty="0" smtClean="0"/>
              <a:t>Activity-related pain that is aggravated by jumping, squatting, and kneeling</a:t>
            </a:r>
          </a:p>
          <a:p>
            <a:r>
              <a:rPr lang="en-US" dirty="0" smtClean="0"/>
              <a:t>X-rays shows tubercle enlargement and fragmentation</a:t>
            </a:r>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9467" y="1825625"/>
            <a:ext cx="3479065" cy="4351338"/>
          </a:xfrm>
        </p:spPr>
      </p:pic>
    </p:spTree>
    <p:extLst>
      <p:ext uri="{BB962C8B-B14F-4D97-AF65-F5344CB8AC3E}">
        <p14:creationId xmlns:p14="http://schemas.microsoft.com/office/powerpoint/2010/main" val="3662690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Identify injured and painful tissues through careful assessment and intelligent use of neuromusculoskeletal testing and document the findings.</a:t>
            </a:r>
          </a:p>
          <a:p>
            <a:pPr lvl="0"/>
            <a:r>
              <a:rPr lang="en-US" dirty="0"/>
              <a:t>Rule-in and rule-out neuromusculoskeletal condition that might present as anterior knee pain.</a:t>
            </a:r>
          </a:p>
          <a:p>
            <a:pPr lvl="0"/>
            <a:r>
              <a:rPr lang="en-US" dirty="0"/>
              <a:t>Implement the scientific method and integrate the use of an evaluation protocol practiced by evidence-based and patient-centered chiropractic physicians. </a:t>
            </a:r>
          </a:p>
          <a:p>
            <a:endParaRPr lang="en-US" dirty="0"/>
          </a:p>
        </p:txBody>
      </p:sp>
    </p:spTree>
    <p:extLst>
      <p:ext uri="{BB962C8B-B14F-4D97-AF65-F5344CB8AC3E}">
        <p14:creationId xmlns:p14="http://schemas.microsoft.com/office/powerpoint/2010/main" val="3094874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Osgood Schlatter’s Disease</a:t>
            </a:r>
            <a:endParaRPr lang="en-US" dirty="0"/>
          </a:p>
        </p:txBody>
      </p:sp>
      <p:sp>
        <p:nvSpPr>
          <p:cNvPr id="3" name="Content Placeholder 2"/>
          <p:cNvSpPr>
            <a:spLocks noGrp="1"/>
          </p:cNvSpPr>
          <p:nvPr>
            <p:ph sz="half" idx="1"/>
          </p:nvPr>
        </p:nvSpPr>
        <p:spPr/>
        <p:txBody>
          <a:bodyPr>
            <a:normAutofit/>
          </a:bodyPr>
          <a:lstStyle/>
          <a:p>
            <a:r>
              <a:rPr lang="en-US" dirty="0"/>
              <a:t>A teenage boy who presents with anterior knee pain localized to the tibial tuberosity is likely to have tibial </a:t>
            </a:r>
            <a:r>
              <a:rPr lang="en-US" dirty="0" err="1"/>
              <a:t>apophysitis</a:t>
            </a:r>
            <a:r>
              <a:rPr lang="en-US" dirty="0"/>
              <a:t>, or Osgood-</a:t>
            </a:r>
            <a:r>
              <a:rPr lang="en-US" dirty="0" err="1"/>
              <a:t>Schlatter</a:t>
            </a:r>
            <a:r>
              <a:rPr lang="en-US" dirty="0"/>
              <a:t> </a:t>
            </a:r>
            <a:r>
              <a:rPr lang="en-US" dirty="0" smtClean="0"/>
              <a:t>lesion.</a:t>
            </a:r>
          </a:p>
          <a:p>
            <a:endParaRPr lang="en-US" dirty="0" smtClean="0"/>
          </a:p>
          <a:p>
            <a:endParaRPr lang="en-US" dirty="0"/>
          </a:p>
          <a:p>
            <a:r>
              <a:rPr lang="en-US" sz="1700" dirty="0"/>
              <a:t>Dunn JF. Osgood-</a:t>
            </a:r>
            <a:r>
              <a:rPr lang="en-US" sz="1700" dirty="0" err="1"/>
              <a:t>Schlatter</a:t>
            </a:r>
            <a:r>
              <a:rPr lang="en-US" sz="1700" dirty="0"/>
              <a:t> disease. </a:t>
            </a:r>
            <a:r>
              <a:rPr lang="en-US" sz="1700" i="1" dirty="0"/>
              <a:t>Am Fam Physician</a:t>
            </a:r>
            <a:r>
              <a:rPr lang="en-US" sz="1700" dirty="0"/>
              <a:t>. 1990;41:173–6.</a:t>
            </a:r>
          </a:p>
          <a:p>
            <a:r>
              <a:rPr lang="en-US" sz="1700" dirty="0"/>
              <a:t>4. </a:t>
            </a:r>
            <a:r>
              <a:rPr lang="en-US" sz="1700" dirty="0" err="1"/>
              <a:t>Stanitski</a:t>
            </a:r>
            <a:r>
              <a:rPr lang="en-US" sz="1700" dirty="0"/>
              <a:t> CL. Anterior knee pain syndromes in the adolescent. </a:t>
            </a:r>
            <a:r>
              <a:rPr lang="en-US" sz="1700" i="1" dirty="0" err="1"/>
              <a:t>Instr</a:t>
            </a:r>
            <a:r>
              <a:rPr lang="en-US" sz="1700" i="1" dirty="0"/>
              <a:t> Course Lect</a:t>
            </a:r>
            <a:r>
              <a:rPr lang="en-US" sz="1700" dirty="0"/>
              <a:t>. 1994;43:211–20.</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7440" y="1825625"/>
            <a:ext cx="5027991" cy="4183289"/>
          </a:xfrm>
        </p:spPr>
      </p:pic>
    </p:spTree>
    <p:extLst>
      <p:ext uri="{BB962C8B-B14F-4D97-AF65-F5344CB8AC3E}">
        <p14:creationId xmlns:p14="http://schemas.microsoft.com/office/powerpoint/2010/main" val="3418345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Osgood Schlatter’s Disease</a:t>
            </a:r>
            <a:endParaRPr lang="en-US" dirty="0"/>
          </a:p>
        </p:txBody>
      </p:sp>
      <p:sp>
        <p:nvSpPr>
          <p:cNvPr id="3" name="Content Placeholder 2"/>
          <p:cNvSpPr>
            <a:spLocks noGrp="1"/>
          </p:cNvSpPr>
          <p:nvPr>
            <p:ph sz="half" idx="1"/>
          </p:nvPr>
        </p:nvSpPr>
        <p:spPr/>
        <p:txBody>
          <a:bodyPr/>
          <a:lstStyle/>
          <a:p>
            <a:r>
              <a:rPr lang="en-US" dirty="0"/>
              <a:t>The typical patient is a 13- or 14-year-old boy (or a 10- or 11-year-old girl) who has recently gone through a growth spurt</a:t>
            </a:r>
            <a:r>
              <a:rPr lang="en-US" dirty="0" smtClean="0"/>
              <a:t>.</a:t>
            </a:r>
          </a:p>
          <a:p>
            <a:endParaRPr lang="en-US" sz="1600" dirty="0" smtClean="0"/>
          </a:p>
          <a:p>
            <a:endParaRPr lang="en-US" sz="1600" dirty="0"/>
          </a:p>
          <a:p>
            <a:endParaRPr lang="en-US" sz="1600" dirty="0" smtClean="0"/>
          </a:p>
          <a:p>
            <a:endParaRPr lang="en-US" sz="1600" dirty="0"/>
          </a:p>
          <a:p>
            <a:endParaRPr lang="en-US" sz="1600" dirty="0" smtClean="0"/>
          </a:p>
          <a:p>
            <a:r>
              <a:rPr lang="en-US" sz="1600" dirty="0" err="1" smtClean="0"/>
              <a:t>Tandeter</a:t>
            </a:r>
            <a:r>
              <a:rPr lang="en-US" sz="1600" dirty="0" smtClean="0"/>
              <a:t> </a:t>
            </a:r>
            <a:r>
              <a:rPr lang="en-US" sz="1600" dirty="0"/>
              <a:t>HB, </a:t>
            </a:r>
            <a:r>
              <a:rPr lang="en-US" sz="1600" dirty="0" err="1"/>
              <a:t>Shvartzman</a:t>
            </a:r>
            <a:r>
              <a:rPr lang="en-US" sz="1600" dirty="0"/>
              <a:t> P, Stevens MA. Acute knee injuries: use of decision rules for selective radiograph ordering. </a:t>
            </a:r>
            <a:r>
              <a:rPr lang="en-US" sz="1600" i="1" dirty="0"/>
              <a:t>Am Fam Physician</a:t>
            </a:r>
            <a:r>
              <a:rPr lang="en-US" sz="1600" dirty="0"/>
              <a:t>. 1999;60:2599–608.</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6006" y="1542677"/>
            <a:ext cx="3264280" cy="4756523"/>
          </a:xfrm>
        </p:spPr>
      </p:pic>
    </p:spTree>
    <p:extLst>
      <p:ext uri="{BB962C8B-B14F-4D97-AF65-F5344CB8AC3E}">
        <p14:creationId xmlns:p14="http://schemas.microsoft.com/office/powerpoint/2010/main" val="3564256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Osgood Schlatter Disease</a:t>
            </a:r>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0927" y="1690688"/>
            <a:ext cx="4159867" cy="4716128"/>
          </a:xfrm>
        </p:spPr>
      </p:pic>
      <p:sp>
        <p:nvSpPr>
          <p:cNvPr id="8" name="Content Placeholder 7"/>
          <p:cNvSpPr>
            <a:spLocks noGrp="1"/>
          </p:cNvSpPr>
          <p:nvPr>
            <p:ph sz="half" idx="2"/>
          </p:nvPr>
        </p:nvSpPr>
        <p:spPr/>
        <p:txBody>
          <a:bodyPr/>
          <a:lstStyle/>
          <a:p>
            <a:endParaRPr lang="en-US" dirty="0" smtClean="0"/>
          </a:p>
          <a:p>
            <a:r>
              <a:rPr lang="en-US" dirty="0" smtClean="0"/>
              <a:t>Anterior knee pain approximately 2-3 inches inferior to the patella</a:t>
            </a:r>
          </a:p>
          <a:p>
            <a:r>
              <a:rPr lang="en-US" dirty="0" smtClean="0"/>
              <a:t>This injury is considered to be an avulsion fracture.</a:t>
            </a:r>
            <a:endParaRPr lang="en-US" dirty="0"/>
          </a:p>
        </p:txBody>
      </p:sp>
    </p:spTree>
    <p:extLst>
      <p:ext uri="{BB962C8B-B14F-4D97-AF65-F5344CB8AC3E}">
        <p14:creationId xmlns:p14="http://schemas.microsoft.com/office/powerpoint/2010/main" val="2306108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14" y="-5230"/>
            <a:ext cx="6468444" cy="6863230"/>
          </a:xfrm>
          <a:prstGeom prst="rect">
            <a:avLst/>
          </a:prstGeom>
        </p:spPr>
      </p:pic>
    </p:spTree>
    <p:extLst>
      <p:ext uri="{BB962C8B-B14F-4D97-AF65-F5344CB8AC3E}">
        <p14:creationId xmlns:p14="http://schemas.microsoft.com/office/powerpoint/2010/main" val="1075201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8" y="22764"/>
            <a:ext cx="9216570" cy="6726378"/>
          </a:xfrm>
          <a:prstGeom prst="rect">
            <a:avLst/>
          </a:prstGeom>
        </p:spPr>
      </p:pic>
    </p:spTree>
    <p:extLst>
      <p:ext uri="{BB962C8B-B14F-4D97-AF65-F5344CB8AC3E}">
        <p14:creationId xmlns:p14="http://schemas.microsoft.com/office/powerpoint/2010/main" val="679307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Patellar Tendonitis or Jumper’s Knee</a:t>
            </a:r>
            <a:endParaRPr lang="en-US" dirty="0"/>
          </a:p>
        </p:txBody>
      </p:sp>
      <p:sp>
        <p:nvSpPr>
          <p:cNvPr id="3" name="Content Placeholder 2"/>
          <p:cNvSpPr>
            <a:spLocks noGrp="1"/>
          </p:cNvSpPr>
          <p:nvPr>
            <p:ph sz="half" idx="1"/>
          </p:nvPr>
        </p:nvSpPr>
        <p:spPr/>
        <p:txBody>
          <a:bodyPr>
            <a:normAutofit fontScale="92500"/>
          </a:bodyPr>
          <a:lstStyle/>
          <a:p>
            <a:r>
              <a:rPr lang="en-US" dirty="0"/>
              <a:t>Jumper's knee (irritation and inflammation of the patellar tendon) most commonly occurs in teenage boys, particularly during a growth </a:t>
            </a:r>
            <a:r>
              <a:rPr lang="en-US" dirty="0" smtClean="0"/>
              <a:t>spurt.</a:t>
            </a:r>
          </a:p>
          <a:p>
            <a:endParaRPr lang="en-US" dirty="0"/>
          </a:p>
          <a:p>
            <a:r>
              <a:rPr lang="en-US" sz="1900" dirty="0"/>
              <a:t>Walsh WM. Knee injuries. In: </a:t>
            </a:r>
            <a:r>
              <a:rPr lang="en-US" sz="1900" dirty="0" err="1"/>
              <a:t>Mellion</a:t>
            </a:r>
            <a:r>
              <a:rPr lang="en-US" sz="1900" dirty="0"/>
              <a:t> MB, Walsh WM, Shelton GL, eds. The team physician's handbook. 2d ed. St. Louis: Mosby, 1990:554–78</a:t>
            </a:r>
            <a:r>
              <a:rPr lang="en-US" sz="1900" dirty="0" smtClean="0"/>
              <a:t>.</a:t>
            </a:r>
          </a:p>
          <a:p>
            <a:r>
              <a:rPr lang="en-US" sz="1900" dirty="0" err="1"/>
              <a:t>Tandeter</a:t>
            </a:r>
            <a:r>
              <a:rPr lang="en-US" sz="1900" dirty="0"/>
              <a:t> HB, </a:t>
            </a:r>
            <a:r>
              <a:rPr lang="en-US" sz="1900" dirty="0" err="1"/>
              <a:t>Shvartzman</a:t>
            </a:r>
            <a:r>
              <a:rPr lang="en-US" sz="1900" dirty="0"/>
              <a:t> P, Stevens MA. Acute knee injuries: use of decision rules for selective radiograph ordering. </a:t>
            </a:r>
            <a:r>
              <a:rPr lang="en-US" sz="1900" i="1" dirty="0"/>
              <a:t>Am Fam Physician</a:t>
            </a:r>
            <a:r>
              <a:rPr lang="en-US" sz="1900" dirty="0"/>
              <a:t>. 1999;60:2599–608.</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686" y="1825625"/>
            <a:ext cx="4767985" cy="4212317"/>
          </a:xfrm>
        </p:spPr>
      </p:pic>
    </p:spTree>
    <p:extLst>
      <p:ext uri="{BB962C8B-B14F-4D97-AF65-F5344CB8AC3E}">
        <p14:creationId xmlns:p14="http://schemas.microsoft.com/office/powerpoint/2010/main" val="324256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086" y="508000"/>
            <a:ext cx="6008914" cy="6008914"/>
          </a:xfrm>
          <a:prstGeom prst="rect">
            <a:avLst/>
          </a:prstGeom>
        </p:spPr>
      </p:pic>
    </p:spTree>
    <p:extLst>
      <p:ext uri="{BB962C8B-B14F-4D97-AF65-F5344CB8AC3E}">
        <p14:creationId xmlns:p14="http://schemas.microsoft.com/office/powerpoint/2010/main" val="971675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Jumper’s Knee</a:t>
            </a:r>
            <a:endParaRPr lang="en-US" dirty="0"/>
          </a:p>
        </p:txBody>
      </p:sp>
      <p:sp>
        <p:nvSpPr>
          <p:cNvPr id="3" name="Content Placeholder 2"/>
          <p:cNvSpPr>
            <a:spLocks noGrp="1"/>
          </p:cNvSpPr>
          <p:nvPr>
            <p:ph sz="half" idx="1"/>
          </p:nvPr>
        </p:nvSpPr>
        <p:spPr/>
        <p:txBody>
          <a:bodyPr>
            <a:normAutofit/>
          </a:bodyPr>
          <a:lstStyle/>
          <a:p>
            <a:r>
              <a:rPr lang="en-US" dirty="0"/>
              <a:t>The patient reports vague anterior knee pain that has persisted for months and worsens after activities such as walking down stairs or running</a:t>
            </a:r>
            <a:r>
              <a:rPr lang="en-US" dirty="0" smtClean="0"/>
              <a:t>.</a:t>
            </a:r>
          </a:p>
          <a:p>
            <a:endParaRPr lang="en-US" dirty="0"/>
          </a:p>
          <a:p>
            <a:endParaRPr lang="en-US" dirty="0" smtClean="0"/>
          </a:p>
          <a:p>
            <a:r>
              <a:rPr lang="en-US" sz="1700" dirty="0" smtClean="0">
                <a:latin typeface="Times New Roman" panose="02020603050405020304" pitchFamily="18" charset="0"/>
                <a:cs typeface="Times New Roman" panose="02020603050405020304" pitchFamily="18" charset="0"/>
              </a:rPr>
              <a:t>CALMBACH WL &amp; Hutchens M. Evaluation of Patients Presenting with Knee Pain: Part II. Differential Diagnosis. </a:t>
            </a:r>
            <a:r>
              <a:rPr lang="en-US" sz="1700" i="1" dirty="0" smtClean="0">
                <a:latin typeface="Times New Roman" panose="02020603050405020304" pitchFamily="18" charset="0"/>
                <a:cs typeface="Times New Roman" panose="02020603050405020304" pitchFamily="18" charset="0"/>
              </a:rPr>
              <a:t>Am Fam Physician.</a:t>
            </a:r>
            <a:r>
              <a:rPr lang="en-US" sz="1700" dirty="0" smtClean="0">
                <a:latin typeface="Times New Roman" panose="02020603050405020304" pitchFamily="18" charset="0"/>
                <a:cs typeface="Times New Roman" panose="02020603050405020304" pitchFamily="18" charset="0"/>
              </a:rPr>
              <a:t> 2003 Sep 1;68(5):917-922.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9787" y="1818226"/>
            <a:ext cx="5404013" cy="4553545"/>
          </a:xfrm>
        </p:spPr>
      </p:pic>
    </p:spTree>
    <p:extLst>
      <p:ext uri="{BB962C8B-B14F-4D97-AF65-F5344CB8AC3E}">
        <p14:creationId xmlns:p14="http://schemas.microsoft.com/office/powerpoint/2010/main" val="2642382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Jumper’s Knee</a:t>
            </a:r>
            <a:endParaRPr lang="en-US" dirty="0"/>
          </a:p>
        </p:txBody>
      </p:sp>
      <p:sp>
        <p:nvSpPr>
          <p:cNvPr id="3" name="Content Placeholder 2"/>
          <p:cNvSpPr>
            <a:spLocks noGrp="1"/>
          </p:cNvSpPr>
          <p:nvPr>
            <p:ph sz="half" idx="1"/>
          </p:nvPr>
        </p:nvSpPr>
        <p:spPr/>
        <p:txBody>
          <a:bodyPr/>
          <a:lstStyle/>
          <a:p>
            <a:r>
              <a:rPr lang="en-US" dirty="0"/>
              <a:t>On physical examination, the patellar tendon is tender, and the pain is reproduced by resisted knee extension. </a:t>
            </a:r>
            <a:endParaRPr lang="en-US" dirty="0" smtClean="0"/>
          </a:p>
          <a:p>
            <a:r>
              <a:rPr lang="en-US" dirty="0" smtClean="0"/>
              <a:t>There </a:t>
            </a:r>
            <a:r>
              <a:rPr lang="en-US" dirty="0"/>
              <a:t>is usually no effusion. </a:t>
            </a:r>
            <a:endParaRPr lang="en-US" dirty="0" smtClean="0"/>
          </a:p>
          <a:p>
            <a:r>
              <a:rPr lang="en-US" dirty="0" smtClean="0"/>
              <a:t>Radiographs </a:t>
            </a:r>
            <a:r>
              <a:rPr lang="en-US" dirty="0"/>
              <a:t>are not indicated.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3797" y="2220686"/>
            <a:ext cx="6232970" cy="3309257"/>
          </a:xfrm>
        </p:spPr>
      </p:pic>
    </p:spTree>
    <p:extLst>
      <p:ext uri="{BB962C8B-B14F-4D97-AF65-F5344CB8AC3E}">
        <p14:creationId xmlns:p14="http://schemas.microsoft.com/office/powerpoint/2010/main" val="1804903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7606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Knee Pain Incidence</a:t>
            </a:r>
            <a:endParaRPr lang="en-US" dirty="0"/>
          </a:p>
        </p:txBody>
      </p:sp>
      <p:sp>
        <p:nvSpPr>
          <p:cNvPr id="3" name="Content Placeholder 2"/>
          <p:cNvSpPr>
            <a:spLocks noGrp="1"/>
          </p:cNvSpPr>
          <p:nvPr>
            <p:ph sz="half" idx="1"/>
          </p:nvPr>
        </p:nvSpPr>
        <p:spPr/>
        <p:txBody>
          <a:bodyPr>
            <a:normAutofit fontScale="92500" lnSpcReduction="20000"/>
          </a:bodyPr>
          <a:lstStyle/>
          <a:p>
            <a:r>
              <a:rPr lang="en-US" sz="3500" dirty="0"/>
              <a:t>Knee pain accounts for approximately one third of musculoskeletal problems seen in primary care settings. </a:t>
            </a:r>
            <a:endParaRPr lang="en-US" sz="3500" dirty="0" smtClean="0"/>
          </a:p>
          <a:p>
            <a:endParaRPr lang="en-US" dirty="0"/>
          </a:p>
          <a:p>
            <a:endParaRPr lang="en-US" dirty="0" smtClean="0"/>
          </a:p>
          <a:p>
            <a:endParaRPr lang="en-US" dirty="0"/>
          </a:p>
          <a:p>
            <a:endParaRPr lang="en-US" dirty="0" smtClean="0"/>
          </a:p>
          <a:p>
            <a:r>
              <a:rPr lang="en-US" sz="1900" dirty="0"/>
              <a:t>Rosenblatt RA, Cherkin DC, Schneeweiss R, Hart LG. The content of ambulatory medical care in the United States. An interspecialty comparison. </a:t>
            </a:r>
            <a:r>
              <a:rPr lang="en-US" sz="1900" i="1" dirty="0"/>
              <a:t>N Engl J Med</a:t>
            </a:r>
            <a:r>
              <a:rPr lang="en-US" sz="1900" dirty="0"/>
              <a:t>. 1983;309:892–7.</a:t>
            </a:r>
            <a:endParaRPr lang="en-US" sz="1900"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7543" y="1482159"/>
            <a:ext cx="3947886" cy="3947886"/>
          </a:xfrm>
        </p:spPr>
      </p:pic>
    </p:spTree>
    <p:extLst>
      <p:ext uri="{BB962C8B-B14F-4D97-AF65-F5344CB8AC3E}">
        <p14:creationId xmlns:p14="http://schemas.microsoft.com/office/powerpoint/2010/main" val="1240275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38514" y="-77465"/>
            <a:ext cx="9245600" cy="6935466"/>
          </a:xfrm>
        </p:spPr>
      </p:pic>
    </p:spTree>
    <p:extLst>
      <p:ext uri="{BB962C8B-B14F-4D97-AF65-F5344CB8AC3E}">
        <p14:creationId xmlns:p14="http://schemas.microsoft.com/office/powerpoint/2010/main" val="318112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14" y="1"/>
            <a:ext cx="9134328" cy="6843496"/>
          </a:xfrm>
          <a:prstGeom prst="rect">
            <a:avLst/>
          </a:prstGeom>
        </p:spPr>
      </p:pic>
    </p:spTree>
    <p:extLst>
      <p:ext uri="{BB962C8B-B14F-4D97-AF65-F5344CB8AC3E}">
        <p14:creationId xmlns:p14="http://schemas.microsoft.com/office/powerpoint/2010/main" val="2687049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58048" cy="1325563"/>
          </a:xfrm>
        </p:spPr>
        <p:txBody>
          <a:bodyPr>
            <a:normAutofit/>
          </a:bodyPr>
          <a:lstStyle/>
          <a:p>
            <a:pPr algn="ctr"/>
            <a:r>
              <a:rPr lang="en-US" sz="1600" dirty="0" smtClean="0"/>
              <a:t>Peterson W. Patellofemoral </a:t>
            </a:r>
            <a:r>
              <a:rPr lang="en-US" sz="1600" dirty="0"/>
              <a:t>pain in athletes</a:t>
            </a:r>
            <a:r>
              <a:rPr lang="en-US" sz="1600" dirty="0" smtClean="0"/>
              <a:t>. Open </a:t>
            </a:r>
            <a:r>
              <a:rPr lang="en-US" sz="1600" dirty="0" err="1" smtClean="0"/>
              <a:t>Acces</a:t>
            </a:r>
            <a:r>
              <a:rPr lang="en-US" sz="1600" dirty="0" smtClean="0"/>
              <a:t> J Sports Med. 2017 </a:t>
            </a:r>
            <a:r>
              <a:rPr lang="en-US" sz="1600" dirty="0"/>
              <a:t>Jun 12;8:143-154</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8394" y="1690688"/>
            <a:ext cx="4826022" cy="4826022"/>
          </a:xfrm>
        </p:spPr>
      </p:pic>
      <p:sp>
        <p:nvSpPr>
          <p:cNvPr id="3" name="Content Placeholder 2"/>
          <p:cNvSpPr>
            <a:spLocks noGrp="1"/>
          </p:cNvSpPr>
          <p:nvPr>
            <p:ph sz="half" idx="2"/>
          </p:nvPr>
        </p:nvSpPr>
        <p:spPr>
          <a:xfrm>
            <a:off x="6172200" y="103031"/>
            <a:ext cx="5181600" cy="6073932"/>
          </a:xfrm>
        </p:spPr>
        <p:txBody>
          <a:bodyPr>
            <a:normAutofit/>
          </a:bodyPr>
          <a:lstStyle/>
          <a:p>
            <a:r>
              <a:rPr lang="en-US" dirty="0"/>
              <a:t>This disorder may arise proximally by internal rotation of the femur or distally by internal rotation of the tibia, or both. </a:t>
            </a:r>
            <a:endParaRPr lang="en-US" dirty="0" smtClean="0"/>
          </a:p>
          <a:p>
            <a:r>
              <a:rPr lang="en-US" dirty="0" smtClean="0"/>
              <a:t>Internal </a:t>
            </a:r>
            <a:r>
              <a:rPr lang="en-US" dirty="0"/>
              <a:t>rotation of the femur might be the result of weakness of the hip muscles. </a:t>
            </a:r>
            <a:endParaRPr lang="en-US" dirty="0" smtClean="0"/>
          </a:p>
          <a:p>
            <a:r>
              <a:rPr lang="en-US" dirty="0" smtClean="0"/>
              <a:t>Foot </a:t>
            </a:r>
            <a:r>
              <a:rPr lang="en-US" dirty="0"/>
              <a:t>abnormalities might be cause for internal rotation of the tibia (</a:t>
            </a:r>
            <a:r>
              <a:rPr lang="en-US" dirty="0" smtClean="0"/>
              <a:t>rear-foot </a:t>
            </a:r>
            <a:r>
              <a:rPr lang="en-US" dirty="0"/>
              <a:t>eversion or pes pronatus). </a:t>
            </a:r>
            <a:endParaRPr lang="en-US" dirty="0" smtClean="0"/>
          </a:p>
          <a:p>
            <a:r>
              <a:rPr lang="en-US" dirty="0" smtClean="0"/>
              <a:t>The </a:t>
            </a:r>
            <a:r>
              <a:rPr lang="en-US" dirty="0"/>
              <a:t>valgus </a:t>
            </a:r>
            <a:r>
              <a:rPr lang="en-US" dirty="0" smtClean="0"/>
              <a:t>mal-alignment </a:t>
            </a:r>
            <a:r>
              <a:rPr lang="en-US" dirty="0"/>
              <a:t>may lead to lateral patella </a:t>
            </a:r>
            <a:r>
              <a:rPr lang="en-US" dirty="0" smtClean="0"/>
              <a:t>mal-tracking</a:t>
            </a:r>
            <a:r>
              <a:rPr lang="en-US" dirty="0"/>
              <a:t>.</a:t>
            </a:r>
            <a:r>
              <a:rPr lang="en-US" dirty="0" smtClean="0"/>
              <a:t> </a:t>
            </a:r>
            <a:endParaRPr lang="en-US" dirty="0"/>
          </a:p>
        </p:txBody>
      </p:sp>
    </p:spTree>
    <p:extLst>
      <p:ext uri="{BB962C8B-B14F-4D97-AF65-F5344CB8AC3E}">
        <p14:creationId xmlns:p14="http://schemas.microsoft.com/office/powerpoint/2010/main" val="552225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Patellofemoral Pain Syndrome (PFA)</a:t>
            </a:r>
            <a:br>
              <a:rPr lang="en-US" dirty="0" smtClean="0"/>
            </a:br>
            <a:r>
              <a:rPr lang="en-US" dirty="0" smtClean="0"/>
              <a:t>Runners Knee</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5610" y="1690688"/>
            <a:ext cx="5297713" cy="5014911"/>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7081" y="1871323"/>
            <a:ext cx="4248045" cy="4602048"/>
          </a:xfrm>
        </p:spPr>
      </p:pic>
    </p:spTree>
    <p:extLst>
      <p:ext uri="{BB962C8B-B14F-4D97-AF65-F5344CB8AC3E}">
        <p14:creationId xmlns:p14="http://schemas.microsoft.com/office/powerpoint/2010/main" val="2458662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Patellofemoral Pain Syndrome (PFA)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1430" y="1567542"/>
            <a:ext cx="4123696" cy="471714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29707" y="1825625"/>
            <a:ext cx="3266585" cy="4351338"/>
          </a:xfrm>
        </p:spPr>
      </p:pic>
    </p:spTree>
    <p:extLst>
      <p:ext uri="{BB962C8B-B14F-4D97-AF65-F5344CB8AC3E}">
        <p14:creationId xmlns:p14="http://schemas.microsoft.com/office/powerpoint/2010/main" val="2018013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 Sign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3258" y="1825625"/>
            <a:ext cx="3265484" cy="4351338"/>
          </a:xfrm>
        </p:spPr>
      </p:pic>
    </p:spTree>
    <p:extLst>
      <p:ext uri="{BB962C8B-B14F-4D97-AF65-F5344CB8AC3E}">
        <p14:creationId xmlns:p14="http://schemas.microsoft.com/office/powerpoint/2010/main" val="938786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Clarke’s Sign or Patellofemoral Scrape Test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076" y="1799772"/>
            <a:ext cx="9769332" cy="4673600"/>
          </a:xfrm>
        </p:spPr>
      </p:pic>
    </p:spTree>
    <p:extLst>
      <p:ext uri="{BB962C8B-B14F-4D97-AF65-F5344CB8AC3E}">
        <p14:creationId xmlns:p14="http://schemas.microsoft.com/office/powerpoint/2010/main" val="1860247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Patellofemoral Pain Syndrome (PFA)</a:t>
            </a:r>
            <a:br>
              <a:rPr lang="en-US" dirty="0" smtClean="0"/>
            </a:br>
            <a:r>
              <a:rPr lang="en-US" dirty="0" smtClean="0"/>
              <a:t>Runner’s Knee</a:t>
            </a:r>
            <a:br>
              <a:rPr lang="en-US" dirty="0" smtClean="0"/>
            </a:br>
            <a:r>
              <a:rPr lang="en-US" dirty="0" smtClean="0"/>
              <a:t>Chondromalacia Patellae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4041" y="1841500"/>
            <a:ext cx="4051905" cy="42545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8294" y="1841500"/>
            <a:ext cx="4254500" cy="4254500"/>
          </a:xfrm>
        </p:spPr>
      </p:pic>
    </p:spTree>
    <p:extLst>
      <p:ext uri="{BB962C8B-B14F-4D97-AF65-F5344CB8AC3E}">
        <p14:creationId xmlns:p14="http://schemas.microsoft.com/office/powerpoint/2010/main" val="3031821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Derangements of the Knee (IDK)</a:t>
            </a:r>
            <a:endParaRPr lang="en-US" dirty="0"/>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r>
              <a:rPr lang="en-US" dirty="0" smtClean="0"/>
              <a:t>IDK often means “I don’t know.”</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5620"/>
            <a:ext cx="5181600" cy="3451348"/>
          </a:xfrm>
        </p:spPr>
      </p:pic>
    </p:spTree>
    <p:extLst>
      <p:ext uri="{BB962C8B-B14F-4D97-AF65-F5344CB8AC3E}">
        <p14:creationId xmlns:p14="http://schemas.microsoft.com/office/powerpoint/2010/main" val="2838593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543469" y="0"/>
            <a:ext cx="9132808" cy="6858000"/>
          </a:xfrm>
        </p:spPr>
      </p:pic>
    </p:spTree>
    <p:extLst>
      <p:ext uri="{BB962C8B-B14F-4D97-AF65-F5344CB8AC3E}">
        <p14:creationId xmlns:p14="http://schemas.microsoft.com/office/powerpoint/2010/main" val="231687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Knee Pain Incidence</a:t>
            </a:r>
            <a:endParaRPr lang="en-US" dirty="0"/>
          </a:p>
        </p:txBody>
      </p:sp>
      <p:sp>
        <p:nvSpPr>
          <p:cNvPr id="3" name="Content Placeholder 2"/>
          <p:cNvSpPr>
            <a:spLocks noGrp="1"/>
          </p:cNvSpPr>
          <p:nvPr>
            <p:ph sz="half" idx="1"/>
          </p:nvPr>
        </p:nvSpPr>
        <p:spPr/>
        <p:txBody>
          <a:bodyPr>
            <a:normAutofit fontScale="92500" lnSpcReduction="10000"/>
          </a:bodyPr>
          <a:lstStyle/>
          <a:p>
            <a:r>
              <a:rPr lang="en-US" sz="3000" dirty="0" smtClean="0"/>
              <a:t>This complaint is most prevalent in physically active patients, with as many as 54 percent of athletes having some degree of knee pain each year.</a:t>
            </a:r>
          </a:p>
          <a:p>
            <a:endParaRPr lang="en-US" dirty="0"/>
          </a:p>
          <a:p>
            <a:endParaRPr lang="en-US" dirty="0" smtClean="0"/>
          </a:p>
          <a:p>
            <a:endParaRPr lang="en-US" dirty="0"/>
          </a:p>
          <a:p>
            <a:r>
              <a:rPr lang="en-US" sz="1900" dirty="0"/>
              <a:t>Rosenblatt RA, Cherkin DC, Schneeweiss R, Hart LG. The content of ambulatory medical care in the United States. An interspecialty comparison. </a:t>
            </a:r>
            <a:r>
              <a:rPr lang="en-US" sz="1900" i="1" dirty="0"/>
              <a:t>N Engl J Med</a:t>
            </a:r>
            <a:r>
              <a:rPr lang="en-US" sz="1900" dirty="0"/>
              <a:t>. 1983;309:892–7.</a:t>
            </a:r>
            <a:endParaRPr lang="en-US" sz="1900"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7512" y="1825625"/>
            <a:ext cx="5182919" cy="3537744"/>
          </a:xfrm>
        </p:spPr>
      </p:pic>
    </p:spTree>
    <p:extLst>
      <p:ext uri="{BB962C8B-B14F-4D97-AF65-F5344CB8AC3E}">
        <p14:creationId xmlns:p14="http://schemas.microsoft.com/office/powerpoint/2010/main" val="4040351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73723" y="0"/>
            <a:ext cx="9132809" cy="6858000"/>
          </a:xfrm>
        </p:spPr>
      </p:pic>
    </p:spTree>
    <p:extLst>
      <p:ext uri="{BB962C8B-B14F-4D97-AF65-F5344CB8AC3E}">
        <p14:creationId xmlns:p14="http://schemas.microsoft.com/office/powerpoint/2010/main" val="1761025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Pain Characteristics</a:t>
            </a:r>
            <a:br>
              <a:rPr lang="en-US" dirty="0" smtClean="0"/>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p>
        </p:txBody>
      </p:sp>
      <p:sp>
        <p:nvSpPr>
          <p:cNvPr id="3" name="Content Placeholder 2"/>
          <p:cNvSpPr>
            <a:spLocks noGrp="1"/>
          </p:cNvSpPr>
          <p:nvPr>
            <p:ph idx="1"/>
          </p:nvPr>
        </p:nvSpPr>
        <p:spPr/>
        <p:txBody>
          <a:bodyPr>
            <a:normAutofit/>
          </a:bodyPr>
          <a:lstStyle/>
          <a:p>
            <a:r>
              <a:rPr lang="en-US" dirty="0"/>
              <a:t>The patient's description of knee pain is helpful in focusing the differential diagnosis</a:t>
            </a:r>
            <a:r>
              <a:rPr lang="en-US" dirty="0" smtClean="0"/>
              <a:t>. </a:t>
            </a:r>
          </a:p>
          <a:p>
            <a:r>
              <a:rPr lang="en-US" dirty="0" smtClean="0"/>
              <a:t>It </a:t>
            </a:r>
            <a:r>
              <a:rPr lang="en-US" dirty="0"/>
              <a:t>is important to clarify the characteristics of the pain, including its onset (rapid or insidious), location (anterior, medial, lateral, or posterior knee), duration, severity, and quality (e.g., dull, sharp, achy</a:t>
            </a:r>
            <a:r>
              <a:rPr lang="en-US" dirty="0" smtClean="0"/>
              <a:t>).</a:t>
            </a:r>
          </a:p>
          <a:p>
            <a:r>
              <a:rPr lang="en-US" dirty="0" smtClean="0"/>
              <a:t> </a:t>
            </a:r>
            <a:r>
              <a:rPr lang="en-US" dirty="0"/>
              <a:t>Aggravating and alleviating factors also need to be identified. If knee pain is caused by an acute injury, the physician needs to know whether the patient was able to continue activity or bear weight after the injury or was forced to cease activities immediately</a:t>
            </a:r>
            <a:r>
              <a:rPr lang="en-US" dirty="0" smtClean="0"/>
              <a:t>.</a:t>
            </a:r>
          </a:p>
          <a:p>
            <a:r>
              <a:rPr lang="en-US" sz="1600" dirty="0" err="1"/>
              <a:t>Bergfeld</a:t>
            </a:r>
            <a:r>
              <a:rPr lang="en-US" sz="1600" dirty="0"/>
              <a:t> J, Ireland ML, </a:t>
            </a:r>
            <a:r>
              <a:rPr lang="en-US" sz="1600" dirty="0" err="1"/>
              <a:t>Wojtys</a:t>
            </a:r>
            <a:r>
              <a:rPr lang="en-US" sz="1600" dirty="0"/>
              <a:t> EM, Glaser V. Pinpointing the cause of acute knee pain. </a:t>
            </a:r>
            <a:r>
              <a:rPr lang="en-US" sz="1600" i="1" dirty="0"/>
              <a:t>Patient Care</a:t>
            </a:r>
            <a:r>
              <a:rPr lang="en-US" sz="1600" dirty="0"/>
              <a:t>. 1997;31(18):100–7.</a:t>
            </a:r>
          </a:p>
        </p:txBody>
      </p:sp>
    </p:spTree>
    <p:extLst>
      <p:ext uri="{BB962C8B-B14F-4D97-AF65-F5344CB8AC3E}">
        <p14:creationId xmlns:p14="http://schemas.microsoft.com/office/powerpoint/2010/main" val="1480648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Mechanical Symptoms</a:t>
            </a:r>
            <a:br>
              <a:rPr lang="en-US" dirty="0" smtClean="0"/>
            </a:br>
            <a:r>
              <a:rPr lang="en-US" sz="1800" dirty="0">
                <a:latin typeface="Times New Roman" panose="02020603050405020304" pitchFamily="18" charset="0"/>
                <a:cs typeface="Times New Roman" panose="02020603050405020304" pitchFamily="18" charset="0"/>
              </a:rPr>
              <a:t>CALMBACH WL &amp; Hutchens M. Evaluation of Patients Presenting with Knee Pain: Part I. History, Physical Examination, Radiographs, and Laboratory Tests. </a:t>
            </a:r>
            <a:r>
              <a:rPr lang="en-US" sz="1800" i="1" dirty="0">
                <a:latin typeface="Times New Roman" panose="02020603050405020304" pitchFamily="18" charset="0"/>
                <a:cs typeface="Times New Roman" panose="02020603050405020304" pitchFamily="18" charset="0"/>
              </a:rPr>
              <a:t>Am Fam Physician.</a:t>
            </a:r>
            <a:r>
              <a:rPr lang="en-US" sz="1800" dirty="0">
                <a:latin typeface="Times New Roman" panose="02020603050405020304" pitchFamily="18" charset="0"/>
                <a:cs typeface="Times New Roman" panose="02020603050405020304" pitchFamily="18" charset="0"/>
              </a:rPr>
              <a:t> 2003 Sep 1;68(5):907-912.</a:t>
            </a:r>
            <a:endParaRPr lang="en-US" sz="1800" dirty="0"/>
          </a:p>
        </p:txBody>
      </p:sp>
      <p:sp>
        <p:nvSpPr>
          <p:cNvPr id="6" name="Content Placeholder 5"/>
          <p:cNvSpPr>
            <a:spLocks noGrp="1"/>
          </p:cNvSpPr>
          <p:nvPr>
            <p:ph idx="1"/>
          </p:nvPr>
        </p:nvSpPr>
        <p:spPr/>
        <p:txBody>
          <a:bodyPr/>
          <a:lstStyle/>
          <a:p>
            <a:r>
              <a:rPr lang="en-US" dirty="0"/>
              <a:t>The patient should be asked about mechanical symptoms, such as locking, popping, or giving way of the knee. </a:t>
            </a:r>
            <a:endParaRPr lang="en-US" dirty="0" smtClean="0"/>
          </a:p>
          <a:p>
            <a:r>
              <a:rPr lang="en-US" dirty="0" smtClean="0"/>
              <a:t>A </a:t>
            </a:r>
            <a:r>
              <a:rPr lang="en-US" dirty="0"/>
              <a:t>history of locking episodes suggests a meniscal tear. </a:t>
            </a:r>
            <a:endParaRPr lang="en-US" dirty="0" smtClean="0"/>
          </a:p>
          <a:p>
            <a:r>
              <a:rPr lang="en-US" dirty="0" smtClean="0"/>
              <a:t>A </a:t>
            </a:r>
            <a:r>
              <a:rPr lang="en-US" dirty="0"/>
              <a:t>sensation of popping at the time of injury suggests ligamentous injury, probably complete rupture of a ligament (third-degree tear</a:t>
            </a:r>
            <a:r>
              <a:rPr lang="en-US" dirty="0" smtClean="0"/>
              <a:t>).</a:t>
            </a:r>
          </a:p>
          <a:p>
            <a:r>
              <a:rPr lang="en-US" dirty="0" smtClean="0"/>
              <a:t> </a:t>
            </a:r>
            <a:r>
              <a:rPr lang="en-US" dirty="0"/>
              <a:t>Episodes of giving way are consistent with some degree of knee instability and may indicate patellar subluxation or ligamentous rupture.</a:t>
            </a:r>
          </a:p>
        </p:txBody>
      </p:sp>
    </p:spTree>
    <p:extLst>
      <p:ext uri="{BB962C8B-B14F-4D97-AF65-F5344CB8AC3E}">
        <p14:creationId xmlns:p14="http://schemas.microsoft.com/office/powerpoint/2010/main" val="1827542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Effusion</a:t>
            </a:r>
            <a:br>
              <a:rPr lang="en-US" dirty="0" smtClean="0"/>
            </a:br>
            <a:r>
              <a:rPr lang="en-US" sz="1800" dirty="0">
                <a:latin typeface="Times New Roman" panose="02020603050405020304" pitchFamily="18" charset="0"/>
                <a:cs typeface="Times New Roman" panose="02020603050405020304" pitchFamily="18" charset="0"/>
              </a:rPr>
              <a:t>CALMBACH WL &amp; Hutchens M. Evaluation of Patients Presenting with Knee Pain: Part I. History, Physical Examination, Radiographs, and Laboratory Tests. </a:t>
            </a:r>
            <a:r>
              <a:rPr lang="en-US" sz="1800" i="1" dirty="0">
                <a:latin typeface="Times New Roman" panose="02020603050405020304" pitchFamily="18" charset="0"/>
                <a:cs typeface="Times New Roman" panose="02020603050405020304" pitchFamily="18" charset="0"/>
              </a:rPr>
              <a:t>Am Fam Physician.</a:t>
            </a:r>
            <a:r>
              <a:rPr lang="en-US" sz="1800" dirty="0">
                <a:latin typeface="Times New Roman" panose="02020603050405020304" pitchFamily="18" charset="0"/>
                <a:cs typeface="Times New Roman" panose="02020603050405020304" pitchFamily="18" charset="0"/>
              </a:rPr>
              <a:t> 2003 Sep 1;68(5):907-912.</a:t>
            </a:r>
            <a:endParaRPr lang="en-US" sz="1800" dirty="0"/>
          </a:p>
        </p:txBody>
      </p:sp>
      <p:sp>
        <p:nvSpPr>
          <p:cNvPr id="3" name="Content Placeholder 2"/>
          <p:cNvSpPr>
            <a:spLocks noGrp="1"/>
          </p:cNvSpPr>
          <p:nvPr>
            <p:ph idx="1"/>
          </p:nvPr>
        </p:nvSpPr>
        <p:spPr/>
        <p:txBody>
          <a:bodyPr/>
          <a:lstStyle/>
          <a:p>
            <a:r>
              <a:rPr lang="en-US" dirty="0"/>
              <a:t>The timing and amount of joint effusion are important clues to the diagnosis. </a:t>
            </a:r>
            <a:endParaRPr lang="en-US" dirty="0" smtClean="0"/>
          </a:p>
          <a:p>
            <a:r>
              <a:rPr lang="en-US" dirty="0" smtClean="0"/>
              <a:t>Rapid </a:t>
            </a:r>
            <a:r>
              <a:rPr lang="en-US" dirty="0"/>
              <a:t>onset (within two hours) of a large, tense effusion suggests rupture of the anterior cruciate ligament or fracture of the tibial plateau with resultant hemarthrosis, whereas slower onset (24 to 36 hours) of a mild to moderate effusion is consistent with meniscal injury or ligamentous sprain. </a:t>
            </a:r>
            <a:endParaRPr lang="en-US" dirty="0" smtClean="0"/>
          </a:p>
          <a:p>
            <a:r>
              <a:rPr lang="en-US" dirty="0" smtClean="0"/>
              <a:t>Recurrent </a:t>
            </a:r>
            <a:r>
              <a:rPr lang="en-US" dirty="0"/>
              <a:t>knee effusion after activity is consistent with meniscal injury.</a:t>
            </a:r>
          </a:p>
        </p:txBody>
      </p:sp>
    </p:spTree>
    <p:extLst>
      <p:ext uri="{BB962C8B-B14F-4D97-AF65-F5344CB8AC3E}">
        <p14:creationId xmlns:p14="http://schemas.microsoft.com/office/powerpoint/2010/main" val="20076636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Mechanism of Injury</a:t>
            </a:r>
            <a:br>
              <a:rPr lang="en-US" dirty="0" smtClean="0"/>
            </a:br>
            <a:r>
              <a:rPr lang="en-US" sz="1800" dirty="0">
                <a:latin typeface="Times New Roman" panose="02020603050405020304" pitchFamily="18" charset="0"/>
                <a:cs typeface="Times New Roman" panose="02020603050405020304" pitchFamily="18" charset="0"/>
              </a:rPr>
              <a:t>CALMBACH WL &amp; Hutchens M. Evaluation of Patients Presenting with Knee Pain: Part I. History, Physical Examination, Radiographs, and Laboratory Tests. </a:t>
            </a:r>
            <a:r>
              <a:rPr lang="en-US" sz="1800" i="1" dirty="0">
                <a:latin typeface="Times New Roman" panose="02020603050405020304" pitchFamily="18" charset="0"/>
                <a:cs typeface="Times New Roman" panose="02020603050405020304" pitchFamily="18" charset="0"/>
              </a:rPr>
              <a:t>Am Fam Physician.</a:t>
            </a:r>
            <a:r>
              <a:rPr lang="en-US" sz="1800" dirty="0">
                <a:latin typeface="Times New Roman" panose="02020603050405020304" pitchFamily="18" charset="0"/>
                <a:cs typeface="Times New Roman" panose="02020603050405020304" pitchFamily="18" charset="0"/>
              </a:rPr>
              <a:t> 2003 Sep 1;68(5):907-912.</a:t>
            </a:r>
            <a:endParaRPr lang="en-US" sz="1800" dirty="0"/>
          </a:p>
        </p:txBody>
      </p:sp>
      <p:sp>
        <p:nvSpPr>
          <p:cNvPr id="3" name="Content Placeholder 2"/>
          <p:cNvSpPr>
            <a:spLocks noGrp="1"/>
          </p:cNvSpPr>
          <p:nvPr>
            <p:ph idx="1"/>
          </p:nvPr>
        </p:nvSpPr>
        <p:spPr/>
        <p:txBody>
          <a:bodyPr/>
          <a:lstStyle/>
          <a:p>
            <a:r>
              <a:rPr lang="en-US" dirty="0"/>
              <a:t>A direct blow to the knee can cause serious injury. </a:t>
            </a:r>
            <a:endParaRPr lang="en-US" dirty="0" smtClean="0"/>
          </a:p>
          <a:p>
            <a:r>
              <a:rPr lang="en-US" dirty="0" smtClean="0"/>
              <a:t>Anterior </a:t>
            </a:r>
            <a:r>
              <a:rPr lang="en-US" dirty="0"/>
              <a:t>force applied to the proximal tibia with the knee in flexion (e.g., when the knee hits the dashboard in an automobile accident) can cause injury to the posterior cruciate ligament. </a:t>
            </a:r>
            <a:endParaRPr lang="en-US" dirty="0" smtClean="0"/>
          </a:p>
          <a:p>
            <a:r>
              <a:rPr lang="en-US" dirty="0" smtClean="0"/>
              <a:t>The </a:t>
            </a:r>
            <a:r>
              <a:rPr lang="en-US" dirty="0"/>
              <a:t>medial collateral ligament is most commonly injured as a result of direct lateral force to the knee (e.g., clipping in football); this force creates a valgus load on the knee joint and can result in rupture of the medial collateral ligament. </a:t>
            </a:r>
            <a:endParaRPr lang="en-US" dirty="0" smtClean="0"/>
          </a:p>
          <a:p>
            <a:r>
              <a:rPr lang="en-US" dirty="0" smtClean="0"/>
              <a:t>Conversely</a:t>
            </a:r>
            <a:r>
              <a:rPr lang="en-US" dirty="0"/>
              <a:t>, a medial blow that creates a varus load can injure the lateral collateral ligament.</a:t>
            </a:r>
          </a:p>
        </p:txBody>
      </p:sp>
    </p:spTree>
    <p:extLst>
      <p:ext uri="{BB962C8B-B14F-4D97-AF65-F5344CB8AC3E}">
        <p14:creationId xmlns:p14="http://schemas.microsoft.com/office/powerpoint/2010/main" val="736227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Mechanism of Injury</a:t>
            </a:r>
            <a:br>
              <a:rPr lang="en-US" dirty="0" smtClean="0"/>
            </a:br>
            <a:r>
              <a:rPr lang="en-US" sz="1800" dirty="0">
                <a:latin typeface="Times New Roman" panose="02020603050405020304" pitchFamily="18" charset="0"/>
                <a:cs typeface="Times New Roman" panose="02020603050405020304" pitchFamily="18" charset="0"/>
              </a:rPr>
              <a:t>CALMBACH WL &amp; Hutchens M. Evaluation of Patients Presenting with Knee Pain: Part I. History, Physical Examination, Radiographs, and Laboratory Tests. </a:t>
            </a:r>
            <a:r>
              <a:rPr lang="en-US" sz="1800" i="1" dirty="0">
                <a:latin typeface="Times New Roman" panose="02020603050405020304" pitchFamily="18" charset="0"/>
                <a:cs typeface="Times New Roman" panose="02020603050405020304" pitchFamily="18" charset="0"/>
              </a:rPr>
              <a:t>Am Fam Physician.</a:t>
            </a:r>
            <a:r>
              <a:rPr lang="en-US" sz="1800" dirty="0">
                <a:latin typeface="Times New Roman" panose="02020603050405020304" pitchFamily="18" charset="0"/>
                <a:cs typeface="Times New Roman" panose="02020603050405020304" pitchFamily="18" charset="0"/>
              </a:rPr>
              <a:t> 2003 Sep 1;68(5):907-912.</a:t>
            </a:r>
            <a:endParaRPr lang="en-US" sz="1800" dirty="0"/>
          </a:p>
        </p:txBody>
      </p:sp>
      <p:sp>
        <p:nvSpPr>
          <p:cNvPr id="3" name="Content Placeholder 2"/>
          <p:cNvSpPr>
            <a:spLocks noGrp="1"/>
          </p:cNvSpPr>
          <p:nvPr>
            <p:ph idx="1"/>
          </p:nvPr>
        </p:nvSpPr>
        <p:spPr/>
        <p:txBody>
          <a:bodyPr/>
          <a:lstStyle/>
          <a:p>
            <a:r>
              <a:rPr lang="en-US" dirty="0"/>
              <a:t>Noncontact forces also are an important cause of knee injury. </a:t>
            </a:r>
            <a:endParaRPr lang="en-US" dirty="0" smtClean="0"/>
          </a:p>
          <a:p>
            <a:r>
              <a:rPr lang="en-US" dirty="0" smtClean="0"/>
              <a:t>Quick </a:t>
            </a:r>
            <a:r>
              <a:rPr lang="en-US" dirty="0"/>
              <a:t>stops and sharp cuts or turns create significant deceleration forces that can sprain or rupture the anterior cruciate ligament. </a:t>
            </a:r>
            <a:endParaRPr lang="en-US" dirty="0" smtClean="0"/>
          </a:p>
          <a:p>
            <a:r>
              <a:rPr lang="en-US" dirty="0" smtClean="0"/>
              <a:t>Hyperextension </a:t>
            </a:r>
            <a:r>
              <a:rPr lang="en-US" dirty="0"/>
              <a:t>can result in injury to the anterior cruciate ligament or posterior cruciate ligament. </a:t>
            </a:r>
            <a:endParaRPr lang="en-US" dirty="0" smtClean="0"/>
          </a:p>
          <a:p>
            <a:r>
              <a:rPr lang="en-US" dirty="0" smtClean="0"/>
              <a:t>Sudden </a:t>
            </a:r>
            <a:r>
              <a:rPr lang="en-US" dirty="0"/>
              <a:t>twisting or pivoting motions create shear forces that can injure the meniscus. </a:t>
            </a:r>
            <a:endParaRPr lang="en-US" dirty="0" smtClean="0"/>
          </a:p>
          <a:p>
            <a:r>
              <a:rPr lang="en-US" dirty="0" smtClean="0"/>
              <a:t>A </a:t>
            </a:r>
            <a:r>
              <a:rPr lang="en-US" dirty="0"/>
              <a:t>combination of forces can occur simultaneously, causing injury to multiple structures.</a:t>
            </a:r>
          </a:p>
        </p:txBody>
      </p:sp>
    </p:spTree>
    <p:extLst>
      <p:ext uri="{BB962C8B-B14F-4D97-AF65-F5344CB8AC3E}">
        <p14:creationId xmlns:p14="http://schemas.microsoft.com/office/powerpoint/2010/main" val="1919175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651510" y="0"/>
            <a:ext cx="9161906" cy="6858000"/>
          </a:xfrm>
        </p:spPr>
      </p:pic>
    </p:spTree>
    <p:extLst>
      <p:ext uri="{BB962C8B-B14F-4D97-AF65-F5344CB8AC3E}">
        <p14:creationId xmlns:p14="http://schemas.microsoft.com/office/powerpoint/2010/main" val="3106192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058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Thessaly Test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9720" y="1277257"/>
            <a:ext cx="4238282" cy="5069317"/>
          </a:xfrm>
        </p:spPr>
      </p:pic>
      <p:sp>
        <p:nvSpPr>
          <p:cNvPr id="4" name="Content Placeholder 3"/>
          <p:cNvSpPr>
            <a:spLocks noGrp="1"/>
          </p:cNvSpPr>
          <p:nvPr>
            <p:ph sz="half" idx="2"/>
          </p:nvPr>
        </p:nvSpPr>
        <p:spPr/>
        <p:txBody>
          <a:bodyPr>
            <a:normAutofit/>
          </a:bodyPr>
          <a:lstStyle/>
          <a:p>
            <a:r>
              <a:rPr lang="en-US" dirty="0">
                <a:hlinkClick r:id="rId3"/>
              </a:rPr>
              <a:t>https://www.bing.com/videos/search?q=thessaly+test&amp;&amp;view=detail&amp;mid=2BA37CDE822A17F7F0FC2BA37CDE822A17F7F0FC&amp;&amp;</a:t>
            </a:r>
            <a:r>
              <a:rPr lang="en-US" dirty="0" smtClean="0">
                <a:hlinkClick r:id="rId3"/>
              </a:rPr>
              <a:t>FORM=VRDGAR</a:t>
            </a:r>
            <a:endParaRPr lang="en-US" dirty="0" smtClean="0"/>
          </a:p>
          <a:p>
            <a:r>
              <a:rPr lang="en-US" sz="1700" dirty="0" err="1" smtClean="0">
                <a:latin typeface="Times New Roman" panose="02020603050405020304" pitchFamily="18" charset="0"/>
                <a:cs typeface="Times New Roman" panose="02020603050405020304" pitchFamily="18" charset="0"/>
              </a:rPr>
              <a:t>KarachaliosT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Hantes</a:t>
            </a:r>
            <a:r>
              <a:rPr lang="en-US" sz="1700" dirty="0" smtClean="0">
                <a:latin typeface="Times New Roman" panose="02020603050405020304" pitchFamily="18" charset="0"/>
                <a:cs typeface="Times New Roman" panose="02020603050405020304" pitchFamily="18" charset="0"/>
              </a:rPr>
              <a:t> M, </a:t>
            </a:r>
            <a:r>
              <a:rPr lang="en-US" sz="1700" dirty="0" err="1" smtClean="0">
                <a:latin typeface="Times New Roman" panose="02020603050405020304" pitchFamily="18" charset="0"/>
                <a:cs typeface="Times New Roman" panose="02020603050405020304" pitchFamily="18" charset="0"/>
              </a:rPr>
              <a:t>Zibis</a:t>
            </a:r>
            <a:r>
              <a:rPr lang="en-US" sz="1700" dirty="0" smtClean="0">
                <a:latin typeface="Times New Roman" panose="02020603050405020304" pitchFamily="18" charset="0"/>
                <a:cs typeface="Times New Roman" panose="02020603050405020304" pitchFamily="18" charset="0"/>
              </a:rPr>
              <a:t> AH, </a:t>
            </a:r>
            <a:r>
              <a:rPr lang="en-US" sz="1700" dirty="0" err="1" smtClean="0">
                <a:latin typeface="Times New Roman" panose="02020603050405020304" pitchFamily="18" charset="0"/>
                <a:cs typeface="Times New Roman" panose="02020603050405020304" pitchFamily="18" charset="0"/>
              </a:rPr>
              <a:t>Zachos</a:t>
            </a:r>
            <a:r>
              <a:rPr lang="en-US" sz="1700" dirty="0" smtClean="0">
                <a:latin typeface="Times New Roman" panose="02020603050405020304" pitchFamily="18" charset="0"/>
                <a:cs typeface="Times New Roman" panose="02020603050405020304" pitchFamily="18" charset="0"/>
              </a:rPr>
              <a:t> V, </a:t>
            </a:r>
            <a:r>
              <a:rPr lang="en-US" sz="1700" dirty="0" err="1" smtClean="0">
                <a:latin typeface="Times New Roman" panose="02020603050405020304" pitchFamily="18" charset="0"/>
                <a:cs typeface="Times New Roman" panose="02020603050405020304" pitchFamily="18" charset="0"/>
              </a:rPr>
              <a:t>Karantanas</a:t>
            </a:r>
            <a:r>
              <a:rPr lang="en-US" sz="1700" dirty="0" smtClean="0">
                <a:latin typeface="Times New Roman" panose="02020603050405020304" pitchFamily="18" charset="0"/>
                <a:cs typeface="Times New Roman" panose="02020603050405020304" pitchFamily="18" charset="0"/>
              </a:rPr>
              <a:t> AH, &amp; </a:t>
            </a:r>
            <a:r>
              <a:rPr lang="en-US" sz="1700" dirty="0" err="1" smtClean="0">
                <a:latin typeface="Times New Roman" panose="02020603050405020304" pitchFamily="18" charset="0"/>
                <a:cs typeface="Times New Roman" panose="02020603050405020304" pitchFamily="18" charset="0"/>
              </a:rPr>
              <a:t>Malizos</a:t>
            </a:r>
            <a:r>
              <a:rPr lang="en-US" sz="1700" dirty="0" smtClean="0">
                <a:latin typeface="Times New Roman" panose="02020603050405020304" pitchFamily="18" charset="0"/>
                <a:cs typeface="Times New Roman" panose="02020603050405020304" pitchFamily="18" charset="0"/>
              </a:rPr>
              <a:t> KN. Diagnostic Accuracy of a New Clinical Test (the Thessaly Test) for Early Detection of Meniscal Tears. THE JOURNAL OF BONE &amp; JOINT SURGERY · JBJS.ORG VOLUME 87-A · NUMBER 5 · MAY 2005.</a:t>
            </a:r>
          </a:p>
          <a:p>
            <a:endParaRPr lang="en-US" dirty="0"/>
          </a:p>
        </p:txBody>
      </p:sp>
    </p:spTree>
    <p:extLst>
      <p:ext uri="{BB962C8B-B14F-4D97-AF65-F5344CB8AC3E}">
        <p14:creationId xmlns:p14="http://schemas.microsoft.com/office/powerpoint/2010/main" val="252443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54545" y="1825626"/>
          <a:ext cx="8882909" cy="4351336"/>
        </p:xfrm>
        <a:graphic>
          <a:graphicData uri="http://schemas.openxmlformats.org/drawingml/2006/table">
            <a:tbl>
              <a:tblPr/>
              <a:tblGrid>
                <a:gridCol w="1268987"/>
                <a:gridCol w="1268987"/>
                <a:gridCol w="1268987"/>
                <a:gridCol w="1268987"/>
                <a:gridCol w="1268987"/>
                <a:gridCol w="1268987"/>
                <a:gridCol w="1268987"/>
              </a:tblGrid>
              <a:tr h="746679">
                <a:tc>
                  <a:txBody>
                    <a:bodyPr/>
                    <a:lstStyle/>
                    <a:p>
                      <a:pPr algn="ctr" fontAlgn="t"/>
                      <a:r>
                        <a:rPr lang="en-US" sz="1500">
                          <a:effectLst/>
                        </a:rPr>
                        <a:t>Statistical test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a:effectLst/>
                        </a:rPr>
                        <a:t>Thessaly Test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a:effectLst/>
                        </a:rPr>
                        <a:t>McMurray’s Test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a:effectLst/>
                        </a:rPr>
                        <a:t>Apley’s Test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a:effectLst/>
                        </a:rPr>
                        <a:t>Joint line tenderness Test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a:effectLst/>
                        </a:rPr>
                        <a:t>Recorded clinical history</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500" i="1">
                          <a:effectLst/>
                        </a:rPr>
                        <a:t>p</a:t>
                      </a:r>
                      <a:r>
                        <a:rPr lang="en-US" sz="1500">
                          <a:effectLst/>
                        </a:rPr>
                        <a:t>-value</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r>
              <a:tr h="514951">
                <a:tc>
                  <a:txBody>
                    <a:bodyPr/>
                    <a:lstStyle/>
                    <a:p>
                      <a:pPr fontAlgn="t"/>
                      <a:r>
                        <a:rPr lang="en-US" sz="1500">
                          <a:effectLst/>
                        </a:rPr>
                        <a:t>Sensitivity</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0.66 (0.57 to 0.74)</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0.58 (0.49 to 0.67)</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0.53 (0.44 to 0.62)</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0.77 (0.68 to 0.84)</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0.65 (0.56 to 0.74)</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0.001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Specificity</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0.39 (0.29 to 0.50)</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0.56 (0.45 to 0.66)</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0.53 (0.42 to 0.63)</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0.26 (0.18 to 0.36)</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0.43 (0.33 to 0.54)</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&lt; 0.001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LR+</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1.08 (0.88 to 1.33)</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1.33 (1.01 to 1.75)</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1.12 (0.85 to 1.46)</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1.04 (0.89 to 1.21)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1.16 (0.93 to 1.43)</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LR–</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0.87 (0.61 to 1.25)</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0.74 (0.56 to 0.98)</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0.90 (0.69 to 1.17)</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0.89 (0.57 to 1.41)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0.80 (0.57 to 1.11)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OR</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1.24 (0.71 to 2.18)</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1.79 (1.04 to 3.09)</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1.24 (0.73 to 2.12)</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1.16 (0.63 to 2.13)</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1.45 (0.84 to 2.49)</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PPV</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0.47 (0.40 to 0.55)</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0.53 (0.45 to 0.62)</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0.50 (0.41 to 0.58)</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0.45 (0.38 to 0.51)</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0.48 (0.40 to 0.55)</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0.598</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14951">
                <a:tc>
                  <a:txBody>
                    <a:bodyPr/>
                    <a:lstStyle/>
                    <a:p>
                      <a:pPr fontAlgn="t"/>
                      <a:r>
                        <a:rPr lang="en-US" sz="1500">
                          <a:effectLst/>
                        </a:rPr>
                        <a:t>NPV</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0.47 (0.35 to 0.58)</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0.50 (0.40 to 0.60)</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0.45 (0.35 to 0.55)</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0.46 (0.33 to 0.60)</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0.49 (0.39 to 0.60)</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dirty="0">
                          <a:effectLst/>
                        </a:rPr>
                        <a:t>0.96</a:t>
                      </a:r>
                    </a:p>
                  </a:txBody>
                  <a:tcPr marL="25748" marR="25748" marT="25748" marB="2574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7" name="Title 6"/>
          <p:cNvSpPr>
            <a:spLocks noGrp="1"/>
          </p:cNvSpPr>
          <p:nvPr>
            <p:ph type="title"/>
          </p:nvPr>
        </p:nvSpPr>
        <p:spPr/>
        <p:txBody>
          <a:bodyPr/>
          <a:lstStyle/>
          <a:p>
            <a:pPr algn="ctr"/>
            <a:r>
              <a:rPr lang="en-US" dirty="0" smtClean="0"/>
              <a:t>Tests Performed by Primary Care Providers</a:t>
            </a:r>
            <a:endParaRPr lang="en-US" dirty="0"/>
          </a:p>
        </p:txBody>
      </p:sp>
    </p:spTree>
    <p:extLst>
      <p:ext uri="{BB962C8B-B14F-4D97-AF65-F5344CB8AC3E}">
        <p14:creationId xmlns:p14="http://schemas.microsoft.com/office/powerpoint/2010/main" val="1444126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 of Knee Pain</a:t>
            </a:r>
            <a:endParaRPr lang="en-US" dirty="0"/>
          </a:p>
        </p:txBody>
      </p:sp>
      <p:sp>
        <p:nvSpPr>
          <p:cNvPr id="3" name="Content Placeholder 2"/>
          <p:cNvSpPr>
            <a:spLocks noGrp="1"/>
          </p:cNvSpPr>
          <p:nvPr>
            <p:ph sz="half" idx="1"/>
          </p:nvPr>
        </p:nvSpPr>
        <p:spPr/>
        <p:txBody>
          <a:bodyPr>
            <a:normAutofit fontScale="85000" lnSpcReduction="10000"/>
          </a:bodyPr>
          <a:lstStyle/>
          <a:p>
            <a:r>
              <a:rPr lang="en-US" sz="3300" dirty="0"/>
              <a:t>The patient's description of knee pain is helpful in focusing the differential </a:t>
            </a:r>
            <a:r>
              <a:rPr lang="en-US" sz="3300" dirty="0" smtClean="0"/>
              <a:t>diagnosis.</a:t>
            </a:r>
          </a:p>
          <a:p>
            <a:endParaRPr lang="en-US" sz="3000" dirty="0"/>
          </a:p>
          <a:p>
            <a:endParaRPr lang="en-US" dirty="0" smtClean="0"/>
          </a:p>
          <a:p>
            <a:endParaRPr lang="en-US" dirty="0"/>
          </a:p>
          <a:p>
            <a:endParaRPr lang="en-US" dirty="0" smtClean="0"/>
          </a:p>
          <a:p>
            <a:pPr marL="0" indent="0">
              <a:buNone/>
            </a:pPr>
            <a:endParaRPr lang="en-US" dirty="0"/>
          </a:p>
          <a:p>
            <a:endParaRPr lang="en-US" sz="1700" dirty="0" smtClean="0"/>
          </a:p>
          <a:p>
            <a:r>
              <a:rPr lang="en-US" sz="2100" dirty="0" err="1" smtClean="0"/>
              <a:t>Bergfeld</a:t>
            </a:r>
            <a:r>
              <a:rPr lang="en-US" sz="2100" dirty="0" smtClean="0"/>
              <a:t> </a:t>
            </a:r>
            <a:r>
              <a:rPr lang="en-US" sz="2100" dirty="0"/>
              <a:t>J, Ireland ML, </a:t>
            </a:r>
            <a:r>
              <a:rPr lang="en-US" sz="2100" dirty="0" err="1"/>
              <a:t>Wojtys</a:t>
            </a:r>
            <a:r>
              <a:rPr lang="en-US" sz="2100" dirty="0"/>
              <a:t> EM, Glaser V. Pinpointing the cause of acute knee pain. </a:t>
            </a:r>
            <a:r>
              <a:rPr lang="en-US" sz="2100" i="1" dirty="0"/>
              <a:t>Patient Care</a:t>
            </a:r>
            <a:r>
              <a:rPr lang="en-US" sz="2100" dirty="0"/>
              <a:t>. 1997;31(18):100–7.</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1797" y="1812925"/>
            <a:ext cx="4882406" cy="4351338"/>
          </a:xfrm>
        </p:spPr>
      </p:pic>
    </p:spTree>
    <p:extLst>
      <p:ext uri="{BB962C8B-B14F-4D97-AF65-F5344CB8AC3E}">
        <p14:creationId xmlns:p14="http://schemas.microsoft.com/office/powerpoint/2010/main" val="307117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25967" y="1825625"/>
          <a:ext cx="8340066" cy="4351338"/>
        </p:xfrm>
        <a:graphic>
          <a:graphicData uri="http://schemas.openxmlformats.org/drawingml/2006/table">
            <a:tbl>
              <a:tblPr/>
              <a:tblGrid>
                <a:gridCol w="1191438"/>
                <a:gridCol w="1191438"/>
                <a:gridCol w="1191438"/>
                <a:gridCol w="1191438"/>
                <a:gridCol w="1191438"/>
                <a:gridCol w="1191438"/>
                <a:gridCol w="1191438"/>
              </a:tblGrid>
              <a:tr h="265915">
                <a:tc rowSpan="2">
                  <a:txBody>
                    <a:bodyPr/>
                    <a:lstStyle/>
                    <a:p>
                      <a:pPr algn="ctr" fontAlgn="t"/>
                      <a:r>
                        <a:rPr lang="en-US" sz="1400">
                          <a:effectLst/>
                        </a:rPr>
                        <a:t>Location</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gridSpan="4">
                  <a:txBody>
                    <a:bodyPr/>
                    <a:lstStyle/>
                    <a:p>
                      <a:pPr algn="ctr" fontAlgn="t"/>
                      <a:r>
                        <a:rPr lang="en-US" sz="1400">
                          <a:effectLst/>
                        </a:rPr>
                        <a:t>Test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400">
                          <a:effectLst/>
                        </a:rPr>
                        <a:t>Recorded clinical history</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rowSpan="2">
                  <a:txBody>
                    <a:bodyPr/>
                    <a:lstStyle/>
                    <a:p>
                      <a:pPr algn="ctr" fontAlgn="t"/>
                      <a:r>
                        <a:rPr lang="en-US" sz="1400" i="1">
                          <a:effectLst/>
                        </a:rPr>
                        <a:t>p</a:t>
                      </a:r>
                      <a:r>
                        <a:rPr lang="en-US" sz="1400">
                          <a:effectLst/>
                        </a:rPr>
                        <a:t>-value</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r>
              <a:tr h="701049">
                <a:tc vMerge="1">
                  <a:txBody>
                    <a:bodyPr/>
                    <a:lstStyle/>
                    <a:p>
                      <a:endParaRPr lang="en-US"/>
                    </a:p>
                  </a:txBody>
                  <a:tcPr/>
                </a:tc>
                <a:tc>
                  <a:txBody>
                    <a:bodyPr/>
                    <a:lstStyle/>
                    <a:p>
                      <a:pPr algn="ctr" fontAlgn="t"/>
                      <a:r>
                        <a:rPr lang="en-US" sz="1400">
                          <a:effectLst/>
                        </a:rPr>
                        <a:t>Thessaly Test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400">
                          <a:effectLst/>
                        </a:rPr>
                        <a:t>McMurray’s Test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400">
                          <a:effectLst/>
                        </a:rPr>
                        <a:t>Apley’s Test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ctr" fontAlgn="t"/>
                      <a:r>
                        <a:rPr lang="en-US" sz="1400">
                          <a:effectLst/>
                        </a:rPr>
                        <a:t>Joint line tenderness Test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vMerge="1">
                  <a:txBody>
                    <a:bodyPr/>
                    <a:lstStyle/>
                    <a:p>
                      <a:endParaRPr lang="en-US"/>
                    </a:p>
                  </a:txBody>
                  <a:tcPr/>
                </a:tc>
                <a:tc vMerge="1">
                  <a:txBody>
                    <a:bodyPr/>
                    <a:lstStyle/>
                    <a:p>
                      <a:endParaRPr lang="en-US"/>
                    </a:p>
                  </a:txBody>
                  <a:tcPr/>
                </a:tc>
              </a:tr>
              <a:tr h="483482">
                <a:tc>
                  <a:txBody>
                    <a:bodyPr/>
                    <a:lstStyle/>
                    <a:p>
                      <a:pPr fontAlgn="t"/>
                      <a:r>
                        <a:rPr lang="en-US" sz="1400">
                          <a:effectLst/>
                        </a:rPr>
                        <a:t>Sensitivity</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0.62 (0.52 to 0.71)</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0.63 (0.53 to 0.72)</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0.43 (0.34 to 0.52)</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0.83 (0.75 to 0.89)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0.76 (0.67 to 0.83)</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&lt; 0.001</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Specificity</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0.55 (0.44 to 0.66)</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0.63 (0.53 to 0.73)</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0.72 (0.61 to 0.80)</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0.39 (0.29 to 0.49)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0.60 (0.50 to 0.70)</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&lt; 0.001</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LR+</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1.38 (1.05 to 1.81)</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1.72 (1.26 to 2.33)</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1.52 (1.04 to 2.21)</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1.36 (1.14 to 1.62)</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1.89 (1.46 to 2.46)</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LR–</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0.69 (0.51 to 0.93)</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0.50 (0.44 to 0.78)</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0.80 (0.65 to 0.97)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0.44 (0.28 to 0.69)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0.40 (0.29 to 0.57)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OR</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2.00 (1.14 to 3.50)</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2.93 (1.66 to 5.19)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1.91 (1.08 to 3.38)</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3.08 (1.67 to 5.67)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4.69 (2.66 to 8.29)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PPV</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0.55 (0.46 to 0.64)</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0.57 (0.48 to 0.66)</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0.59 (0.48 to 0.69)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0.50 (0.43 to 0.57)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0.62 (0.54 to 0.69)</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0.227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83482">
                <a:tc>
                  <a:txBody>
                    <a:bodyPr/>
                    <a:lstStyle/>
                    <a:p>
                      <a:pPr fontAlgn="t"/>
                      <a:r>
                        <a:rPr lang="en-US" sz="1400">
                          <a:effectLst/>
                        </a:rPr>
                        <a:t>NPV</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0.52 (0.41 to 0.62)</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0.57 (0.47 to 0.67)</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0.49 (0.41 to 0.58)</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0.64 (0.51 to 0.76)</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a:effectLst/>
                        </a:rPr>
                        <a:t>0.66 (0.55 to 0.76)</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0.075</a:t>
                      </a:r>
                    </a:p>
                  </a:txBody>
                  <a:tcPr marL="24174" marR="24174" marT="24174" marB="24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pPr algn="ctr"/>
            <a:r>
              <a:rPr lang="en-US" dirty="0" smtClean="0"/>
              <a:t>Tests Performed by Musculoskeletal Specialists</a:t>
            </a:r>
            <a:endParaRPr lang="en-US" dirty="0"/>
          </a:p>
        </p:txBody>
      </p:sp>
    </p:spTree>
    <p:extLst>
      <p:ext uri="{BB962C8B-B14F-4D97-AF65-F5344CB8AC3E}">
        <p14:creationId xmlns:p14="http://schemas.microsoft.com/office/powerpoint/2010/main" val="21458160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4 Major Ligaments of the Knee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9705" y="1825624"/>
            <a:ext cx="5577303" cy="4072899"/>
          </a:xfrm>
        </p:spPr>
      </p:pic>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3361" y="1825624"/>
            <a:ext cx="5430532" cy="4072899"/>
          </a:xfrm>
        </p:spPr>
      </p:pic>
    </p:spTree>
    <p:extLst>
      <p:ext uri="{BB962C8B-B14F-4D97-AF65-F5344CB8AC3E}">
        <p14:creationId xmlns:p14="http://schemas.microsoft.com/office/powerpoint/2010/main" val="183092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154"/>
          </a:xfrm>
        </p:spPr>
        <p:txBody>
          <a:bodyPr>
            <a:noAutofit/>
          </a:bodyPr>
          <a:lstStyle/>
          <a:p>
            <a:pPr algn="ctr"/>
            <a:r>
              <a:rPr lang="en-US" sz="3600" dirty="0" smtClean="0"/>
              <a:t>Internal Derangement of the Knee Tests</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46070"/>
            <a:ext cx="5181600" cy="3886200"/>
          </a:xfrm>
        </p:spPr>
      </p:pic>
      <p:pic>
        <p:nvPicPr>
          <p:cNvPr id="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2352" y="1646070"/>
            <a:ext cx="5181600" cy="3886200"/>
          </a:xfrm>
        </p:spPr>
      </p:pic>
    </p:spTree>
    <p:extLst>
      <p:ext uri="{BB962C8B-B14F-4D97-AF65-F5344CB8AC3E}">
        <p14:creationId xmlns:p14="http://schemas.microsoft.com/office/powerpoint/2010/main" val="1659921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Lateral Pivot Shift Test for IDK</a:t>
            </a:r>
            <a:endParaRPr lang="en-US" dirty="0"/>
          </a:p>
        </p:txBody>
      </p:sp>
      <p:sp>
        <p:nvSpPr>
          <p:cNvPr id="3" name="Content Placeholder 2"/>
          <p:cNvSpPr>
            <a:spLocks noGrp="1"/>
          </p:cNvSpPr>
          <p:nvPr>
            <p:ph sz="half" idx="1"/>
          </p:nvPr>
        </p:nvSpPr>
        <p:spPr/>
        <p:txBody>
          <a:bodyPr/>
          <a:lstStyle/>
          <a:p>
            <a:r>
              <a:rPr lang="en-US" dirty="0"/>
              <a:t>A positive test may result in a gentle slide (Grade 1), or in a more severe jerk (Grade 2), or clunk (Grade 3). </a:t>
            </a:r>
            <a:endParaRPr lang="en-US" dirty="0" smtClean="0"/>
          </a:p>
          <a:p>
            <a:r>
              <a:rPr lang="en-US" dirty="0" smtClean="0"/>
              <a:t>The </a:t>
            </a:r>
            <a:r>
              <a:rPr lang="en-US" dirty="0"/>
              <a:t>grade of the pivot shift has been shown to correlate with patient-reported functional instability and clinical outcomes.</a:t>
            </a:r>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r>
              <a:rPr lang="en-US" dirty="0" smtClean="0"/>
              <a:t>https</a:t>
            </a:r>
            <a:r>
              <a:rPr lang="en-US" dirty="0"/>
              <a:t>://www.youtube.com/watch?v=cy20eA9qTlM</a:t>
            </a:r>
          </a:p>
        </p:txBody>
      </p:sp>
    </p:spTree>
    <p:extLst>
      <p:ext uri="{BB962C8B-B14F-4D97-AF65-F5344CB8AC3E}">
        <p14:creationId xmlns:p14="http://schemas.microsoft.com/office/powerpoint/2010/main" val="2610844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Pes Anserine Bursitis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747951"/>
            <a:ext cx="4429012" cy="4429012"/>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64923" y="1930399"/>
            <a:ext cx="4034971" cy="4034971"/>
          </a:xfrm>
        </p:spPr>
      </p:pic>
    </p:spTree>
    <p:extLst>
      <p:ext uri="{BB962C8B-B14F-4D97-AF65-F5344CB8AC3E}">
        <p14:creationId xmlns:p14="http://schemas.microsoft.com/office/powerpoint/2010/main" val="2059473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Iliotibial Band Syndrome</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2394" y="1690688"/>
            <a:ext cx="4636520" cy="4636520"/>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31693" y="1526819"/>
            <a:ext cx="3090250" cy="4800389"/>
          </a:xfrm>
        </p:spPr>
      </p:pic>
    </p:spTree>
    <p:extLst>
      <p:ext uri="{BB962C8B-B14F-4D97-AF65-F5344CB8AC3E}">
        <p14:creationId xmlns:p14="http://schemas.microsoft.com/office/powerpoint/2010/main" val="36714454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Iliotibial Pain Syndrome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8894" y="1791494"/>
            <a:ext cx="4329906" cy="432990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9714" y="1475681"/>
            <a:ext cx="2946400" cy="5191894"/>
          </a:xfrm>
        </p:spPr>
      </p:pic>
    </p:spTree>
    <p:extLst>
      <p:ext uri="{BB962C8B-B14F-4D97-AF65-F5344CB8AC3E}">
        <p14:creationId xmlns:p14="http://schemas.microsoft.com/office/powerpoint/2010/main" val="1864612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Iliotibial Band Syndrome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19626" y="1825625"/>
            <a:ext cx="4218748"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9213" y="1825625"/>
            <a:ext cx="3687574" cy="4351338"/>
          </a:xfrm>
        </p:spPr>
      </p:pic>
    </p:spTree>
    <p:extLst>
      <p:ext uri="{BB962C8B-B14F-4D97-AF65-F5344CB8AC3E}">
        <p14:creationId xmlns:p14="http://schemas.microsoft.com/office/powerpoint/2010/main" val="14459315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01750"/>
            <a:ext cx="6350000" cy="4254500"/>
          </a:xfrm>
          <a:prstGeom prst="rect">
            <a:avLst/>
          </a:prstGeom>
        </p:spPr>
      </p:pic>
    </p:spTree>
    <p:extLst>
      <p:ext uri="{BB962C8B-B14F-4D97-AF65-F5344CB8AC3E}">
        <p14:creationId xmlns:p14="http://schemas.microsoft.com/office/powerpoint/2010/main" val="2412786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CALMBACH WL &amp; Hutchens M. Evaluation </a:t>
            </a:r>
            <a:r>
              <a:rPr lang="en-US" sz="2400" dirty="0">
                <a:latin typeface="Times New Roman" panose="02020603050405020304" pitchFamily="18" charset="0"/>
                <a:cs typeface="Times New Roman" panose="02020603050405020304" pitchFamily="18" charset="0"/>
              </a:rPr>
              <a:t>of Patients Presenting with Knee Pain: Part I. History, Physical Examination, Radiographs, and Laboratory </a:t>
            </a:r>
            <a:r>
              <a:rPr lang="en-US" sz="2400" dirty="0" smtClean="0">
                <a:latin typeface="Times New Roman" panose="02020603050405020304" pitchFamily="18" charset="0"/>
                <a:cs typeface="Times New Roman" panose="02020603050405020304" pitchFamily="18" charset="0"/>
              </a:rPr>
              <a:t>Tests. </a:t>
            </a:r>
            <a:r>
              <a:rPr lang="en-US" sz="2400" i="1" dirty="0">
                <a:latin typeface="Times New Roman" panose="02020603050405020304" pitchFamily="18" charset="0"/>
                <a:cs typeface="Times New Roman" panose="02020603050405020304" pitchFamily="18" charset="0"/>
              </a:rPr>
              <a:t>Am Fam Physician.</a:t>
            </a:r>
            <a:r>
              <a:rPr lang="en-US" sz="2400" dirty="0">
                <a:latin typeface="Times New Roman" panose="02020603050405020304" pitchFamily="18" charset="0"/>
                <a:cs typeface="Times New Roman" panose="02020603050405020304" pitchFamily="18" charset="0"/>
              </a:rPr>
              <a:t> 2003 Sep 1;68(5):907-912</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CALMBACH WL &amp; Hutchens M. </a:t>
            </a:r>
            <a:r>
              <a:rPr lang="en-US" sz="2400" dirty="0">
                <a:latin typeface="Times New Roman" panose="02020603050405020304" pitchFamily="18" charset="0"/>
                <a:cs typeface="Times New Roman" panose="02020603050405020304" pitchFamily="18" charset="0"/>
              </a:rPr>
              <a:t>Evaluation of Patients Presenting with Knee Pain: Part II. Differential </a:t>
            </a:r>
            <a:r>
              <a:rPr lang="en-US" sz="2400" dirty="0" smtClean="0">
                <a:latin typeface="Times New Roman" panose="02020603050405020304" pitchFamily="18" charset="0"/>
                <a:cs typeface="Times New Roman" panose="02020603050405020304" pitchFamily="18" charset="0"/>
              </a:rPr>
              <a:t>Diagnosis. </a:t>
            </a:r>
            <a:r>
              <a:rPr lang="en-US" sz="2400" i="1" dirty="0">
                <a:latin typeface="Times New Roman" panose="02020603050405020304" pitchFamily="18" charset="0"/>
                <a:cs typeface="Times New Roman" panose="02020603050405020304" pitchFamily="18" charset="0"/>
              </a:rPr>
              <a:t>Am Fam </a:t>
            </a:r>
            <a:r>
              <a:rPr lang="en-US" sz="2400" i="1" dirty="0" smtClean="0">
                <a:latin typeface="Times New Roman" panose="02020603050405020304" pitchFamily="18" charset="0"/>
                <a:cs typeface="Times New Roman" panose="02020603050405020304" pitchFamily="18" charset="0"/>
              </a:rPr>
              <a:t>Physician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2003 Sep 1;68(5):917-922.</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ROTH E, MIROCHNA M, and HARSHA D. Adolescent with Knee Pain. American Family Physician. Volume 86, Number 6 ◆ September 15, 2012</a:t>
            </a:r>
          </a:p>
          <a:p>
            <a:r>
              <a:rPr lang="en-US" sz="2400" dirty="0" err="1">
                <a:latin typeface="Times New Roman" panose="02020603050405020304" pitchFamily="18" charset="0"/>
                <a:cs typeface="Times New Roman" panose="02020603050405020304" pitchFamily="18" charset="0"/>
              </a:rPr>
              <a:t>KarachaliosT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Hantes</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Zibis</a:t>
            </a:r>
            <a:r>
              <a:rPr lang="en-US" sz="2400" dirty="0">
                <a:latin typeface="Times New Roman" panose="02020603050405020304" pitchFamily="18" charset="0"/>
                <a:cs typeface="Times New Roman" panose="02020603050405020304" pitchFamily="18" charset="0"/>
              </a:rPr>
              <a:t> AH, </a:t>
            </a:r>
            <a:r>
              <a:rPr lang="en-US" sz="2400" dirty="0" err="1">
                <a:latin typeface="Times New Roman" panose="02020603050405020304" pitchFamily="18" charset="0"/>
                <a:cs typeface="Times New Roman" panose="02020603050405020304" pitchFamily="18" charset="0"/>
              </a:rPr>
              <a:t>Zachos</a:t>
            </a:r>
            <a:r>
              <a:rPr lang="en-US" sz="2400" dirty="0">
                <a:latin typeface="Times New Roman" panose="02020603050405020304" pitchFamily="18" charset="0"/>
                <a:cs typeface="Times New Roman" panose="02020603050405020304" pitchFamily="18" charset="0"/>
              </a:rPr>
              <a:t> V, </a:t>
            </a:r>
            <a:r>
              <a:rPr lang="en-US" sz="2400" dirty="0" err="1">
                <a:latin typeface="Times New Roman" panose="02020603050405020304" pitchFamily="18" charset="0"/>
                <a:cs typeface="Times New Roman" panose="02020603050405020304" pitchFamily="18" charset="0"/>
              </a:rPr>
              <a:t>Karantanas</a:t>
            </a:r>
            <a:r>
              <a:rPr lang="en-US" sz="2400" dirty="0">
                <a:latin typeface="Times New Roman" panose="02020603050405020304" pitchFamily="18" charset="0"/>
                <a:cs typeface="Times New Roman" panose="02020603050405020304" pitchFamily="18" charset="0"/>
              </a:rPr>
              <a:t> AH, &amp; </a:t>
            </a:r>
            <a:r>
              <a:rPr lang="en-US" sz="2400" dirty="0" err="1">
                <a:latin typeface="Times New Roman" panose="02020603050405020304" pitchFamily="18" charset="0"/>
                <a:cs typeface="Times New Roman" panose="02020603050405020304" pitchFamily="18" charset="0"/>
              </a:rPr>
              <a:t>Malizos</a:t>
            </a:r>
            <a:r>
              <a:rPr lang="en-US" sz="2400" dirty="0">
                <a:latin typeface="Times New Roman" panose="02020603050405020304" pitchFamily="18" charset="0"/>
                <a:cs typeface="Times New Roman" panose="02020603050405020304" pitchFamily="18" charset="0"/>
              </a:rPr>
              <a:t> KN. </a:t>
            </a:r>
            <a:r>
              <a:rPr lang="en-US" sz="2400" dirty="0" smtClean="0">
                <a:latin typeface="Times New Roman" panose="02020603050405020304" pitchFamily="18" charset="0"/>
                <a:cs typeface="Times New Roman" panose="02020603050405020304" pitchFamily="18" charset="0"/>
              </a:rPr>
              <a:t>Diagnostic </a:t>
            </a:r>
            <a:r>
              <a:rPr lang="en-US" sz="2400" dirty="0">
                <a:latin typeface="Times New Roman" panose="02020603050405020304" pitchFamily="18" charset="0"/>
                <a:cs typeface="Times New Roman" panose="02020603050405020304" pitchFamily="18" charset="0"/>
              </a:rPr>
              <a:t>Accuracy of a New Clinical Test (the Thessaly Test) for Early Detection of Meniscal Tears. THE JOURNAL OF BONE &amp; JOINT SURGERY · JBJS.ORG VOLUME 87-A · NUMBER 5 · MAY </a:t>
            </a:r>
            <a:r>
              <a:rPr lang="en-US" sz="2400" dirty="0" smtClean="0">
                <a:latin typeface="Times New Roman" panose="02020603050405020304" pitchFamily="18" charset="0"/>
                <a:cs typeface="Times New Roman" panose="02020603050405020304" pitchFamily="18" charset="0"/>
              </a:rPr>
              <a:t>2005.</a:t>
            </a:r>
          </a:p>
        </p:txBody>
      </p:sp>
    </p:spTree>
    <p:extLst>
      <p:ext uri="{BB962C8B-B14F-4D97-AF65-F5344CB8AC3E}">
        <p14:creationId xmlns:p14="http://schemas.microsoft.com/office/powerpoint/2010/main" val="281884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Pain Characteristics</a:t>
            </a:r>
            <a:endParaRPr lang="en-US" dirty="0"/>
          </a:p>
        </p:txBody>
      </p:sp>
      <p:sp>
        <p:nvSpPr>
          <p:cNvPr id="3" name="Content Placeholder 2"/>
          <p:cNvSpPr>
            <a:spLocks noGrp="1"/>
          </p:cNvSpPr>
          <p:nvPr>
            <p:ph sz="half" idx="1"/>
          </p:nvPr>
        </p:nvSpPr>
        <p:spPr/>
        <p:txBody>
          <a:bodyPr/>
          <a:lstStyle/>
          <a:p>
            <a:r>
              <a:rPr lang="en-US" dirty="0"/>
              <a:t>It is important to clarify the characteristics of the pain, including its onset (rapid or insidious), location (anterior, medial, lateral, or posterior knee), duration, severity, and quality (e.g., dull, sharp, achy).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8356" y="1825625"/>
            <a:ext cx="2889288" cy="4351338"/>
          </a:xfrm>
        </p:spPr>
      </p:pic>
    </p:spTree>
    <p:extLst>
      <p:ext uri="{BB962C8B-B14F-4D97-AF65-F5344CB8AC3E}">
        <p14:creationId xmlns:p14="http://schemas.microsoft.com/office/powerpoint/2010/main" val="368459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 of Pain</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smtClean="0"/>
          </a:p>
          <a:p>
            <a:endParaRPr lang="en-US" dirty="0"/>
          </a:p>
          <a:p>
            <a:r>
              <a:rPr lang="en-US" dirty="0" smtClean="0"/>
              <a:t>Have </a:t>
            </a:r>
            <a:r>
              <a:rPr lang="en-US" dirty="0"/>
              <a:t>the patient point to the painful site</a:t>
            </a:r>
            <a:r>
              <a:rPr lang="en-US" dirty="0" smtClean="0"/>
              <a:t>.</a:t>
            </a:r>
          </a:p>
          <a:p>
            <a:endParaRPr lang="en-US" dirty="0"/>
          </a:p>
          <a:p>
            <a:endParaRPr lang="en-US" dirty="0" smtClean="0"/>
          </a:p>
          <a:p>
            <a:endParaRPr lang="en-US" dirty="0"/>
          </a:p>
          <a:p>
            <a:endParaRPr lang="en-US" dirty="0" smtClean="0"/>
          </a:p>
          <a:p>
            <a:endParaRPr lang="en-US" dirty="0"/>
          </a:p>
          <a:p>
            <a:r>
              <a:rPr lang="en-US" sz="1700" dirty="0" smtClean="0"/>
              <a:t>Fortin JD &amp; Falco FJ. The </a:t>
            </a:r>
            <a:r>
              <a:rPr lang="en-US" sz="1700" dirty="0"/>
              <a:t>Fortin finger test: An indicator of sacroiliac </a:t>
            </a:r>
            <a:r>
              <a:rPr lang="en-US" sz="1700" dirty="0" smtClean="0"/>
              <a:t>pain. August 1997. American </a:t>
            </a:r>
            <a:r>
              <a:rPr lang="en-US" sz="1700" dirty="0"/>
              <a:t>journal of orthopedics (Belle Mead, N.J.) 26(7):477-80</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4250" y="2096294"/>
            <a:ext cx="2857500" cy="3810000"/>
          </a:xfrm>
        </p:spPr>
      </p:pic>
    </p:spTree>
    <p:extLst>
      <p:ext uri="{BB962C8B-B14F-4D97-AF65-F5344CB8AC3E}">
        <p14:creationId xmlns:p14="http://schemas.microsoft.com/office/powerpoint/2010/main" val="161666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Detailed History</a:t>
            </a:r>
            <a:endParaRPr lang="en-US" dirty="0"/>
          </a:p>
        </p:txBody>
      </p:sp>
      <p:sp>
        <p:nvSpPr>
          <p:cNvPr id="3" name="Content Placeholder 2"/>
          <p:cNvSpPr>
            <a:spLocks noGrp="1"/>
          </p:cNvSpPr>
          <p:nvPr>
            <p:ph sz="half" idx="1"/>
          </p:nvPr>
        </p:nvSpPr>
        <p:spPr/>
        <p:txBody>
          <a:bodyPr/>
          <a:lstStyle/>
          <a:p>
            <a:r>
              <a:rPr lang="en-US" dirty="0" smtClean="0"/>
              <a:t>Location</a:t>
            </a:r>
          </a:p>
          <a:p>
            <a:r>
              <a:rPr lang="en-US" dirty="0" smtClean="0"/>
              <a:t>Mechanism of injury</a:t>
            </a:r>
          </a:p>
          <a:p>
            <a:r>
              <a:rPr lang="en-US" dirty="0" smtClean="0"/>
              <a:t>New or old condition</a:t>
            </a:r>
          </a:p>
          <a:p>
            <a:r>
              <a:rPr lang="en-US" dirty="0" smtClean="0"/>
              <a:t>Palliative or Provocative</a:t>
            </a:r>
          </a:p>
          <a:p>
            <a:r>
              <a:rPr lang="en-US" dirty="0" smtClean="0"/>
              <a:t>Quality of Pain</a:t>
            </a:r>
          </a:p>
          <a:p>
            <a:r>
              <a:rPr lang="en-US" dirty="0" smtClean="0"/>
              <a:t>Radiation or Referred</a:t>
            </a:r>
          </a:p>
          <a:p>
            <a:r>
              <a:rPr lang="en-US" dirty="0" smtClean="0"/>
              <a:t>Severity</a:t>
            </a:r>
          </a:p>
          <a:p>
            <a:r>
              <a:rPr lang="en-US" dirty="0" smtClean="0"/>
              <a:t>Timing or Treatment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8525" y="1592881"/>
            <a:ext cx="3448504" cy="4294363"/>
          </a:xfrm>
        </p:spPr>
      </p:pic>
    </p:spTree>
    <p:extLst>
      <p:ext uri="{BB962C8B-B14F-4D97-AF65-F5344CB8AC3E}">
        <p14:creationId xmlns:p14="http://schemas.microsoft.com/office/powerpoint/2010/main" val="825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9DAE1-32BA-4BD4-B043-69DAD5235BB7}"/>
</file>

<file path=customXml/itemProps2.xml><?xml version="1.0" encoding="utf-8"?>
<ds:datastoreItem xmlns:ds="http://schemas.openxmlformats.org/officeDocument/2006/customXml" ds:itemID="{1576236F-8C2D-4BE5-985D-359A16ADBAAC}"/>
</file>

<file path=docProps/app.xml><?xml version="1.0" encoding="utf-8"?>
<Properties xmlns="http://schemas.openxmlformats.org/officeDocument/2006/extended-properties" xmlns:vt="http://schemas.openxmlformats.org/officeDocument/2006/docPropsVTypes">
  <TotalTime>5515</TotalTime>
  <Words>2348</Words>
  <Application>Microsoft Office PowerPoint</Application>
  <PresentationFormat>Widescreen</PresentationFormat>
  <Paragraphs>307</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Differential Diagnosis of  Anterior Knee Pain  </vt:lpstr>
      <vt:lpstr>Dr. James J. Lehman</vt:lpstr>
      <vt:lpstr>Learning Objectives</vt:lpstr>
      <vt:lpstr>Knee Pain Incidence</vt:lpstr>
      <vt:lpstr>Knee Pain Incidence</vt:lpstr>
      <vt:lpstr>Description of Knee Pain</vt:lpstr>
      <vt:lpstr>Pain Characteristics</vt:lpstr>
      <vt:lpstr>Location of Pain</vt:lpstr>
      <vt:lpstr>Detailed History</vt:lpstr>
      <vt:lpstr>Medical History </vt:lpstr>
      <vt:lpstr>Diagnosis is the Key to Successful Treatment</vt:lpstr>
      <vt:lpstr>PowerPoint Presentation</vt:lpstr>
      <vt:lpstr>PowerPoint Presentation</vt:lpstr>
      <vt:lpstr>PowerPoint Presentation</vt:lpstr>
      <vt:lpstr>Differential Diagnosis</vt:lpstr>
      <vt:lpstr>PowerPoint Presentation</vt:lpstr>
      <vt:lpstr>Location of Pain</vt:lpstr>
      <vt:lpstr>PowerPoint Presentation</vt:lpstr>
      <vt:lpstr>PowerPoint Presentation</vt:lpstr>
      <vt:lpstr>Patellar Dislocation</vt:lpstr>
      <vt:lpstr>PowerPoint Presentation</vt:lpstr>
      <vt:lpstr>Patellar Subluxation</vt:lpstr>
      <vt:lpstr>Patellar Subluxation</vt:lpstr>
      <vt:lpstr>PowerPoint Presentation</vt:lpstr>
      <vt:lpstr>PowerPoint Presentation</vt:lpstr>
      <vt:lpstr>PowerPoint Presentation</vt:lpstr>
      <vt:lpstr>PowerPoint Presentation</vt:lpstr>
      <vt:lpstr>PowerPoint Presentation</vt:lpstr>
      <vt:lpstr>Osgood Schlatter Disease</vt:lpstr>
      <vt:lpstr>Osgood Schlatter’s Disease</vt:lpstr>
      <vt:lpstr>Osgood Schlatter’s Disease</vt:lpstr>
      <vt:lpstr>Osgood Schlatter Disease</vt:lpstr>
      <vt:lpstr>PowerPoint Presentation</vt:lpstr>
      <vt:lpstr>PowerPoint Presentation</vt:lpstr>
      <vt:lpstr>Patellar Tendonitis or Jumper’s Knee</vt:lpstr>
      <vt:lpstr>PowerPoint Presentation</vt:lpstr>
      <vt:lpstr>Jumper’s Knee</vt:lpstr>
      <vt:lpstr>Jumper’s Knee</vt:lpstr>
      <vt:lpstr>PowerPoint Presentation</vt:lpstr>
      <vt:lpstr>PowerPoint Presentation</vt:lpstr>
      <vt:lpstr>PowerPoint Presentation</vt:lpstr>
      <vt:lpstr>Peterson W. Patellofemoral pain in athletes. Open Acces J Sports Med. 2017 Jun 12;8:143-154</vt:lpstr>
      <vt:lpstr>Patellofemoral Pain Syndrome (PFA) Runners Knee</vt:lpstr>
      <vt:lpstr>Patellofemoral Pain Syndrome (PFA)</vt:lpstr>
      <vt:lpstr>O Sign</vt:lpstr>
      <vt:lpstr>Clarke’s Sign or Patellofemoral Scrape Test</vt:lpstr>
      <vt:lpstr>Patellofemoral Pain Syndrome (PFA) Runner’s Knee Chondromalacia Patellae</vt:lpstr>
      <vt:lpstr>Internal Derangements of the Knee (IDK)</vt:lpstr>
      <vt:lpstr>PowerPoint Presentation</vt:lpstr>
      <vt:lpstr>PowerPoint Presentation</vt:lpstr>
      <vt:lpstr>Pain Characteristics  </vt:lpstr>
      <vt:lpstr>Mechanical Symptoms CALMBACH WL &amp; Hutchens M. Evaluation of Patients Presenting with Knee Pain: Part I. History, Physical Examination, Radiographs, and Laboratory Tests. Am Fam Physician. 2003 Sep 1;68(5):907-912.</vt:lpstr>
      <vt:lpstr>Effusion CALMBACH WL &amp; Hutchens M. Evaluation of Patients Presenting with Knee Pain: Part I. History, Physical Examination, Radiographs, and Laboratory Tests. Am Fam Physician. 2003 Sep 1;68(5):907-912.</vt:lpstr>
      <vt:lpstr>Mechanism of Injury CALMBACH WL &amp; Hutchens M. Evaluation of Patients Presenting with Knee Pain: Part I. History, Physical Examination, Radiographs, and Laboratory Tests. Am Fam Physician. 2003 Sep 1;68(5):907-912.</vt:lpstr>
      <vt:lpstr>Mechanism of Injury CALMBACH WL &amp; Hutchens M. Evaluation of Patients Presenting with Knee Pain: Part I. History, Physical Examination, Radiographs, and Laboratory Tests. Am Fam Physician. 2003 Sep 1;68(5):907-912.</vt:lpstr>
      <vt:lpstr>PowerPoint Presentation</vt:lpstr>
      <vt:lpstr>PowerPoint Presentation</vt:lpstr>
      <vt:lpstr>Thessaly Test</vt:lpstr>
      <vt:lpstr>Tests Performed by Primary Care Providers</vt:lpstr>
      <vt:lpstr>Tests Performed by Musculoskeletal Specialists</vt:lpstr>
      <vt:lpstr>4 Major Ligaments of the Knee</vt:lpstr>
      <vt:lpstr>Internal Derangement of the Knee Tests</vt:lpstr>
      <vt:lpstr>Lateral Pivot Shift Test for IDK</vt:lpstr>
      <vt:lpstr>Pes Anserine Bursitis</vt:lpstr>
      <vt:lpstr>Iliotibial Band Syndrome</vt:lpstr>
      <vt:lpstr>Iliotibial Pain Syndrome</vt:lpstr>
      <vt:lpstr>Iliotibial Band Syndrome</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Diagnosis of  Anterior Knee Pain</dc:title>
  <dc:creator>James Lehman</dc:creator>
  <cp:lastModifiedBy>Eileen Herlihy-Santiago</cp:lastModifiedBy>
  <cp:revision>67</cp:revision>
  <dcterms:created xsi:type="dcterms:W3CDTF">2018-08-25T20:53:15Z</dcterms:created>
  <dcterms:modified xsi:type="dcterms:W3CDTF">2018-09-04T12:46:02Z</dcterms:modified>
</cp:coreProperties>
</file>