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71" r:id="rId4"/>
    <p:sldId id="270" r:id="rId5"/>
    <p:sldId id="323" r:id="rId6"/>
    <p:sldId id="272" r:id="rId7"/>
    <p:sldId id="259" r:id="rId8"/>
    <p:sldId id="258" r:id="rId9"/>
    <p:sldId id="267" r:id="rId10"/>
    <p:sldId id="264" r:id="rId11"/>
    <p:sldId id="265" r:id="rId12"/>
    <p:sldId id="320" r:id="rId13"/>
    <p:sldId id="269" r:id="rId14"/>
    <p:sldId id="268" r:id="rId15"/>
    <p:sldId id="261" r:id="rId16"/>
    <p:sldId id="262" r:id="rId17"/>
    <p:sldId id="276" r:id="rId18"/>
    <p:sldId id="263" r:id="rId19"/>
    <p:sldId id="266" r:id="rId20"/>
    <p:sldId id="273" r:id="rId21"/>
    <p:sldId id="274" r:id="rId22"/>
    <p:sldId id="275" r:id="rId23"/>
    <p:sldId id="277" r:id="rId24"/>
    <p:sldId id="278" r:id="rId25"/>
    <p:sldId id="279" r:id="rId26"/>
    <p:sldId id="280" r:id="rId27"/>
    <p:sldId id="307" r:id="rId28"/>
    <p:sldId id="308" r:id="rId29"/>
    <p:sldId id="309" r:id="rId30"/>
    <p:sldId id="310" r:id="rId31"/>
    <p:sldId id="311" r:id="rId32"/>
    <p:sldId id="288" r:id="rId33"/>
    <p:sldId id="289" r:id="rId34"/>
    <p:sldId id="281" r:id="rId35"/>
    <p:sldId id="282" r:id="rId36"/>
    <p:sldId id="283" r:id="rId37"/>
    <p:sldId id="286" r:id="rId38"/>
    <p:sldId id="285" r:id="rId39"/>
    <p:sldId id="284" r:id="rId40"/>
    <p:sldId id="296" r:id="rId41"/>
    <p:sldId id="292" r:id="rId42"/>
    <p:sldId id="322" r:id="rId43"/>
    <p:sldId id="325" r:id="rId44"/>
    <p:sldId id="317" r:id="rId45"/>
    <p:sldId id="312" r:id="rId46"/>
    <p:sldId id="316" r:id="rId47"/>
    <p:sldId id="293" r:id="rId48"/>
    <p:sldId id="324" r:id="rId49"/>
    <p:sldId id="313" r:id="rId50"/>
    <p:sldId id="321" r:id="rId51"/>
    <p:sldId id="318" r:id="rId52"/>
    <p:sldId id="319" r:id="rId53"/>
    <p:sldId id="327" r:id="rId54"/>
    <p:sldId id="305" r:id="rId55"/>
    <p:sldId id="306" r:id="rId56"/>
    <p:sldId id="303" r:id="rId57"/>
    <p:sldId id="287" r:id="rId58"/>
    <p:sldId id="328" r:id="rId59"/>
    <p:sldId id="32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405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2868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9856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AAC1B-8175-498F-82DD-F2B1B29F0B0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3381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4AAC1B-8175-498F-82DD-F2B1B29F0B0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740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AAC1B-8175-498F-82DD-F2B1B29F0B0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12433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AAC1B-8175-498F-82DD-F2B1B29F0B09}"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62961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AAC1B-8175-498F-82DD-F2B1B29F0B09}"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2780476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AAC1B-8175-498F-82DD-F2B1B29F0B09}"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3570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106538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4AAC1B-8175-498F-82DD-F2B1B29F0B0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14999-A768-43CB-94C9-DE62904CD8FD}" type="slidenum">
              <a:rPr lang="en-US" smtClean="0"/>
              <a:t>‹#›</a:t>
            </a:fld>
            <a:endParaRPr lang="en-US"/>
          </a:p>
        </p:txBody>
      </p:sp>
    </p:spTree>
    <p:extLst>
      <p:ext uri="{BB962C8B-B14F-4D97-AF65-F5344CB8AC3E}">
        <p14:creationId xmlns:p14="http://schemas.microsoft.com/office/powerpoint/2010/main" val="7081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AAC1B-8175-498F-82DD-F2B1B29F0B09}" type="datetimeFigureOut">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14999-A768-43CB-94C9-DE62904CD8FD}" type="slidenum">
              <a:rPr lang="en-US" smtClean="0"/>
              <a:t>‹#›</a:t>
            </a:fld>
            <a:endParaRPr lang="en-US"/>
          </a:p>
        </p:txBody>
      </p:sp>
    </p:spTree>
    <p:extLst>
      <p:ext uri="{BB962C8B-B14F-4D97-AF65-F5344CB8AC3E}">
        <p14:creationId xmlns:p14="http://schemas.microsoft.com/office/powerpoint/2010/main" val="808048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ncbi.nlm.nih.gov/pubmed/?term=Cruciani%20R%5bAuthor%5d&amp;cauthor=true&amp;cauthor_uid=20622716" TargetMode="External"/><Relationship Id="rId2" Type="http://schemas.openxmlformats.org/officeDocument/2006/relationships/hyperlink" Target="https://www.ncbi.nlm.nih.gov/pubmed/?term=Breuer%20B%5bAuthor%5d&amp;cauthor=true&amp;cauthor_uid=20622716" TargetMode="External"/><Relationship Id="rId1" Type="http://schemas.openxmlformats.org/officeDocument/2006/relationships/slideLayout" Target="../slideLayouts/slideLayout2.xml"/><Relationship Id="rId5" Type="http://schemas.openxmlformats.org/officeDocument/2006/relationships/hyperlink" Target="https://www.ncbi.nlm.nih.gov/pubmed/20622716" TargetMode="External"/><Relationship Id="rId4" Type="http://schemas.openxmlformats.org/officeDocument/2006/relationships/hyperlink" Target="https://www.ncbi.nlm.nih.gov/pubmed/?term=Portenoy%20RK%5bAuthor%5d&amp;cauthor=true&amp;cauthor_uid=20622716"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"A Compendium of Federally Qualified Health Center Experiences: The Connecticut Experiences."</a:t>
            </a:r>
          </a:p>
        </p:txBody>
      </p:sp>
      <p:sp>
        <p:nvSpPr>
          <p:cNvPr id="3" name="Subtitle 2"/>
          <p:cNvSpPr>
            <a:spLocks noGrp="1"/>
          </p:cNvSpPr>
          <p:nvPr>
            <p:ph type="subTitle" idx="1"/>
          </p:nvPr>
        </p:nvSpPr>
        <p:spPr/>
        <p:txBody>
          <a:bodyPr>
            <a:normAutofit fontScale="77500" lnSpcReduction="20000"/>
          </a:bodyPr>
          <a:lstStyle/>
          <a:p>
            <a:r>
              <a:rPr lang="en-US" dirty="0" smtClean="0"/>
              <a:t>James J. Lehman, DC, FACO</a:t>
            </a:r>
          </a:p>
          <a:p>
            <a:r>
              <a:rPr lang="en-US" dirty="0" smtClean="0"/>
              <a:t>Associate Professor of Clinical Sciences</a:t>
            </a:r>
          </a:p>
          <a:p>
            <a:r>
              <a:rPr lang="en-US" dirty="0" smtClean="0"/>
              <a:t>University of Bridgeport College of Chiropractic</a:t>
            </a:r>
          </a:p>
          <a:p>
            <a:r>
              <a:rPr lang="en-US" dirty="0" smtClean="0"/>
              <a:t>Director, Community Health Clinical Education</a:t>
            </a:r>
          </a:p>
          <a:p>
            <a:r>
              <a:rPr lang="en-US" dirty="0" smtClean="0"/>
              <a:t>University of Bridgeport</a:t>
            </a:r>
            <a:endParaRPr lang="en-US" dirty="0"/>
          </a:p>
        </p:txBody>
      </p:sp>
    </p:spTree>
    <p:extLst>
      <p:ext uri="{BB962C8B-B14F-4D97-AF65-F5344CB8AC3E}">
        <p14:creationId xmlns:p14="http://schemas.microsoft.com/office/powerpoint/2010/main" val="1798153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Medicaid covered 60% of CHC patients</a:t>
            </a:r>
          </a:p>
          <a:p>
            <a:r>
              <a:rPr lang="en-US" dirty="0" smtClean="0"/>
              <a:t>Medicaid in Connecticut was not funded to cover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2955" y="1957589"/>
            <a:ext cx="5494985" cy="4121239"/>
          </a:xfrm>
        </p:spPr>
      </p:pic>
    </p:spTree>
    <p:extLst>
      <p:ext uri="{BB962C8B-B14F-4D97-AF65-F5344CB8AC3E}">
        <p14:creationId xmlns:p14="http://schemas.microsoft.com/office/powerpoint/2010/main" val="900334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 to Entry and Chiropractic Integration</a:t>
            </a:r>
            <a:endParaRPr lang="en-US" dirty="0"/>
          </a:p>
        </p:txBody>
      </p:sp>
      <p:sp>
        <p:nvSpPr>
          <p:cNvPr id="3" name="Content Placeholder 2"/>
          <p:cNvSpPr>
            <a:spLocks noGrp="1"/>
          </p:cNvSpPr>
          <p:nvPr>
            <p:ph sz="half" idx="1"/>
          </p:nvPr>
        </p:nvSpPr>
        <p:spPr/>
        <p:txBody>
          <a:bodyPr/>
          <a:lstStyle/>
          <a:p>
            <a:r>
              <a:rPr lang="en-US" dirty="0" smtClean="0"/>
              <a:t>Primary care providers were the gatekeepers in CHC primary care sites</a:t>
            </a:r>
          </a:p>
          <a:p>
            <a:r>
              <a:rPr lang="en-US" dirty="0" smtClean="0"/>
              <a:t>Primary care providers had never referred to a chiropractor (1972)</a:t>
            </a:r>
          </a:p>
          <a:p>
            <a:r>
              <a:rPr lang="en-US" dirty="0" smtClean="0"/>
              <a:t>Primary care providers expressed significant concerns regarding use of chiropractors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401094"/>
            <a:ext cx="3810000" cy="3200400"/>
          </a:xfrm>
        </p:spPr>
      </p:pic>
    </p:spTree>
    <p:extLst>
      <p:ext uri="{BB962C8B-B14F-4D97-AF65-F5344CB8AC3E}">
        <p14:creationId xmlns:p14="http://schemas.microsoft.com/office/powerpoint/2010/main" val="6214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Credentialing</a:t>
            </a:r>
            <a:endParaRPr lang="en-US" dirty="0"/>
          </a:p>
        </p:txBody>
      </p:sp>
      <p:sp>
        <p:nvSpPr>
          <p:cNvPr id="3" name="Content Placeholder 2"/>
          <p:cNvSpPr>
            <a:spLocks noGrp="1"/>
          </p:cNvSpPr>
          <p:nvPr>
            <p:ph sz="half" idx="1"/>
          </p:nvPr>
        </p:nvSpPr>
        <p:spPr/>
        <p:txBody>
          <a:bodyPr/>
          <a:lstStyle/>
          <a:p>
            <a:r>
              <a:rPr lang="en-US" dirty="0" smtClean="0"/>
              <a:t>In </a:t>
            </a:r>
            <a:r>
              <a:rPr lang="en-US" dirty="0"/>
              <a:t>order to be credentialed </a:t>
            </a:r>
            <a:r>
              <a:rPr lang="en-US" dirty="0" smtClean="0"/>
              <a:t>as members of the medical staff, chiropractors were required to be chiropractic specialists.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0857" y="2124635"/>
            <a:ext cx="4235116" cy="3657600"/>
          </a:xfrm>
        </p:spPr>
      </p:pic>
    </p:spTree>
    <p:extLst>
      <p:ext uri="{BB962C8B-B14F-4D97-AF65-F5344CB8AC3E}">
        <p14:creationId xmlns:p14="http://schemas.microsoft.com/office/powerpoint/2010/main" val="386204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13" y="128790"/>
            <a:ext cx="11924233" cy="6441068"/>
          </a:xfrm>
          <a:prstGeom prst="rect">
            <a:avLst/>
          </a:prstGeom>
        </p:spPr>
      </p:pic>
    </p:spTree>
    <p:extLst>
      <p:ext uri="{BB962C8B-B14F-4D97-AF65-F5344CB8AC3E}">
        <p14:creationId xmlns:p14="http://schemas.microsoft.com/office/powerpoint/2010/main" val="2762734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66" y="991674"/>
            <a:ext cx="10991344" cy="4906850"/>
          </a:xfrm>
          <a:prstGeom prst="rect">
            <a:avLst/>
          </a:prstGeom>
        </p:spPr>
      </p:pic>
    </p:spTree>
    <p:extLst>
      <p:ext uri="{BB962C8B-B14F-4D97-AF65-F5344CB8AC3E}">
        <p14:creationId xmlns:p14="http://schemas.microsoft.com/office/powerpoint/2010/main" val="776785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Community Health Center</a:t>
            </a:r>
            <a:br>
              <a:rPr lang="en-US" dirty="0" smtClean="0"/>
            </a:br>
            <a:r>
              <a:rPr lang="en-US" dirty="0" smtClean="0"/>
              <a:t>Pilot Study</a:t>
            </a:r>
            <a:endParaRPr lang="en-US" dirty="0"/>
          </a:p>
        </p:txBody>
      </p:sp>
      <p:sp>
        <p:nvSpPr>
          <p:cNvPr id="3" name="Content Placeholder 2"/>
          <p:cNvSpPr>
            <a:spLocks noGrp="1"/>
          </p:cNvSpPr>
          <p:nvPr>
            <p:ph idx="1"/>
          </p:nvPr>
        </p:nvSpPr>
        <p:spPr/>
        <p:txBody>
          <a:bodyPr/>
          <a:lstStyle/>
          <a:p>
            <a:r>
              <a:rPr lang="en-US" dirty="0" smtClean="0"/>
              <a:t>Nine (9) months in Meriden Primary Care facility</a:t>
            </a:r>
          </a:p>
          <a:p>
            <a:r>
              <a:rPr lang="en-US" dirty="0" smtClean="0"/>
              <a:t>PCPs to refer </a:t>
            </a:r>
            <a:r>
              <a:rPr lang="en-US" dirty="0"/>
              <a:t>a</a:t>
            </a:r>
            <a:r>
              <a:rPr lang="en-US" dirty="0" smtClean="0"/>
              <a:t>dult patients with chronic pain</a:t>
            </a:r>
          </a:p>
          <a:p>
            <a:r>
              <a:rPr lang="en-US" dirty="0" smtClean="0"/>
              <a:t>One UBCC, DC faculty member to provide care and supervise students</a:t>
            </a:r>
          </a:p>
          <a:p>
            <a:r>
              <a:rPr lang="en-US" dirty="0" smtClean="0"/>
              <a:t>Teams of (3) fourth-year, chiropractic students provided hands-on treatment</a:t>
            </a:r>
          </a:p>
          <a:p>
            <a:r>
              <a:rPr lang="en-US" dirty="0" smtClean="0"/>
              <a:t>Determine change in functionality, referral pattern changes, patient and provider satisfaction</a:t>
            </a:r>
          </a:p>
          <a:p>
            <a:endParaRPr lang="en-US" dirty="0"/>
          </a:p>
        </p:txBody>
      </p:sp>
    </p:spTree>
    <p:extLst>
      <p:ext uri="{BB962C8B-B14F-4D97-AF65-F5344CB8AC3E}">
        <p14:creationId xmlns:p14="http://schemas.microsoft.com/office/powerpoint/2010/main" val="418971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Pilot Study Outcomes</a:t>
            </a:r>
            <a:endParaRPr lang="en-US" dirty="0"/>
          </a:p>
        </p:txBody>
      </p:sp>
      <p:sp>
        <p:nvSpPr>
          <p:cNvPr id="3" name="Content Placeholder 2"/>
          <p:cNvSpPr>
            <a:spLocks noGrp="1"/>
          </p:cNvSpPr>
          <p:nvPr>
            <p:ph sz="half" idx="1"/>
          </p:nvPr>
        </p:nvSpPr>
        <p:spPr/>
        <p:txBody>
          <a:bodyPr/>
          <a:lstStyle/>
          <a:p>
            <a:r>
              <a:rPr lang="en-US" dirty="0" smtClean="0"/>
              <a:t>PCPs referred adult, chronic pain patients</a:t>
            </a:r>
            <a:endParaRPr lang="en-US" dirty="0"/>
          </a:p>
          <a:p>
            <a:r>
              <a:rPr lang="en-US" dirty="0" smtClean="0"/>
              <a:t>98.5% </a:t>
            </a:r>
            <a:r>
              <a:rPr lang="en-US" dirty="0"/>
              <a:t>p</a:t>
            </a:r>
            <a:r>
              <a:rPr lang="en-US" dirty="0" smtClean="0"/>
              <a:t>atient satisfaction</a:t>
            </a:r>
          </a:p>
          <a:p>
            <a:r>
              <a:rPr lang="en-US" dirty="0" smtClean="0"/>
              <a:t>High level of </a:t>
            </a:r>
            <a:r>
              <a:rPr lang="en-US" dirty="0"/>
              <a:t>p</a:t>
            </a:r>
            <a:r>
              <a:rPr lang="en-US" dirty="0" smtClean="0"/>
              <a:t>rovider satisfaction</a:t>
            </a:r>
          </a:p>
          <a:p>
            <a:r>
              <a:rPr lang="en-US" dirty="0" smtClean="0"/>
              <a:t>Statistically significant improvement in functionality</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8698"/>
            <a:ext cx="5181600" cy="3445191"/>
          </a:xfrm>
        </p:spPr>
      </p:pic>
    </p:spTree>
    <p:extLst>
      <p:ext uri="{BB962C8B-B14F-4D97-AF65-F5344CB8AC3E}">
        <p14:creationId xmlns:p14="http://schemas.microsoft.com/office/powerpoint/2010/main" val="3883433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sz="half" idx="2"/>
          </p:nvPr>
        </p:nvSpPr>
        <p:spPr/>
        <p:txBody>
          <a:bodyPr/>
          <a:lstStyle/>
          <a:p>
            <a:pPr eaLnBrk="1" hangingPunct="1"/>
            <a:endParaRPr lang="en-US" sz="2400"/>
          </a:p>
          <a:p>
            <a:pPr eaLnBrk="1" hangingPunct="1"/>
            <a:r>
              <a:rPr lang="en-US" sz="2400"/>
              <a:t>Following a six-month pilot study, the Community Health Center, Inc. of Middletown, Connecticut accepted board-certified chiropractic specialists to the medical staff.</a:t>
            </a:r>
          </a:p>
        </p:txBody>
      </p:sp>
      <p:pic>
        <p:nvPicPr>
          <p:cNvPr id="5123" name="Content Placeholder 6" descr="CHCI"/>
          <p:cNvPicPr>
            <a:picLocks noGrp="1" noChangeAspect="1"/>
          </p:cNvPicPr>
          <p:nvPr>
            <p:ph idx="1"/>
          </p:nvPr>
        </p:nvPicPr>
        <p:blipFill>
          <a:blip r:embed="rId2" cstate="print"/>
          <a:srcRect/>
          <a:stretch>
            <a:fillRect/>
          </a:stretch>
        </p:blipFill>
        <p:spPr>
          <a:xfrm>
            <a:off x="5610226" y="766764"/>
            <a:ext cx="4695825" cy="5253037"/>
          </a:xfrm>
        </p:spPr>
      </p:pic>
    </p:spTree>
    <p:extLst>
      <p:ext uri="{BB962C8B-B14F-4D97-AF65-F5344CB8AC3E}">
        <p14:creationId xmlns:p14="http://schemas.microsoft.com/office/powerpoint/2010/main" val="281106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endParaRPr lang="en-US" dirty="0"/>
          </a:p>
        </p:txBody>
      </p:sp>
      <p:sp>
        <p:nvSpPr>
          <p:cNvPr id="3" name="Content Placeholder 2"/>
          <p:cNvSpPr>
            <a:spLocks noGrp="1"/>
          </p:cNvSpPr>
          <p:nvPr>
            <p:ph sz="half" idx="1"/>
          </p:nvPr>
        </p:nvSpPr>
        <p:spPr/>
        <p:txBody>
          <a:bodyPr/>
          <a:lstStyle/>
          <a:p>
            <a:r>
              <a:rPr lang="en-US" dirty="0" smtClean="0"/>
              <a:t>Petition HRSA to expand scope of practice and scope of reimbursement to include chiropractic services for Medicaid patients</a:t>
            </a:r>
          </a:p>
          <a:p>
            <a:r>
              <a:rPr lang="en-US" dirty="0" smtClean="0"/>
              <a:t>Petition Connecticut to pay CHC for Medicaid patients receiving chiropractic services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0164" y="1690688"/>
            <a:ext cx="4143442" cy="4143442"/>
          </a:xfrm>
        </p:spPr>
      </p:pic>
    </p:spTree>
    <p:extLst>
      <p:ext uri="{BB962C8B-B14F-4D97-AF65-F5344CB8AC3E}">
        <p14:creationId xmlns:p14="http://schemas.microsoft.com/office/powerpoint/2010/main" val="2931384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Education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456" y="1825625"/>
            <a:ext cx="6531088" cy="4351338"/>
          </a:xfrm>
        </p:spPr>
      </p:pic>
    </p:spTree>
    <p:extLst>
      <p:ext uri="{BB962C8B-B14F-4D97-AF65-F5344CB8AC3E}">
        <p14:creationId xmlns:p14="http://schemas.microsoft.com/office/powerpoint/2010/main" val="349524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r>
              <a:rPr lang="en-US" dirty="0"/>
              <a:t>First hour</a:t>
            </a:r>
          </a:p>
          <a:p>
            <a:pPr lvl="0"/>
            <a:r>
              <a:rPr lang="en-US" dirty="0"/>
              <a:t>Realize the steps necessary to integrate chiropractic services into a Community Health Center/FQHC</a:t>
            </a:r>
          </a:p>
          <a:p>
            <a:r>
              <a:rPr lang="en-US" dirty="0"/>
              <a:t>Second hour</a:t>
            </a:r>
          </a:p>
          <a:p>
            <a:pPr lvl="0"/>
            <a:r>
              <a:rPr lang="en-US" dirty="0"/>
              <a:t>Comprehend the differential diagnosis and prognosis for a patient suffering with chronic pain syndrome vs chronic pain illness.</a:t>
            </a:r>
          </a:p>
          <a:p>
            <a:endParaRPr lang="en-US" dirty="0"/>
          </a:p>
        </p:txBody>
      </p:sp>
    </p:spTree>
    <p:extLst>
      <p:ext uri="{BB962C8B-B14F-4D97-AF65-F5344CB8AC3E}">
        <p14:creationId xmlns:p14="http://schemas.microsoft.com/office/powerpoint/2010/main" val="42952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r>
              <a:rPr lang="en-US" dirty="0"/>
              <a:t/>
            </a:r>
            <a:br>
              <a:rPr lang="en-US" dirty="0"/>
            </a:br>
            <a:r>
              <a:rPr lang="en-US" dirty="0" smtClean="0"/>
              <a:t>Chiropractic Credentialing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5621" y="1859673"/>
            <a:ext cx="4860758" cy="4283242"/>
          </a:xfrm>
        </p:spPr>
      </p:pic>
    </p:spTree>
    <p:extLst>
      <p:ext uri="{BB962C8B-B14F-4D97-AF65-F5344CB8AC3E}">
        <p14:creationId xmlns:p14="http://schemas.microsoft.com/office/powerpoint/2010/main" val="2616763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Health Center Tasks</a:t>
            </a:r>
            <a:br>
              <a:rPr lang="en-US" dirty="0" smtClean="0"/>
            </a:br>
            <a:r>
              <a:rPr lang="en-US" dirty="0" smtClean="0"/>
              <a:t>Chiropractic Privileges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3479676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mtClean="0"/>
              <a:t>Integration</a:t>
            </a:r>
          </a:p>
        </p:txBody>
      </p:sp>
      <p:sp>
        <p:nvSpPr>
          <p:cNvPr id="11267" name="Content Placeholder 5"/>
          <p:cNvSpPr>
            <a:spLocks noGrp="1"/>
          </p:cNvSpPr>
          <p:nvPr>
            <p:ph sz="half" idx="1"/>
          </p:nvPr>
        </p:nvSpPr>
        <p:spPr/>
        <p:txBody>
          <a:bodyPr/>
          <a:lstStyle/>
          <a:p>
            <a:endParaRPr lang="en-US" dirty="0" smtClean="0"/>
          </a:p>
          <a:p>
            <a:r>
              <a:rPr lang="en-US" dirty="0" smtClean="0"/>
              <a:t>Chiropractic specialists were credentialed as members of the medical staff with evaluation and management privileges plus specific chiropractic services.</a:t>
            </a:r>
          </a:p>
        </p:txBody>
      </p:sp>
      <p:pic>
        <p:nvPicPr>
          <p:cNvPr id="11268" name="Content Placeholder 7" descr="spinal manipulation.jpg"/>
          <p:cNvPicPr>
            <a:picLocks noGrp="1" noChangeAspect="1"/>
          </p:cNvPicPr>
          <p:nvPr>
            <p:ph sz="half" idx="2"/>
          </p:nvPr>
        </p:nvPicPr>
        <p:blipFill>
          <a:blip r:embed="rId2" cstate="print"/>
          <a:srcRect/>
          <a:stretch>
            <a:fillRect/>
          </a:stretch>
        </p:blipFill>
        <p:spPr>
          <a:xfrm>
            <a:off x="6172200" y="2084389"/>
            <a:ext cx="4038600" cy="3557587"/>
          </a:xfrm>
        </p:spPr>
      </p:pic>
    </p:spTree>
    <p:extLst>
      <p:ext uri="{BB962C8B-B14F-4D97-AF65-F5344CB8AC3E}">
        <p14:creationId xmlns:p14="http://schemas.microsoft.com/office/powerpoint/2010/main" val="94171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Chiropractic Integration</a:t>
            </a:r>
          </a:p>
        </p:txBody>
      </p:sp>
      <p:sp>
        <p:nvSpPr>
          <p:cNvPr id="12291" name="Content Placeholder 2"/>
          <p:cNvSpPr>
            <a:spLocks noGrp="1"/>
          </p:cNvSpPr>
          <p:nvPr>
            <p:ph sz="half" idx="1"/>
          </p:nvPr>
        </p:nvSpPr>
        <p:spPr/>
        <p:txBody>
          <a:bodyPr/>
          <a:lstStyle/>
          <a:p>
            <a:endParaRPr lang="en-US" dirty="0" smtClean="0"/>
          </a:p>
          <a:p>
            <a:endParaRPr lang="en-US" dirty="0" smtClean="0"/>
          </a:p>
          <a:p>
            <a:endParaRPr lang="en-US" dirty="0" smtClean="0"/>
          </a:p>
          <a:p>
            <a:r>
              <a:rPr lang="en-US" dirty="0" smtClean="0"/>
              <a:t>Full access and use of the electronic medical record</a:t>
            </a:r>
          </a:p>
          <a:p>
            <a:endParaRPr lang="en-US" dirty="0" smtClean="0"/>
          </a:p>
        </p:txBody>
      </p:sp>
      <p:pic>
        <p:nvPicPr>
          <p:cNvPr id="12292" name="Content Placeholder 4" descr="electronic medical record.jpg"/>
          <p:cNvPicPr>
            <a:picLocks noGrp="1" noChangeAspect="1"/>
          </p:cNvPicPr>
          <p:nvPr>
            <p:ph sz="half" idx="2"/>
          </p:nvPr>
        </p:nvPicPr>
        <p:blipFill>
          <a:blip r:embed="rId2" cstate="print"/>
          <a:srcRect/>
          <a:stretch>
            <a:fillRect/>
          </a:stretch>
        </p:blipFill>
        <p:spPr>
          <a:xfrm>
            <a:off x="6248400" y="2133601"/>
            <a:ext cx="3830638" cy="3509963"/>
          </a:xfrm>
        </p:spPr>
      </p:pic>
    </p:spTree>
    <p:extLst>
      <p:ext uri="{BB962C8B-B14F-4D97-AF65-F5344CB8AC3E}">
        <p14:creationId xmlns:p14="http://schemas.microsoft.com/office/powerpoint/2010/main" val="4094411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Chiropractic Integration</a:t>
            </a:r>
          </a:p>
        </p:txBody>
      </p:sp>
      <p:sp>
        <p:nvSpPr>
          <p:cNvPr id="13315" name="Content Placeholder 2"/>
          <p:cNvSpPr>
            <a:spLocks noGrp="1"/>
          </p:cNvSpPr>
          <p:nvPr>
            <p:ph sz="half" idx="1"/>
          </p:nvPr>
        </p:nvSpPr>
        <p:spPr/>
        <p:txBody>
          <a:bodyPr/>
          <a:lstStyle/>
          <a:p>
            <a:endParaRPr lang="en-US" dirty="0" smtClean="0"/>
          </a:p>
          <a:p>
            <a:r>
              <a:rPr lang="en-US" dirty="0" smtClean="0"/>
              <a:t>Seamless referral process, which reduces stress for patients</a:t>
            </a:r>
          </a:p>
          <a:p>
            <a:endParaRPr lang="en-US" dirty="0" smtClean="0"/>
          </a:p>
        </p:txBody>
      </p:sp>
      <p:pic>
        <p:nvPicPr>
          <p:cNvPr id="13316" name="Content Placeholder 7" descr="Patient centered care logo.jpg"/>
          <p:cNvPicPr>
            <a:picLocks noGrp="1" noChangeAspect="1"/>
          </p:cNvPicPr>
          <p:nvPr>
            <p:ph sz="half" idx="2"/>
          </p:nvPr>
        </p:nvPicPr>
        <p:blipFill>
          <a:blip r:embed="rId2" cstate="print"/>
          <a:srcRect/>
          <a:stretch>
            <a:fillRect/>
          </a:stretch>
        </p:blipFill>
        <p:spPr>
          <a:xfrm>
            <a:off x="5181601" y="3048000"/>
            <a:ext cx="5253269" cy="3429000"/>
          </a:xfrm>
        </p:spPr>
      </p:pic>
    </p:spTree>
    <p:extLst>
      <p:ext uri="{BB962C8B-B14F-4D97-AF65-F5344CB8AC3E}">
        <p14:creationId xmlns:p14="http://schemas.microsoft.com/office/powerpoint/2010/main" val="320092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PCMH.jpg"/>
          <p:cNvPicPr>
            <a:picLocks noChangeAspect="1"/>
          </p:cNvPicPr>
          <p:nvPr/>
        </p:nvPicPr>
        <p:blipFill>
          <a:blip r:embed="rId2" cstate="print"/>
          <a:srcRect/>
          <a:stretch>
            <a:fillRect/>
          </a:stretch>
        </p:blipFill>
        <p:spPr bwMode="auto">
          <a:xfrm>
            <a:off x="2330450" y="204788"/>
            <a:ext cx="6965950" cy="6500812"/>
          </a:xfrm>
          <a:prstGeom prst="rect">
            <a:avLst/>
          </a:prstGeom>
          <a:noFill/>
          <a:ln w="9525">
            <a:noFill/>
            <a:miter lim="800000"/>
            <a:headEnd/>
            <a:tailEnd/>
          </a:ln>
        </p:spPr>
      </p:pic>
    </p:spTree>
    <p:extLst>
      <p:ext uri="{BB962C8B-B14F-4D97-AF65-F5344CB8AC3E}">
        <p14:creationId xmlns:p14="http://schemas.microsoft.com/office/powerpoint/2010/main" val="3630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Chiropractic Integration Outcomes</a:t>
            </a:r>
          </a:p>
        </p:txBody>
      </p:sp>
      <p:sp>
        <p:nvSpPr>
          <p:cNvPr id="17411" name="Content Placeholder 4"/>
          <p:cNvSpPr>
            <a:spLocks noGrp="1"/>
          </p:cNvSpPr>
          <p:nvPr>
            <p:ph idx="1"/>
          </p:nvPr>
        </p:nvSpPr>
        <p:spPr/>
        <p:txBody>
          <a:bodyPr/>
          <a:lstStyle/>
          <a:p>
            <a:r>
              <a:rPr lang="en-US" dirty="0" smtClean="0"/>
              <a:t>Increased referrals to chiropractic providers</a:t>
            </a:r>
          </a:p>
          <a:p>
            <a:r>
              <a:rPr lang="en-US" dirty="0" smtClean="0"/>
              <a:t>Reduced referrals to orthopedic surgeons</a:t>
            </a:r>
          </a:p>
          <a:p>
            <a:r>
              <a:rPr lang="en-US" dirty="0" smtClean="0"/>
              <a:t>Increased patient satisfaction</a:t>
            </a:r>
          </a:p>
          <a:p>
            <a:r>
              <a:rPr lang="en-US" dirty="0" smtClean="0"/>
              <a:t>Chronic pain patients experienced improved function </a:t>
            </a:r>
          </a:p>
          <a:p>
            <a:r>
              <a:rPr lang="en-US" dirty="0" smtClean="0"/>
              <a:t>Reduced use of opioids</a:t>
            </a:r>
          </a:p>
          <a:p>
            <a:r>
              <a:rPr lang="en-US" dirty="0" smtClean="0"/>
              <a:t>Primary care provider satisfaction with chiropractic services</a:t>
            </a:r>
          </a:p>
          <a:p>
            <a:pPr marL="0" indent="0">
              <a:buNone/>
            </a:pPr>
            <a:endParaRPr lang="en-US" dirty="0" smtClean="0"/>
          </a:p>
        </p:txBody>
      </p:sp>
    </p:spTree>
    <p:extLst>
      <p:ext uri="{BB962C8B-B14F-4D97-AF65-F5344CB8AC3E}">
        <p14:creationId xmlns:p14="http://schemas.microsoft.com/office/powerpoint/2010/main" val="3124745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Neuromusculoskeletal Conditions Treated</a:t>
            </a:r>
            <a:endParaRPr lang="en-US" dirty="0"/>
          </a:p>
        </p:txBody>
      </p:sp>
      <p:sp>
        <p:nvSpPr>
          <p:cNvPr id="3" name="Content Placeholder 2"/>
          <p:cNvSpPr>
            <a:spLocks noGrp="1"/>
          </p:cNvSpPr>
          <p:nvPr>
            <p:ph sz="half" idx="1"/>
          </p:nvPr>
        </p:nvSpPr>
        <p:spPr/>
        <p:txBody>
          <a:bodyPr/>
          <a:lstStyle/>
          <a:p>
            <a:r>
              <a:rPr lang="en-US" dirty="0"/>
              <a:t>Acute and chronic pain:</a:t>
            </a:r>
          </a:p>
          <a:p>
            <a:pPr lvl="1"/>
            <a:r>
              <a:rPr lang="en-US" dirty="0"/>
              <a:t>Spinal pain</a:t>
            </a:r>
          </a:p>
          <a:p>
            <a:pPr lvl="1"/>
            <a:r>
              <a:rPr lang="en-US" dirty="0"/>
              <a:t>Cervicogenic headaches </a:t>
            </a:r>
          </a:p>
          <a:p>
            <a:pPr lvl="1"/>
            <a:r>
              <a:rPr lang="en-US" dirty="0"/>
              <a:t>Myofascial pain syndromes</a:t>
            </a:r>
          </a:p>
          <a:p>
            <a:pPr lvl="1"/>
            <a:r>
              <a:rPr lang="en-US" dirty="0"/>
              <a:t>Piriformis syndrome and sciatica </a:t>
            </a:r>
          </a:p>
          <a:p>
            <a:pPr lvl="1"/>
            <a:r>
              <a:rPr lang="en-US" dirty="0"/>
              <a:t>Nerve root radiculopathy and brachial plexopathy </a:t>
            </a:r>
          </a:p>
          <a:p>
            <a:pPr lvl="1"/>
            <a:r>
              <a:rPr lang="en-US" dirty="0"/>
              <a:t>Peripheral compression neuropathies</a:t>
            </a:r>
          </a:p>
          <a:p>
            <a:pPr lvl="1"/>
            <a:r>
              <a:rPr lang="en-US" dirty="0"/>
              <a:t>Coccygodynia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26898" y="1922929"/>
            <a:ext cx="5804984" cy="4254034"/>
          </a:xfrm>
        </p:spPr>
      </p:pic>
    </p:spTree>
    <p:extLst>
      <p:ext uri="{BB962C8B-B14F-4D97-AF65-F5344CB8AC3E}">
        <p14:creationId xmlns:p14="http://schemas.microsoft.com/office/powerpoint/2010/main" val="1686855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Chiropractic Services</a:t>
            </a:r>
            <a:endParaRPr lang="en-US" dirty="0"/>
          </a:p>
        </p:txBody>
      </p:sp>
      <p:sp>
        <p:nvSpPr>
          <p:cNvPr id="3" name="Content Placeholder 2"/>
          <p:cNvSpPr>
            <a:spLocks noGrp="1"/>
          </p:cNvSpPr>
          <p:nvPr>
            <p:ph sz="half" idx="1"/>
          </p:nvPr>
        </p:nvSpPr>
        <p:spPr/>
        <p:txBody>
          <a:bodyPr/>
          <a:lstStyle/>
          <a:p>
            <a:pPr marL="0" indent="0">
              <a:buNone/>
            </a:pPr>
            <a:r>
              <a:rPr lang="en-US" dirty="0" smtClean="0"/>
              <a:t>Procedures</a:t>
            </a:r>
          </a:p>
          <a:p>
            <a:r>
              <a:rPr lang="en-US" dirty="0" smtClean="0"/>
              <a:t>Spinal and extremity manipulation</a:t>
            </a:r>
          </a:p>
          <a:p>
            <a:r>
              <a:rPr lang="en-US" dirty="0" smtClean="0"/>
              <a:t>Soft tissue treatments</a:t>
            </a:r>
          </a:p>
          <a:p>
            <a:r>
              <a:rPr lang="en-US" dirty="0" smtClean="0"/>
              <a:t>Physiological therapeutics</a:t>
            </a:r>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740362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Chiropractic Services</a:t>
            </a:r>
            <a:endParaRPr lang="en-US" dirty="0"/>
          </a:p>
        </p:txBody>
      </p:sp>
      <p:sp>
        <p:nvSpPr>
          <p:cNvPr id="5" name="Content Placeholder 4"/>
          <p:cNvSpPr>
            <a:spLocks noGrp="1"/>
          </p:cNvSpPr>
          <p:nvPr>
            <p:ph sz="half" idx="1"/>
          </p:nvPr>
        </p:nvSpPr>
        <p:spPr/>
        <p:txBody>
          <a:bodyPr/>
          <a:lstStyle/>
          <a:p>
            <a:r>
              <a:rPr lang="en-US" dirty="0"/>
              <a:t>Prevention and Wellness</a:t>
            </a:r>
          </a:p>
          <a:p>
            <a:pPr lvl="1"/>
            <a:r>
              <a:rPr lang="en-US" dirty="0"/>
              <a:t>Smoking cessation</a:t>
            </a:r>
          </a:p>
          <a:p>
            <a:pPr lvl="1"/>
            <a:r>
              <a:rPr lang="en-US" dirty="0"/>
              <a:t>Nutrition and hydration</a:t>
            </a:r>
          </a:p>
          <a:p>
            <a:pPr lvl="1"/>
            <a:r>
              <a:rPr lang="en-US" dirty="0"/>
              <a:t>Specific exercise programs</a:t>
            </a:r>
          </a:p>
          <a:p>
            <a:pPr lvl="1"/>
            <a:r>
              <a:rPr lang="en-US" dirty="0"/>
              <a:t>Posture </a:t>
            </a:r>
          </a:p>
          <a:p>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2471" y="1542226"/>
            <a:ext cx="3313579" cy="4602193"/>
          </a:xfrm>
        </p:spPr>
      </p:pic>
    </p:spTree>
    <p:extLst>
      <p:ext uri="{BB962C8B-B14F-4D97-AF65-F5344CB8AC3E}">
        <p14:creationId xmlns:p14="http://schemas.microsoft.com/office/powerpoint/2010/main" val="173398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18" y="430016"/>
            <a:ext cx="8260638" cy="5803359"/>
          </a:xfrm>
          <a:prstGeom prst="rect">
            <a:avLst/>
          </a:prstGeom>
        </p:spPr>
      </p:pic>
    </p:spTree>
    <p:extLst>
      <p:ext uri="{BB962C8B-B14F-4D97-AF65-F5344CB8AC3E}">
        <p14:creationId xmlns:p14="http://schemas.microsoft.com/office/powerpoint/2010/main" val="2719319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Primary Diagnostic Codes</a:t>
            </a:r>
            <a:endParaRPr lang="en-US" dirty="0"/>
          </a:p>
        </p:txBody>
      </p:sp>
      <p:sp>
        <p:nvSpPr>
          <p:cNvPr id="3" name="Content Placeholder 2"/>
          <p:cNvSpPr>
            <a:spLocks noGrp="1"/>
          </p:cNvSpPr>
          <p:nvPr>
            <p:ph idx="1"/>
          </p:nvPr>
        </p:nvSpPr>
        <p:spPr/>
        <p:txBody>
          <a:bodyPr/>
          <a:lstStyle/>
          <a:p>
            <a:r>
              <a:rPr lang="en-US" dirty="0" smtClean="0"/>
              <a:t>G89.4 Chronic Pain Syndrome</a:t>
            </a:r>
          </a:p>
          <a:p>
            <a:r>
              <a:rPr lang="en-US" dirty="0" smtClean="0"/>
              <a:t>G89.21 Chronic Pain Post-traumatic</a:t>
            </a:r>
          </a:p>
          <a:p>
            <a:r>
              <a:rPr lang="en-US" dirty="0" smtClean="0"/>
              <a:t>G89.11 Acute Pain Post-traumatic</a:t>
            </a:r>
            <a:endParaRPr lang="en-US" dirty="0"/>
          </a:p>
        </p:txBody>
      </p:sp>
    </p:spTree>
    <p:extLst>
      <p:ext uri="{BB962C8B-B14F-4D97-AF65-F5344CB8AC3E}">
        <p14:creationId xmlns:p14="http://schemas.microsoft.com/office/powerpoint/2010/main" val="1344897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and Coding</a:t>
            </a:r>
            <a:endParaRPr lang="en-US" dirty="0"/>
          </a:p>
        </p:txBody>
      </p:sp>
      <p:sp>
        <p:nvSpPr>
          <p:cNvPr id="3" name="Content Placeholder 2"/>
          <p:cNvSpPr>
            <a:spLocks noGrp="1"/>
          </p:cNvSpPr>
          <p:nvPr>
            <p:ph idx="1"/>
          </p:nvPr>
        </p:nvSpPr>
        <p:spPr/>
        <p:txBody>
          <a:bodyPr/>
          <a:lstStyle/>
          <a:p>
            <a:r>
              <a:rPr lang="en-US" dirty="0"/>
              <a:t>E/M</a:t>
            </a:r>
          </a:p>
          <a:p>
            <a:pPr lvl="1"/>
            <a:r>
              <a:rPr lang="en-US" dirty="0"/>
              <a:t>99213 Intermediate evaluation and management of established patient</a:t>
            </a:r>
          </a:p>
          <a:p>
            <a:r>
              <a:rPr lang="en-US" dirty="0"/>
              <a:t>CPT</a:t>
            </a:r>
          </a:p>
          <a:p>
            <a:pPr lvl="1"/>
            <a:r>
              <a:rPr lang="en-US" dirty="0"/>
              <a:t>98940 CMT spinal 1-2 regions</a:t>
            </a:r>
          </a:p>
          <a:p>
            <a:pPr lvl="1"/>
            <a:r>
              <a:rPr lang="en-US" dirty="0"/>
              <a:t>98941 CMT spinal 3-4 regions</a:t>
            </a:r>
          </a:p>
          <a:p>
            <a:pPr lvl="1"/>
            <a:r>
              <a:rPr lang="en-US" dirty="0"/>
              <a:t>98943 CMT extra spinal</a:t>
            </a:r>
          </a:p>
          <a:p>
            <a:pPr lvl="1"/>
            <a:r>
              <a:rPr lang="en-US" dirty="0"/>
              <a:t>97140 Manual therapy techniques (soft tissue treatments)</a:t>
            </a:r>
          </a:p>
          <a:p>
            <a:endParaRPr lang="en-US" dirty="0"/>
          </a:p>
        </p:txBody>
      </p:sp>
    </p:spTree>
    <p:extLst>
      <p:ext uri="{BB962C8B-B14F-4D97-AF65-F5344CB8AC3E}">
        <p14:creationId xmlns:p14="http://schemas.microsoft.com/office/powerpoint/2010/main" val="4283729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Comments</a:t>
            </a:r>
            <a:endParaRPr lang="en-US" dirty="0"/>
          </a:p>
        </p:txBody>
      </p:sp>
      <p:sp>
        <p:nvSpPr>
          <p:cNvPr id="3" name="Content Placeholder 2"/>
          <p:cNvSpPr>
            <a:spLocks noGrp="1"/>
          </p:cNvSpPr>
          <p:nvPr>
            <p:ph sz="half" idx="1"/>
          </p:nvPr>
        </p:nvSpPr>
        <p:spPr/>
        <p:txBody>
          <a:bodyPr/>
          <a:lstStyle/>
          <a:p>
            <a:r>
              <a:rPr lang="en-US" dirty="0" smtClean="0"/>
              <a:t>I like the chiropractor because now I know what is wrong.</a:t>
            </a:r>
          </a:p>
          <a:p>
            <a:r>
              <a:rPr lang="en-US" dirty="0" smtClean="0"/>
              <a:t>The chiropractors make me feel better.</a:t>
            </a:r>
          </a:p>
          <a:p>
            <a:r>
              <a:rPr lang="en-US" dirty="0" smtClean="0"/>
              <a:t>I don’t want to take the drugs anymore.</a:t>
            </a:r>
          </a:p>
          <a:p>
            <a:r>
              <a:rPr lang="en-US" dirty="0" smtClean="0"/>
              <a:t>We need more chiropractors!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2621" y="1859673"/>
            <a:ext cx="4860758" cy="4283242"/>
          </a:xfrm>
        </p:spPr>
      </p:pic>
    </p:spTree>
    <p:extLst>
      <p:ext uri="{BB962C8B-B14F-4D97-AF65-F5344CB8AC3E}">
        <p14:creationId xmlns:p14="http://schemas.microsoft.com/office/powerpoint/2010/main" val="3827791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Outcomes</a:t>
            </a:r>
            <a:endParaRPr lang="en-US" dirty="0"/>
          </a:p>
        </p:txBody>
      </p:sp>
      <p:sp>
        <p:nvSpPr>
          <p:cNvPr id="3" name="Content Placeholder 2"/>
          <p:cNvSpPr>
            <a:spLocks noGrp="1"/>
          </p:cNvSpPr>
          <p:nvPr>
            <p:ph sz="half" idx="1"/>
          </p:nvPr>
        </p:nvSpPr>
        <p:spPr/>
        <p:txBody>
          <a:bodyPr/>
          <a:lstStyle/>
          <a:p>
            <a:r>
              <a:rPr lang="en-US" dirty="0" smtClean="0"/>
              <a:t>Reduced use of opioids</a:t>
            </a:r>
          </a:p>
          <a:p>
            <a:r>
              <a:rPr lang="en-US" dirty="0" smtClean="0"/>
              <a:t>Improved quality of life</a:t>
            </a:r>
          </a:p>
          <a:p>
            <a:r>
              <a:rPr lang="en-US" dirty="0" smtClean="0"/>
              <a:t>Patient satisfaction</a:t>
            </a:r>
          </a:p>
          <a:p>
            <a:r>
              <a:rPr lang="en-US" dirty="0" smtClean="0"/>
              <a:t>Provider satisfaction</a:t>
            </a:r>
          </a:p>
          <a:p>
            <a:r>
              <a:rPr lang="en-US" dirty="0" smtClean="0"/>
              <a:t>Improved function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6559" y="1825625"/>
            <a:ext cx="4689603" cy="3135335"/>
          </a:xfrm>
        </p:spPr>
      </p:pic>
    </p:spTree>
    <p:extLst>
      <p:ext uri="{BB962C8B-B14F-4D97-AF65-F5344CB8AC3E}">
        <p14:creationId xmlns:p14="http://schemas.microsoft.com/office/powerpoint/2010/main" val="3237890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rtlCol="0">
            <a:normAutofit/>
          </a:bodyPr>
          <a:lstStyle/>
          <a:p>
            <a:pPr>
              <a:defRPr/>
            </a:pPr>
            <a:r>
              <a:rPr lang="en-US" dirty="0" smtClean="0"/>
              <a:t>“We have found that the integration of chiropractic services enabled our patients to experience less pain and promoted healthy living.  Hopefully, other community health centers in Connecticut and across the country will use our model to reduce chronic pain and improve quality of life.”</a:t>
            </a:r>
          </a:p>
          <a:p>
            <a:pPr algn="r">
              <a:buNone/>
              <a:defRPr/>
            </a:pPr>
            <a:r>
              <a:rPr lang="en-US" sz="2000" dirty="0"/>
              <a:t>Margaret Flinter, Ph.D. </a:t>
            </a:r>
          </a:p>
          <a:p>
            <a:pPr algn="r">
              <a:buNone/>
              <a:defRPr/>
            </a:pPr>
            <a:r>
              <a:rPr lang="en-US" sz="2000" dirty="0"/>
              <a:t>Senior Vice President and Clinical Director</a:t>
            </a:r>
          </a:p>
          <a:p>
            <a:pPr algn="r">
              <a:buNone/>
              <a:defRPr/>
            </a:pPr>
            <a:r>
              <a:rPr lang="en-US" sz="2000" dirty="0"/>
              <a:t>Community Health Center, Inc.</a:t>
            </a:r>
          </a:p>
        </p:txBody>
      </p:sp>
    </p:spTree>
    <p:extLst>
      <p:ext uri="{BB962C8B-B14F-4D97-AF65-F5344CB8AC3E}">
        <p14:creationId xmlns:p14="http://schemas.microsoft.com/office/powerpoint/2010/main" val="2843479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Selected Neuromusculoskeletal Medicine training</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753494"/>
            <a:ext cx="5181600" cy="2495600"/>
          </a:xfrm>
        </p:spPr>
      </p:pic>
    </p:spTree>
    <p:extLst>
      <p:ext uri="{BB962C8B-B14F-4D97-AF65-F5344CB8AC3E}">
        <p14:creationId xmlns:p14="http://schemas.microsoft.com/office/powerpoint/2010/main" val="3057870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300-hour program for practicing chiropractors</a:t>
            </a:r>
          </a:p>
          <a:p>
            <a:pPr lvl="1"/>
            <a:r>
              <a:rPr lang="en-US" dirty="0" smtClean="0"/>
              <a:t>50 hours of live, seminar training</a:t>
            </a:r>
          </a:p>
          <a:p>
            <a:pPr lvl="1"/>
            <a:r>
              <a:rPr lang="en-US" dirty="0" smtClean="0"/>
              <a:t>250 hours of Advanced Online Clinical Training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735" y="2104571"/>
            <a:ext cx="4197036" cy="3948200"/>
          </a:xfrm>
        </p:spPr>
      </p:pic>
    </p:spTree>
    <p:extLst>
      <p:ext uri="{BB962C8B-B14F-4D97-AF65-F5344CB8AC3E}">
        <p14:creationId xmlns:p14="http://schemas.microsoft.com/office/powerpoint/2010/main" val="2342569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53025" y="228600"/>
            <a:ext cx="2457450" cy="2457450"/>
          </a:xfrm>
          <a:prstGeom prst="rect">
            <a:avLst/>
          </a:prstGeom>
          <a:noFill/>
          <a:ln>
            <a:noFill/>
          </a:ln>
        </p:spPr>
      </p:pic>
      <p:sp>
        <p:nvSpPr>
          <p:cNvPr id="6" name="Rectangle 5"/>
          <p:cNvSpPr/>
          <p:nvPr/>
        </p:nvSpPr>
        <p:spPr>
          <a:xfrm>
            <a:off x="1419225" y="3276601"/>
            <a:ext cx="9305925" cy="954107"/>
          </a:xfrm>
          <a:prstGeom prst="rect">
            <a:avLst/>
          </a:prstGeom>
        </p:spPr>
        <p:txBody>
          <a:bodyPr wrap="square">
            <a:spAutoFit/>
          </a:bodyPr>
          <a:lstStyle/>
          <a:p>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University of Bridgeport</a:t>
            </a:r>
            <a:b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br>
            <a:r>
              <a:rPr lang="en-US" sz="2800" cap="all" dirty="0" smtClean="0">
                <a:solidFill>
                  <a:srgbClr val="4C2D9B"/>
                </a:solidFill>
                <a:effectLst/>
                <a:latin typeface="Calibri" panose="020F0502020204030204" pitchFamily="34" charset="0"/>
                <a:ea typeface="Calibri" panose="020F0502020204030204" pitchFamily="34" charset="0"/>
                <a:cs typeface="Times New Roman" panose="02020603050405020304" pitchFamily="18" charset="0"/>
              </a:rPr>
              <a:t>Residency in neuromusculoskeletal medicine</a:t>
            </a:r>
            <a:endParaRPr lang="en-US" sz="2800" dirty="0"/>
          </a:p>
        </p:txBody>
      </p:sp>
    </p:spTree>
    <p:extLst>
      <p:ext uri="{BB962C8B-B14F-4D97-AF65-F5344CB8AC3E}">
        <p14:creationId xmlns:p14="http://schemas.microsoft.com/office/powerpoint/2010/main" val="558955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r>
              <a:rPr lang="en-US" dirty="0" smtClean="0"/>
              <a:t>Three-year, full-time residency</a:t>
            </a:r>
          </a:p>
          <a:p>
            <a:r>
              <a:rPr lang="en-US" dirty="0" smtClean="0"/>
              <a:t>Primary care sites</a:t>
            </a:r>
          </a:p>
          <a:p>
            <a:r>
              <a:rPr lang="en-US" dirty="0" smtClean="0"/>
              <a:t>Credentialed as a member of the medical staff of an FQHC/Community Health Center</a:t>
            </a:r>
          </a:p>
          <a:p>
            <a:r>
              <a:rPr lang="en-US" dirty="0" smtClean="0"/>
              <a:t>Function as a chiropractic specialist on a primary care team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9321" y="2171700"/>
            <a:ext cx="5003222" cy="3429000"/>
          </a:xfrm>
        </p:spPr>
      </p:pic>
    </p:spTree>
    <p:extLst>
      <p:ext uri="{BB962C8B-B14F-4D97-AF65-F5344CB8AC3E}">
        <p14:creationId xmlns:p14="http://schemas.microsoft.com/office/powerpoint/2010/main" val="3147086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Specialty Training</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Board Certification with the Academy of Chiropractic Orthopedists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8848" y="2136703"/>
            <a:ext cx="4678197" cy="4040260"/>
          </a:xfrm>
        </p:spPr>
      </p:pic>
    </p:spTree>
    <p:extLst>
      <p:ext uri="{BB962C8B-B14F-4D97-AF65-F5344CB8AC3E}">
        <p14:creationId xmlns:p14="http://schemas.microsoft.com/office/powerpoint/2010/main" val="542870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490" y="111856"/>
            <a:ext cx="7848879" cy="6746144"/>
          </a:xfrm>
          <a:prstGeom prst="rect">
            <a:avLst/>
          </a:prstGeom>
        </p:spPr>
      </p:pic>
    </p:spTree>
    <p:extLst>
      <p:ext uri="{BB962C8B-B14F-4D97-AF65-F5344CB8AC3E}">
        <p14:creationId xmlns:p14="http://schemas.microsoft.com/office/powerpoint/2010/main" val="2384493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br>
              <a:rPr lang="en-US" dirty="0" smtClean="0"/>
            </a:br>
            <a:r>
              <a:rPr lang="en-US" dirty="0" smtClean="0"/>
              <a:t>Chronic pain syndrome vs chronic pain illness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2568" y="1703592"/>
            <a:ext cx="4326340" cy="5141447"/>
          </a:xfrm>
        </p:spPr>
      </p:pic>
    </p:spTree>
    <p:extLst>
      <p:ext uri="{BB962C8B-B14F-4D97-AF65-F5344CB8AC3E}">
        <p14:creationId xmlns:p14="http://schemas.microsoft.com/office/powerpoint/2010/main" val="2034456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Chronic Pain</a:t>
            </a:r>
            <a:endParaRPr lang="en-US" dirty="0"/>
          </a:p>
        </p:txBody>
      </p:sp>
      <p:sp>
        <p:nvSpPr>
          <p:cNvPr id="14" name="Content Placeholder 13"/>
          <p:cNvSpPr>
            <a:spLocks noGrp="1"/>
          </p:cNvSpPr>
          <p:nvPr>
            <p:ph idx="1"/>
          </p:nvPr>
        </p:nvSpPr>
        <p:spPr/>
        <p:txBody>
          <a:bodyPr>
            <a:normAutofit/>
          </a:bodyPr>
          <a:lstStyle/>
          <a:p>
            <a:r>
              <a:rPr lang="en-US" dirty="0"/>
              <a:t>Chronic pain—commonly defined as pain persisting longer than six months—affects an estimated 70 million </a:t>
            </a:r>
            <a:r>
              <a:rPr lang="en-US" dirty="0" smtClean="0"/>
              <a:t>Americans </a:t>
            </a:r>
            <a:r>
              <a:rPr lang="en-US" dirty="0"/>
              <a:t>and is a tragically overlooked public health problem. </a:t>
            </a:r>
            <a:endParaRPr lang="en-US" dirty="0" smtClean="0"/>
          </a:p>
          <a:p>
            <a:r>
              <a:rPr lang="en-US" dirty="0" smtClean="0"/>
              <a:t>The </a:t>
            </a:r>
            <a:r>
              <a:rPr lang="en-US" dirty="0"/>
              <a:t>burden of chronic pain is greater than that of diabetes, heart disease and cancer </a:t>
            </a:r>
            <a:r>
              <a:rPr lang="en-US" dirty="0" smtClean="0"/>
              <a:t>combined.</a:t>
            </a:r>
          </a:p>
          <a:p>
            <a:r>
              <a:rPr lang="en-US" dirty="0" smtClean="0"/>
              <a:t>Ongoing </a:t>
            </a:r>
            <a:r>
              <a:rPr lang="en-US" dirty="0"/>
              <a:t>pain can also undermine overall physical, psychological, and social well-being, and is a major cause of disability and costly health care </a:t>
            </a:r>
            <a:r>
              <a:rPr lang="en-US" dirty="0" smtClean="0"/>
              <a:t>utilization</a:t>
            </a:r>
            <a:r>
              <a:rPr lang="en-US" dirty="0"/>
              <a:t>. </a:t>
            </a:r>
            <a:endParaRPr lang="en-US" dirty="0" smtClean="0"/>
          </a:p>
          <a:p>
            <a:endParaRPr lang="en-US" i="1" dirty="0" smtClean="0"/>
          </a:p>
          <a:p>
            <a:r>
              <a:rPr lang="en-US" sz="1700" i="1" dirty="0" smtClean="0"/>
              <a:t>A Call to Revolutionize Chronic Pain Care in America: An Opportunity in Health Care Reform</a:t>
            </a:r>
            <a:endParaRPr lang="en-US" sz="1700" i="1" dirty="0"/>
          </a:p>
        </p:txBody>
      </p:sp>
    </p:spTree>
    <p:extLst>
      <p:ext uri="{BB962C8B-B14F-4D97-AF65-F5344CB8AC3E}">
        <p14:creationId xmlns:p14="http://schemas.microsoft.com/office/powerpoint/2010/main" val="2627493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smtClean="0"/>
          </a:p>
          <a:p>
            <a:endParaRPr lang="en-US" dirty="0"/>
          </a:p>
        </p:txBody>
      </p:sp>
      <p:sp>
        <p:nvSpPr>
          <p:cNvPr id="9" name="Text Placeholder 8"/>
          <p:cNvSpPr>
            <a:spLocks noGrp="1"/>
          </p:cNvSpPr>
          <p:nvPr>
            <p:ph type="body" sz="half" idx="2"/>
          </p:nvPr>
        </p:nvSpPr>
        <p:spPr/>
        <p:txBody>
          <a:bodyPr>
            <a:normAutofit lnSpcReduction="10000"/>
          </a:bodyPr>
          <a:lstStyle/>
          <a:p>
            <a:r>
              <a:rPr lang="en-US" sz="4000" dirty="0" smtClean="0"/>
              <a:t>Chronic pain (syndrome) is pain that occurs on at least half the days for six months or more (2016).</a:t>
            </a:r>
            <a:endParaRPr lang="en-US" sz="4000"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664004" y="1697830"/>
            <a:ext cx="7210567" cy="3452813"/>
          </a:xfrm>
        </p:spPr>
      </p:pic>
    </p:spTree>
    <p:extLst>
      <p:ext uri="{BB962C8B-B14F-4D97-AF65-F5344CB8AC3E}">
        <p14:creationId xmlns:p14="http://schemas.microsoft.com/office/powerpoint/2010/main" val="1376849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Pain Treatment</a:t>
            </a:r>
            <a:endParaRPr lang="en-US" dirty="0"/>
          </a:p>
        </p:txBody>
      </p:sp>
      <p:sp>
        <p:nvSpPr>
          <p:cNvPr id="3" name="Content Placeholder 2"/>
          <p:cNvSpPr>
            <a:spLocks noGrp="1"/>
          </p:cNvSpPr>
          <p:nvPr>
            <p:ph sz="half" idx="1"/>
          </p:nvPr>
        </p:nvSpPr>
        <p:spPr/>
        <p:txBody>
          <a:bodyPr>
            <a:normAutofit lnSpcReduction="10000"/>
          </a:bodyPr>
          <a:lstStyle/>
          <a:p>
            <a:r>
              <a:rPr lang="en-US" dirty="0"/>
              <a:t>Currently, large numbers of Americans receive inadequate pain prevention, assessment, </a:t>
            </a:r>
            <a:r>
              <a:rPr lang="en-US" dirty="0" smtClean="0"/>
              <a:t>and treatment</a:t>
            </a:r>
            <a:r>
              <a:rPr lang="en-US" dirty="0"/>
              <a:t>, in part because of financial incentives that work against the provision of the best, </a:t>
            </a:r>
            <a:r>
              <a:rPr lang="en-US" dirty="0" smtClean="0"/>
              <a:t>most individualized </a:t>
            </a:r>
            <a:r>
              <a:rPr lang="en-US" dirty="0"/>
              <a:t>care; unrealistic patient expectations; and a lack of valid and objective </a:t>
            </a:r>
            <a:r>
              <a:rPr lang="en-US" dirty="0" smtClean="0"/>
              <a:t>pain assessment </a:t>
            </a:r>
            <a:r>
              <a:rPr lang="en-US" dirty="0"/>
              <a:t>measures</a:t>
            </a:r>
            <a:r>
              <a:rPr lang="en-US" dirty="0" smtClean="0"/>
              <a:t>.</a:t>
            </a:r>
          </a:p>
          <a:p>
            <a:r>
              <a:rPr lang="en-US" sz="1700" i="1" dirty="0"/>
              <a:t>A Call to Revolutionize Chronic Pain Care in America: An Opportunity in Health Care Reform</a:t>
            </a:r>
          </a:p>
          <a:p>
            <a:endParaRPr lang="en-US"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3988" y="1825625"/>
            <a:ext cx="5299705" cy="3883754"/>
          </a:xfrm>
        </p:spPr>
      </p:pic>
    </p:spTree>
    <p:extLst>
      <p:ext uri="{BB962C8B-B14F-4D97-AF65-F5344CB8AC3E}">
        <p14:creationId xmlns:p14="http://schemas.microsoft.com/office/powerpoint/2010/main" val="3015711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150" y="42333"/>
            <a:ext cx="7846250" cy="6706197"/>
          </a:xfrm>
          <a:prstGeom prst="rect">
            <a:avLst/>
          </a:prstGeom>
        </p:spPr>
      </p:pic>
    </p:spTree>
    <p:extLst>
      <p:ext uri="{BB962C8B-B14F-4D97-AF65-F5344CB8AC3E}">
        <p14:creationId xmlns:p14="http://schemas.microsoft.com/office/powerpoint/2010/main" val="4254641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idx="1"/>
          </p:nvPr>
        </p:nvSpPr>
        <p:spPr/>
        <p:txBody>
          <a:bodyPr>
            <a:normAutofit lnSpcReduction="10000"/>
          </a:bodyPr>
          <a:lstStyle/>
          <a:p>
            <a:r>
              <a:rPr lang="en-US" dirty="0"/>
              <a:t>Central sensitization is a condition of the nervous system that is associated with the development and maintenance of chronic pain. </a:t>
            </a:r>
            <a:endParaRPr lang="en-US" dirty="0" smtClean="0"/>
          </a:p>
          <a:p>
            <a:r>
              <a:rPr lang="en-US" dirty="0" smtClean="0"/>
              <a:t>When </a:t>
            </a:r>
            <a:r>
              <a:rPr lang="en-US" dirty="0"/>
              <a:t>central sensitization occurs, the nervous system goes through a process called </a:t>
            </a:r>
            <a:r>
              <a:rPr lang="en-US" i="1" dirty="0"/>
              <a:t>wind-up</a:t>
            </a:r>
            <a:r>
              <a:rPr lang="en-US" dirty="0"/>
              <a:t> and gets regulated in a persistent state of high reactivity. </a:t>
            </a:r>
            <a:endParaRPr lang="en-US" dirty="0" smtClean="0"/>
          </a:p>
          <a:p>
            <a:r>
              <a:rPr lang="en-US" dirty="0" smtClean="0"/>
              <a:t>This </a:t>
            </a:r>
            <a:r>
              <a:rPr lang="en-US" dirty="0"/>
              <a:t>persistent, or regulated, state of reactivity lowers the threshold for what causes pain and subsequently comes to maintain pain even after the initial injury might have healed</a:t>
            </a:r>
            <a:r>
              <a:rPr lang="en-US" dirty="0" smtClean="0"/>
              <a:t>.</a:t>
            </a:r>
          </a:p>
          <a:p>
            <a:endParaRPr lang="en-US" dirty="0"/>
          </a:p>
          <a:p>
            <a:r>
              <a:rPr lang="en-US" sz="1600" dirty="0" smtClean="0"/>
              <a:t>Phillips</a:t>
            </a:r>
            <a:r>
              <a:rPr lang="en-US" sz="1600" dirty="0"/>
              <a:t>, K. &amp; </a:t>
            </a:r>
            <a:r>
              <a:rPr lang="en-US" sz="1600" dirty="0" err="1"/>
              <a:t>Clauw</a:t>
            </a:r>
            <a:r>
              <a:rPr lang="en-US" sz="1600" dirty="0"/>
              <a:t>, D. J. (2011). Central pain mechanisms in chronic pain states – maybe it is all in their head. </a:t>
            </a:r>
            <a:r>
              <a:rPr lang="en-US" sz="1600" i="1" dirty="0"/>
              <a:t>Best Practice Research in Clinical Rheumatology, 25</a:t>
            </a:r>
            <a:r>
              <a:rPr lang="en-US" sz="1600" dirty="0"/>
              <a:t>, 141-154.</a:t>
            </a:r>
          </a:p>
        </p:txBody>
      </p:sp>
    </p:spTree>
    <p:extLst>
      <p:ext uri="{BB962C8B-B14F-4D97-AF65-F5344CB8AC3E}">
        <p14:creationId xmlns:p14="http://schemas.microsoft.com/office/powerpoint/2010/main" val="1177155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Central Sensitization</a:t>
            </a:r>
            <a:endParaRPr lang="en-US" dirty="0"/>
          </a:p>
        </p:txBody>
      </p:sp>
      <p:sp>
        <p:nvSpPr>
          <p:cNvPr id="3" name="Content Placeholder 2"/>
          <p:cNvSpPr>
            <a:spLocks noGrp="1"/>
          </p:cNvSpPr>
          <p:nvPr>
            <p:ph sz="half" idx="1"/>
          </p:nvPr>
        </p:nvSpPr>
        <p:spPr/>
        <p:txBody>
          <a:bodyPr>
            <a:normAutofit/>
          </a:bodyPr>
          <a:lstStyle/>
          <a:p>
            <a:r>
              <a:rPr lang="en-US" dirty="0" smtClean="0"/>
              <a:t>Sensory Function Disturbances</a:t>
            </a:r>
          </a:p>
          <a:p>
            <a:pPr lvl="1"/>
            <a:r>
              <a:rPr lang="en-US" dirty="0" smtClean="0"/>
              <a:t>Hypersensitivity (decreased pain threshold) to pressure, thermal, </a:t>
            </a:r>
            <a:r>
              <a:rPr lang="en-US" dirty="0" err="1" smtClean="0"/>
              <a:t>electrocutaneous</a:t>
            </a:r>
            <a:endParaRPr lang="en-US" dirty="0" smtClean="0"/>
          </a:p>
          <a:p>
            <a:pPr lvl="1"/>
            <a:r>
              <a:rPr lang="en-US" dirty="0" smtClean="0"/>
              <a:t>Spinal cord hypersensitivity (central sensitization)</a:t>
            </a:r>
          </a:p>
          <a:p>
            <a:endParaRPr lang="en-US" sz="1600" dirty="0" smtClean="0"/>
          </a:p>
          <a:p>
            <a:endParaRPr lang="en-US" sz="1600" dirty="0"/>
          </a:p>
          <a:p>
            <a:endParaRPr lang="en-US" sz="1600" dirty="0" smtClean="0"/>
          </a:p>
          <a:p>
            <a:r>
              <a:rPr lang="en-US" sz="1600" dirty="0" smtClean="0"/>
              <a:t>Sterling </a:t>
            </a:r>
            <a:r>
              <a:rPr lang="en-US" sz="1600" dirty="0"/>
              <a:t>M, </a:t>
            </a:r>
            <a:r>
              <a:rPr lang="en-US" sz="1600" dirty="0" err="1"/>
              <a:t>Kenardy</a:t>
            </a:r>
            <a:r>
              <a:rPr lang="en-US" sz="1600" dirty="0"/>
              <a:t> J. Physical and </a:t>
            </a:r>
            <a:r>
              <a:rPr lang="en-US" sz="1600" dirty="0" smtClean="0"/>
              <a:t>psychological aspects </a:t>
            </a:r>
            <a:r>
              <a:rPr lang="en-US" sz="1600" dirty="0"/>
              <a:t>of whiplash: </a:t>
            </a:r>
            <a:r>
              <a:rPr lang="en-US" sz="1600" dirty="0" smtClean="0"/>
              <a:t>Important considerations for </a:t>
            </a:r>
            <a:r>
              <a:rPr lang="en-US" sz="1600" dirty="0"/>
              <a:t>primary care assessment. </a:t>
            </a:r>
            <a:r>
              <a:rPr lang="en-US" sz="1600" i="1" dirty="0"/>
              <a:t>Man </a:t>
            </a:r>
            <a:r>
              <a:rPr lang="en-US" sz="1600" i="1" dirty="0" smtClean="0"/>
              <a:t>her. </a:t>
            </a:r>
            <a:r>
              <a:rPr lang="en-US" sz="1600" dirty="0" smtClean="0"/>
              <a:t>2008;13:93-102</a:t>
            </a:r>
            <a:r>
              <a:rPr lang="en-US" sz="1600" dirty="0"/>
              <a:t>.</a:t>
            </a:r>
            <a:endParaRPr lang="en-US" sz="1600" dirty="0" smtClean="0"/>
          </a:p>
          <a:p>
            <a:pPr lvl="1"/>
            <a:endParaRPr lang="en-US" dirty="0" smtClean="0"/>
          </a:p>
          <a:p>
            <a:pPr marL="457200" lvl="1" indent="0">
              <a:buNone/>
            </a:pPr>
            <a:endParaRPr lang="en-US" dirty="0" smtClean="0"/>
          </a:p>
          <a:p>
            <a:pPr lvl="1"/>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2006600"/>
            <a:ext cx="5860339" cy="3575299"/>
          </a:xfrm>
        </p:spPr>
      </p:pic>
    </p:spTree>
    <p:extLst>
      <p:ext uri="{BB962C8B-B14F-4D97-AF65-F5344CB8AC3E}">
        <p14:creationId xmlns:p14="http://schemas.microsoft.com/office/powerpoint/2010/main" val="1029314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Illness</a:t>
            </a:r>
            <a:endParaRPr lang="en-US" dirty="0"/>
          </a:p>
        </p:txBody>
      </p:sp>
      <p:sp>
        <p:nvSpPr>
          <p:cNvPr id="3" name="Content Placeholder 2"/>
          <p:cNvSpPr>
            <a:spLocks noGrp="1"/>
          </p:cNvSpPr>
          <p:nvPr>
            <p:ph idx="1"/>
          </p:nvPr>
        </p:nvSpPr>
        <p:spPr/>
        <p:txBody>
          <a:bodyPr>
            <a:normAutofit/>
          </a:bodyPr>
          <a:lstStyle/>
          <a:p>
            <a:r>
              <a:rPr lang="en-US" dirty="0"/>
              <a:t>Most people in pain, including those with chronic symptoms, go to primary care providers to get relief. </a:t>
            </a:r>
            <a:endParaRPr lang="en-US" dirty="0" smtClean="0"/>
          </a:p>
          <a:p>
            <a:r>
              <a:rPr lang="en-US" dirty="0" smtClean="0"/>
              <a:t>But </a:t>
            </a:r>
            <a:r>
              <a:rPr lang="en-US" dirty="0"/>
              <a:t>current systems of care do not adequately train or support internists, family physicians and pediatricians, the other health care providers who provide primary care in meeting the challenge of treating pain as a chronic illness. </a:t>
            </a:r>
            <a:endParaRPr lang="en-US" dirty="0" smtClean="0"/>
          </a:p>
          <a:p>
            <a:endParaRPr lang="en-US" dirty="0"/>
          </a:p>
          <a:p>
            <a:endParaRPr lang="en-US" b="1" i="1" dirty="0" smtClean="0"/>
          </a:p>
          <a:p>
            <a:r>
              <a:rPr lang="en-US" sz="1600" i="1" dirty="0" smtClean="0"/>
              <a:t>A </a:t>
            </a:r>
            <a:r>
              <a:rPr lang="en-US" sz="1600" i="1" dirty="0"/>
              <a:t>Call to Revolutionize Chronic Pain Care in </a:t>
            </a:r>
            <a:r>
              <a:rPr lang="en-US" sz="1600" i="1" dirty="0" smtClean="0"/>
              <a:t>America: An Opportunity in Health Care Reform</a:t>
            </a:r>
            <a:endParaRPr lang="en-US" sz="1600" i="1" dirty="0"/>
          </a:p>
          <a:p>
            <a:endParaRPr lang="en-US" dirty="0"/>
          </a:p>
        </p:txBody>
      </p:sp>
    </p:spTree>
    <p:extLst>
      <p:ext uri="{BB962C8B-B14F-4D97-AF65-F5344CB8AC3E}">
        <p14:creationId xmlns:p14="http://schemas.microsoft.com/office/powerpoint/2010/main" val="2943384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Supports </a:t>
            </a:r>
            <a:r>
              <a:rPr lang="en-US" dirty="0"/>
              <a:t>the development of a system of patient-centered integrated pain management practices based on a biopsychosocial model of care that enables physicians and patients to access the full spectrum of pain treatment </a:t>
            </a:r>
            <a:r>
              <a:rPr lang="en-US" dirty="0" smtClean="0"/>
              <a:t>options…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50866" y="1825626"/>
            <a:ext cx="6049781" cy="2052604"/>
          </a:xfrm>
        </p:spPr>
      </p:pic>
    </p:spTree>
    <p:extLst>
      <p:ext uri="{BB962C8B-B14F-4D97-AF65-F5344CB8AC3E}">
        <p14:creationId xmlns:p14="http://schemas.microsoft.com/office/powerpoint/2010/main" val="3192733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Chronic Pain Illness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18" y="1705564"/>
            <a:ext cx="4749421" cy="4279897"/>
          </a:xfrm>
        </p:spPr>
      </p:pic>
    </p:spTree>
    <p:extLst>
      <p:ext uri="{BB962C8B-B14F-4D97-AF65-F5344CB8AC3E}">
        <p14:creationId xmlns:p14="http://schemas.microsoft.com/office/powerpoint/2010/main" val="2502287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323" y="245660"/>
            <a:ext cx="8269719" cy="6202290"/>
          </a:xfrm>
          <a:prstGeom prst="rect">
            <a:avLst/>
          </a:prstGeom>
        </p:spPr>
      </p:pic>
    </p:spTree>
    <p:extLst>
      <p:ext uri="{BB962C8B-B14F-4D97-AF65-F5344CB8AC3E}">
        <p14:creationId xmlns:p14="http://schemas.microsoft.com/office/powerpoint/2010/main" val="42167195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Chronic Pain Syndrome</a:t>
            </a:r>
            <a:endParaRPr lang="en-US" dirty="0"/>
          </a:p>
        </p:txBody>
      </p:sp>
      <p:sp>
        <p:nvSpPr>
          <p:cNvPr id="5" name="Content Placeholder 4"/>
          <p:cNvSpPr>
            <a:spLocks noGrp="1"/>
          </p:cNvSpPr>
          <p:nvPr>
            <p:ph sz="half" idx="1"/>
          </p:nvPr>
        </p:nvSpPr>
        <p:spPr/>
        <p:txBody>
          <a:bodyPr>
            <a:normAutofit fontScale="92500"/>
          </a:bodyPr>
          <a:lstStyle/>
          <a:p>
            <a:r>
              <a:rPr lang="en-US" dirty="0"/>
              <a:t>Pain </a:t>
            </a:r>
            <a:r>
              <a:rPr lang="en-US" dirty="0" smtClean="0"/>
              <a:t>occurs on 4 days per week </a:t>
            </a:r>
            <a:r>
              <a:rPr lang="en-US" dirty="0"/>
              <a:t>for </a:t>
            </a:r>
            <a:r>
              <a:rPr lang="en-US" dirty="0" smtClean="0"/>
              <a:t>more </a:t>
            </a:r>
            <a:r>
              <a:rPr lang="en-US" dirty="0"/>
              <a:t>6 </a:t>
            </a:r>
            <a:r>
              <a:rPr lang="en-US" dirty="0" smtClean="0"/>
              <a:t>months or longer</a:t>
            </a:r>
            <a:endParaRPr lang="en-US" dirty="0"/>
          </a:p>
          <a:p>
            <a:r>
              <a:rPr lang="en-US" dirty="0"/>
              <a:t>A</a:t>
            </a:r>
            <a:r>
              <a:rPr lang="en-US" dirty="0" smtClean="0"/>
              <a:t>ppropriate care </a:t>
            </a:r>
            <a:r>
              <a:rPr lang="en-US" dirty="0"/>
              <a:t>following injury</a:t>
            </a:r>
          </a:p>
          <a:p>
            <a:r>
              <a:rPr lang="en-US" dirty="0" smtClean="0"/>
              <a:t>Higher </a:t>
            </a:r>
            <a:r>
              <a:rPr lang="en-US" dirty="0"/>
              <a:t>level of education</a:t>
            </a:r>
          </a:p>
          <a:p>
            <a:r>
              <a:rPr lang="en-US" dirty="0" smtClean="0"/>
              <a:t>Control of employment </a:t>
            </a:r>
            <a:endParaRPr lang="en-US" dirty="0"/>
          </a:p>
          <a:p>
            <a:r>
              <a:rPr lang="en-US" dirty="0" smtClean="0"/>
              <a:t>Low to moderate </a:t>
            </a:r>
            <a:r>
              <a:rPr lang="en-US" dirty="0"/>
              <a:t>pain scale scores</a:t>
            </a:r>
          </a:p>
          <a:p>
            <a:r>
              <a:rPr lang="en-US" dirty="0" smtClean="0"/>
              <a:t>Coping skills</a:t>
            </a:r>
            <a:endParaRPr lang="en-US" dirty="0"/>
          </a:p>
          <a:p>
            <a:r>
              <a:rPr lang="en-US" dirty="0" smtClean="0"/>
              <a:t>Short- term disability </a:t>
            </a:r>
          </a:p>
          <a:p>
            <a:r>
              <a:rPr lang="en-US" dirty="0" smtClean="0"/>
              <a:t>Properly insured</a:t>
            </a:r>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2465" y="1567543"/>
            <a:ext cx="3687536" cy="4609420"/>
          </a:xfrm>
        </p:spPr>
      </p:pic>
    </p:spTree>
    <p:extLst>
      <p:ext uri="{BB962C8B-B14F-4D97-AF65-F5344CB8AC3E}">
        <p14:creationId xmlns:p14="http://schemas.microsoft.com/office/powerpoint/2010/main" val="2624627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Post-traumatic Chronic Pain Illness</a:t>
            </a:r>
            <a:endParaRPr lang="en-US" dirty="0"/>
          </a:p>
        </p:txBody>
      </p:sp>
      <p:sp>
        <p:nvSpPr>
          <p:cNvPr id="3" name="Content Placeholder 2"/>
          <p:cNvSpPr>
            <a:spLocks noGrp="1"/>
          </p:cNvSpPr>
          <p:nvPr>
            <p:ph sz="half" idx="1"/>
          </p:nvPr>
        </p:nvSpPr>
        <p:spPr/>
        <p:txBody>
          <a:bodyPr/>
          <a:lstStyle/>
          <a:p>
            <a:r>
              <a:rPr lang="en-US" dirty="0" smtClean="0"/>
              <a:t>Pain on a daily basis for more than 6 months</a:t>
            </a:r>
          </a:p>
          <a:p>
            <a:r>
              <a:rPr lang="en-US" dirty="0" smtClean="0"/>
              <a:t>Inappropriate care or delayed care following injury</a:t>
            </a:r>
          </a:p>
          <a:p>
            <a:r>
              <a:rPr lang="en-US" dirty="0" smtClean="0"/>
              <a:t>Lower level of education</a:t>
            </a:r>
          </a:p>
          <a:p>
            <a:r>
              <a:rPr lang="en-US" dirty="0" smtClean="0"/>
              <a:t>Loss of minimum wage job(s)</a:t>
            </a:r>
          </a:p>
          <a:p>
            <a:r>
              <a:rPr lang="en-US" dirty="0" smtClean="0"/>
              <a:t>Extremely high pain scale scores</a:t>
            </a:r>
          </a:p>
          <a:p>
            <a:r>
              <a:rPr lang="en-US" dirty="0" smtClean="0"/>
              <a:t>Emotionally charged</a:t>
            </a:r>
          </a:p>
          <a:p>
            <a:r>
              <a:rPr lang="en-US" dirty="0" smtClean="0"/>
              <a:t>Disability</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666395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Factors and Chronic Pain Illness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003" y="2042865"/>
            <a:ext cx="4929705" cy="3938835"/>
          </a:xfrm>
        </p:spPr>
      </p:pic>
      <p:sp>
        <p:nvSpPr>
          <p:cNvPr id="4" name="Content Placeholder 3"/>
          <p:cNvSpPr>
            <a:spLocks noGrp="1"/>
          </p:cNvSpPr>
          <p:nvPr>
            <p:ph sz="half" idx="2"/>
          </p:nvPr>
        </p:nvSpPr>
        <p:spPr/>
        <p:txBody>
          <a:bodyPr/>
          <a:lstStyle/>
          <a:p>
            <a:endParaRPr lang="en-US" dirty="0" smtClean="0"/>
          </a:p>
          <a:p>
            <a:r>
              <a:rPr lang="en-US" dirty="0" smtClean="0"/>
              <a:t>Affective disorders</a:t>
            </a:r>
          </a:p>
          <a:p>
            <a:r>
              <a:rPr lang="en-US" dirty="0" smtClean="0"/>
              <a:t>Anxiety</a:t>
            </a:r>
          </a:p>
          <a:p>
            <a:r>
              <a:rPr lang="en-US" dirty="0" smtClean="0"/>
              <a:t>Depression</a:t>
            </a:r>
          </a:p>
          <a:p>
            <a:r>
              <a:rPr lang="en-US" dirty="0" smtClean="0"/>
              <a:t>Behavioral abnormalities (fear of movement)</a:t>
            </a:r>
          </a:p>
          <a:p>
            <a:r>
              <a:rPr lang="en-US" dirty="0" smtClean="0"/>
              <a:t>Posttraumatic stress</a:t>
            </a:r>
            <a:endParaRPr lang="en-US" dirty="0"/>
          </a:p>
        </p:txBody>
      </p:sp>
    </p:spTree>
    <p:extLst>
      <p:ext uri="{BB962C8B-B14F-4D97-AF65-F5344CB8AC3E}">
        <p14:creationId xmlns:p14="http://schemas.microsoft.com/office/powerpoint/2010/main" val="3392390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b="1" dirty="0"/>
              <a:t>Pain management by primary care physicians, pain physicians, chiropractors, and acupuncturists: a national survey.</a:t>
            </a:r>
            <a:br>
              <a:rPr lang="en-US" sz="3100" b="1" dirty="0"/>
            </a:br>
            <a:r>
              <a:rPr lang="en-US" sz="2000" dirty="0">
                <a:hlinkClick r:id="rId2"/>
              </a:rPr>
              <a:t>Breuer B</a:t>
            </a:r>
            <a:r>
              <a:rPr lang="en-US" sz="2000" baseline="30000" dirty="0"/>
              <a:t>1</a:t>
            </a:r>
            <a:r>
              <a:rPr lang="en-US" sz="2000" dirty="0"/>
              <a:t>, </a:t>
            </a:r>
            <a:r>
              <a:rPr lang="en-US" sz="2000" dirty="0" err="1">
                <a:hlinkClick r:id="rId3"/>
              </a:rPr>
              <a:t>Cruciani</a:t>
            </a:r>
            <a:r>
              <a:rPr lang="en-US" sz="2000" dirty="0">
                <a:hlinkClick r:id="rId3"/>
              </a:rPr>
              <a:t> R</a:t>
            </a:r>
            <a:r>
              <a:rPr lang="en-US" sz="2000" dirty="0"/>
              <a:t>, </a:t>
            </a:r>
            <a:r>
              <a:rPr lang="en-US" sz="2000" dirty="0" err="1">
                <a:hlinkClick r:id="rId4"/>
              </a:rPr>
              <a:t>Portenoy</a:t>
            </a:r>
            <a:r>
              <a:rPr lang="en-US" sz="2000" dirty="0">
                <a:hlinkClick r:id="rId4"/>
              </a:rPr>
              <a:t> RK</a:t>
            </a:r>
            <a:r>
              <a:rPr lang="en-US" sz="2000" dirty="0" smtClean="0"/>
              <a:t>. </a:t>
            </a:r>
            <a:r>
              <a:rPr lang="en-US" sz="2000" dirty="0"/>
              <a:t/>
            </a:r>
            <a:br>
              <a:rPr lang="en-US" sz="2000" dirty="0"/>
            </a:br>
            <a:r>
              <a:rPr lang="en-US" sz="2000" dirty="0">
                <a:hlinkClick r:id="rId5" tooltip="Southern medical journal."/>
              </a:rPr>
              <a:t>South Med J.</a:t>
            </a:r>
            <a:r>
              <a:rPr lang="en-US" sz="2000" dirty="0"/>
              <a:t> 2010 Aug;103(8):</a:t>
            </a:r>
            <a:r>
              <a:rPr lang="en-US" sz="2000" dirty="0" smtClean="0"/>
              <a:t>738-47.</a:t>
            </a:r>
            <a:r>
              <a:rPr lang="en-US" sz="2000" dirty="0"/>
              <a:t/>
            </a:r>
            <a:br>
              <a:rPr lang="en-US" sz="2000" dirty="0"/>
            </a:br>
            <a:r>
              <a:rPr lang="en-US" sz="2000" dirty="0"/>
              <a:t/>
            </a:r>
            <a:br>
              <a:rPr lang="en-US" sz="2000" dirty="0"/>
            </a:br>
            <a:endParaRPr lang="en-US" sz="2000" dirty="0"/>
          </a:p>
        </p:txBody>
      </p:sp>
      <p:sp>
        <p:nvSpPr>
          <p:cNvPr id="3" name="Content Placeholder 2"/>
          <p:cNvSpPr>
            <a:spLocks noGrp="1"/>
          </p:cNvSpPr>
          <p:nvPr>
            <p:ph idx="1"/>
          </p:nvPr>
        </p:nvSpPr>
        <p:spPr/>
        <p:txBody>
          <a:bodyPr>
            <a:noAutofit/>
          </a:bodyPr>
          <a:lstStyle/>
          <a:p>
            <a:r>
              <a:rPr lang="en-US" sz="1600" b="1" cap="all" dirty="0" smtClean="0"/>
              <a:t>OBJECTIVES</a:t>
            </a:r>
            <a:r>
              <a:rPr lang="en-US" sz="1600" b="1" cap="all" dirty="0"/>
              <a:t>: </a:t>
            </a:r>
          </a:p>
          <a:p>
            <a:r>
              <a:rPr lang="en-US" sz="1600" dirty="0"/>
              <a:t>Chronic pain is a serious public health problem and is treated by diverse health care providers. In order to enhance policies and programs to improve pain care, we collected information about the distribution of pain patients among four major groups of pain management providers: primary care physicians (PCPs), pain physicians, chiropractors, and acupuncturists, and the variation in the attitudes and practices of these providers with respect to some common strategies used for pain.</a:t>
            </a:r>
          </a:p>
          <a:p>
            <a:r>
              <a:rPr lang="en-US" sz="1600" b="1" cap="all" dirty="0"/>
              <a:t>METHODS: </a:t>
            </a:r>
          </a:p>
          <a:p>
            <a:r>
              <a:rPr lang="en-US" sz="1600" dirty="0"/>
              <a:t>National mail survey of PCPs, pain physicians, chiropractors, and acupuncturists (</a:t>
            </a:r>
            <a:r>
              <a:rPr lang="en-US" sz="1600" dirty="0" err="1"/>
              <a:t>ntotal</a:t>
            </a:r>
            <a:r>
              <a:rPr lang="en-US" sz="1600" dirty="0"/>
              <a:t> = 3,000).</a:t>
            </a:r>
          </a:p>
          <a:p>
            <a:r>
              <a:rPr lang="en-US" sz="1600" b="1" cap="all" dirty="0"/>
              <a:t>RESULTS: </a:t>
            </a:r>
          </a:p>
          <a:p>
            <a:r>
              <a:rPr lang="en-US" sz="1600" dirty="0"/>
              <a:t>Eight hundred seventeen responses were usable (response rate, 29%). Analyses weighted to obtain nationally representative data showed </a:t>
            </a:r>
            <a:r>
              <a:rPr lang="en-US" sz="1600" u="sng" dirty="0"/>
              <a:t>that </a:t>
            </a:r>
            <a:r>
              <a:rPr lang="en-US" sz="1600" b="1" u="sng" dirty="0"/>
              <a:t>PCPs treat approximately 52% of chronic pain patients, pain physicians treat 2%, chiropractors treat 40%, and acupuncturists treat 7%. </a:t>
            </a:r>
            <a:r>
              <a:rPr lang="en-US" sz="1600" dirty="0"/>
              <a:t>Of the chronic pain patients seen for evaluation, the percentages subsequently treated on an ongoing basis range from 51% (PCPs) to 63% (pain physicians). Pain physicians prescribe long-acting opioids such as methadone, antidepressants or anti-</a:t>
            </a:r>
            <a:r>
              <a:rPr lang="en-US" sz="1600" dirty="0" err="1"/>
              <a:t>convulsants</a:t>
            </a:r>
            <a:r>
              <a:rPr lang="en-US" sz="1600" dirty="0"/>
              <a:t>, and other nontraditional analgesics approximately 50-100% more often than PCPs. Twenty-nine percent of PCPs and 16% of pain physicians reported prescribing opioids less often than they deem appropriate because of regulatory oversight concerns. Of the four groups, </a:t>
            </a:r>
            <a:r>
              <a:rPr lang="en-US" sz="1600" b="1" u="sng" dirty="0"/>
              <a:t>PCPs are least likely to feel confident in their ability to manage musculoskeletal pain and neuropathic pain, and are least likely to favor mandatory pain education for all PCPs.</a:t>
            </a:r>
          </a:p>
          <a:p>
            <a:endParaRPr lang="en-US" sz="1600" dirty="0"/>
          </a:p>
        </p:txBody>
      </p:sp>
    </p:spTree>
    <p:extLst>
      <p:ext uri="{BB962C8B-B14F-4D97-AF65-F5344CB8AC3E}">
        <p14:creationId xmlns:p14="http://schemas.microsoft.com/office/powerpoint/2010/main" val="4141966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team…</a:t>
            </a:r>
            <a:endParaRPr lang="en-US" dirty="0"/>
          </a:p>
        </p:txBody>
      </p:sp>
      <p:sp>
        <p:nvSpPr>
          <p:cNvPr id="3" name="Content Placeholder 2"/>
          <p:cNvSpPr>
            <a:spLocks noGrp="1"/>
          </p:cNvSpPr>
          <p:nvPr>
            <p:ph sz="half" idx="1"/>
          </p:nvPr>
        </p:nvSpPr>
        <p:spPr/>
        <p:txBody>
          <a:bodyPr/>
          <a:lstStyle/>
          <a:p>
            <a:r>
              <a:rPr lang="en-US" dirty="0"/>
              <a:t>Ideally, most patients with severe persistent pain would obtain </a:t>
            </a:r>
            <a:r>
              <a:rPr lang="en-US" dirty="0" smtClean="0"/>
              <a:t>pain care </a:t>
            </a:r>
            <a:r>
              <a:rPr lang="en-US" dirty="0"/>
              <a:t>from an interdisciplinary team, as opposed to a specialist who might focus on a </a:t>
            </a:r>
            <a:r>
              <a:rPr lang="en-US" dirty="0" smtClean="0"/>
              <a:t>narrow range </a:t>
            </a:r>
            <a:r>
              <a:rPr lang="en-US" dirty="0"/>
              <a:t>of treatments and have a restricted view of how pain is affecting the patient.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139"/>
            <a:ext cx="5181600" cy="3442309"/>
          </a:xfrm>
        </p:spPr>
      </p:pic>
    </p:spTree>
    <p:extLst>
      <p:ext uri="{BB962C8B-B14F-4D97-AF65-F5344CB8AC3E}">
        <p14:creationId xmlns:p14="http://schemas.microsoft.com/office/powerpoint/2010/main" val="13617136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Team</a:t>
            </a:r>
            <a:endParaRPr lang="en-US" dirty="0"/>
          </a:p>
        </p:txBody>
      </p:sp>
      <p:sp>
        <p:nvSpPr>
          <p:cNvPr id="3" name="Content Placeholder 2"/>
          <p:cNvSpPr>
            <a:spLocks noGrp="1"/>
          </p:cNvSpPr>
          <p:nvPr>
            <p:ph sz="half" idx="1"/>
          </p:nvPr>
        </p:nvSpPr>
        <p:spPr/>
        <p:txBody>
          <a:bodyPr/>
          <a:lstStyle/>
          <a:p>
            <a:r>
              <a:rPr lang="en-US" dirty="0"/>
              <a:t>In the primary care setting, the </a:t>
            </a:r>
            <a:r>
              <a:rPr lang="en-US" dirty="0" smtClean="0"/>
              <a:t>team most </a:t>
            </a:r>
            <a:r>
              <a:rPr lang="en-US" dirty="0"/>
              <a:t>often includes a primary care practitioner, nurse, and mental health </a:t>
            </a:r>
            <a:r>
              <a:rPr lang="en-US" dirty="0" smtClean="0"/>
              <a:t>clinician but should include chiropractic specialists.</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0496" y="1371601"/>
            <a:ext cx="4946595" cy="4155140"/>
          </a:xfrm>
        </p:spPr>
      </p:pic>
    </p:spTree>
    <p:extLst>
      <p:ext uri="{BB962C8B-B14F-4D97-AF65-F5344CB8AC3E}">
        <p14:creationId xmlns:p14="http://schemas.microsoft.com/office/powerpoint/2010/main" val="2436354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500" y="14500"/>
            <a:ext cx="4544704" cy="6817057"/>
          </a:xfrm>
          <a:prstGeom prst="rect">
            <a:avLst/>
          </a:prstGeom>
        </p:spPr>
      </p:pic>
    </p:spTree>
    <p:extLst>
      <p:ext uri="{BB962C8B-B14F-4D97-AF65-F5344CB8AC3E}">
        <p14:creationId xmlns:p14="http://schemas.microsoft.com/office/powerpoint/2010/main" val="2381622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Chronic Pain Illness Response to Chiropractic Care </a:t>
            </a:r>
            <a:endParaRPr lang="en-US" sz="4000" dirty="0"/>
          </a:p>
        </p:txBody>
      </p:sp>
      <p:sp>
        <p:nvSpPr>
          <p:cNvPr id="3" name="Content Placeholder 2"/>
          <p:cNvSpPr>
            <a:spLocks noGrp="1"/>
          </p:cNvSpPr>
          <p:nvPr>
            <p:ph sz="half" idx="1"/>
          </p:nvPr>
        </p:nvSpPr>
        <p:spPr/>
        <p:txBody>
          <a:bodyPr>
            <a:normAutofit lnSpcReduction="10000"/>
          </a:bodyPr>
          <a:lstStyle/>
          <a:p>
            <a:r>
              <a:rPr lang="en-US" dirty="0" smtClean="0"/>
              <a:t>Temporary pain reduction (1-3 days) from 10/10 to 8/10</a:t>
            </a:r>
          </a:p>
          <a:p>
            <a:r>
              <a:rPr lang="en-US" dirty="0" smtClean="0"/>
              <a:t>Rates improvement at 50% of 100%</a:t>
            </a:r>
          </a:p>
          <a:p>
            <a:r>
              <a:rPr lang="en-US" dirty="0" smtClean="0"/>
              <a:t>Claims that treatment improves Quality of Life (QOL)</a:t>
            </a:r>
          </a:p>
          <a:p>
            <a:r>
              <a:rPr lang="en-US" dirty="0" smtClean="0"/>
              <a:t>Reduces ER visits</a:t>
            </a:r>
          </a:p>
          <a:p>
            <a:r>
              <a:rPr lang="en-US" dirty="0" smtClean="0"/>
              <a:t>Reduces need for drugs</a:t>
            </a:r>
          </a:p>
          <a:p>
            <a:r>
              <a:rPr lang="en-US" dirty="0" smtClean="0"/>
              <a:t>Normally, treatment frequency is 1-4 times per month for life</a:t>
            </a:r>
          </a:p>
          <a:p>
            <a:endParaRPr lang="en-US" dirty="0"/>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3082767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Society of Addiction Medicine</a:t>
            </a:r>
            <a:endParaRPr lang="en-US" dirty="0"/>
          </a:p>
        </p:txBody>
      </p:sp>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Addiction is a primary, chronic and relapsing brain disease characterized by an individual pathologically pursuing reward and/or relief by substance use and other behaviors. </a:t>
            </a:r>
            <a:r>
              <a:rPr lang="en-US" sz="1900" dirty="0"/>
              <a:t>American Society of Addiction Medicine. (2011). Public Policy Statement: Definition of Addiction. Chevy Chase, MD: American Society of Addiction Medicine. </a:t>
            </a:r>
          </a:p>
          <a:p>
            <a:pPr marL="514350" indent="-514350">
              <a:buFont typeface="+mj-lt"/>
              <a:buAutoNum type="arabicPeriod"/>
            </a:pPr>
            <a:r>
              <a:rPr lang="en-US" dirty="0" smtClean="0"/>
              <a:t>In </a:t>
            </a:r>
            <a:r>
              <a:rPr lang="en-US" dirty="0"/>
              <a:t>2012, 259 million prescriptions were written for opioids, which is more than enough to give every American adult their own bottle of pills</a:t>
            </a:r>
            <a:r>
              <a:rPr lang="en-US" dirty="0" smtClean="0"/>
              <a:t>.  </a:t>
            </a:r>
            <a:r>
              <a:rPr lang="en-US" sz="1900" dirty="0"/>
              <a:t>Centers for Disease Control and Prevention. (2014). Opioid Painkiller Prescribing, Where You Live Makes a Difference. Atlanta, GA: Centers for Disease Control and Prevention. Available at http://www.cdc.gov/vitalsigns/opioid-prescribing/.</a:t>
            </a:r>
            <a:r>
              <a:rPr lang="en-US" sz="1900" dirty="0" smtClean="0"/>
              <a:t> </a:t>
            </a:r>
          </a:p>
          <a:p>
            <a:pPr marL="514350" indent="-514350">
              <a:buFont typeface="+mj-lt"/>
              <a:buAutoNum type="arabicPeriod"/>
            </a:pPr>
            <a:r>
              <a:rPr lang="en-US" dirty="0" smtClean="0"/>
              <a:t>Four </a:t>
            </a:r>
            <a:r>
              <a:rPr lang="en-US" dirty="0"/>
              <a:t>in five new heroin users started out misusing prescription </a:t>
            </a:r>
            <a:r>
              <a:rPr lang="en-US" dirty="0" smtClean="0"/>
              <a:t>painkillers. </a:t>
            </a:r>
            <a:r>
              <a:rPr lang="en-US" dirty="0"/>
              <a:t>Jones CM. </a:t>
            </a:r>
            <a:r>
              <a:rPr lang="en-US" sz="1900" dirty="0"/>
              <a:t>Heroin use and heroin use risk behaviors among nonmedical users of prescription opioid pain relievers - United States, 2002-2004 and 2008-2010. Drug Alcohol Depend. 2013 Sep 1;132(1-2):95-100. </a:t>
            </a:r>
            <a:endParaRPr lang="en-US" sz="1900" dirty="0" smtClean="0"/>
          </a:p>
          <a:p>
            <a:pPr marL="514350" indent="-514350">
              <a:buFont typeface="+mj-lt"/>
              <a:buAutoNum type="arabicPeriod"/>
            </a:pPr>
            <a:r>
              <a:rPr lang="en-US" dirty="0" smtClean="0"/>
              <a:t>94</a:t>
            </a:r>
            <a:r>
              <a:rPr lang="en-US" dirty="0"/>
              <a:t>% of respondents in a 2014 survey of people in treatment for opioid addiction said they chose to use heroin because prescription opioids </a:t>
            </a:r>
            <a:r>
              <a:rPr lang="en-US" dirty="0" smtClean="0"/>
              <a:t>were </a:t>
            </a:r>
            <a:r>
              <a:rPr lang="en-US" dirty="0"/>
              <a:t>“far more expensive and harder to obtain</a:t>
            </a:r>
            <a:r>
              <a:rPr lang="en-US" dirty="0" smtClean="0"/>
              <a:t>.” </a:t>
            </a:r>
            <a:r>
              <a:rPr lang="en-US" sz="1900" dirty="0"/>
              <a:t>Cicero TJ, Ellis MS, Surratt HL, Kurtz SP. The changing face of heroin use in the United States: a retrospective analysis of the past 50 years. JAMA Psychiatry. 2014;71(7):821-826</a:t>
            </a:r>
            <a:r>
              <a:rPr lang="en-US" dirty="0"/>
              <a:t>. </a:t>
            </a:r>
          </a:p>
          <a:p>
            <a:pPr marL="514350" indent="-51435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4026418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of Chiropractic Specialists is Part of the Solution to Preventing Opioid Addictions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000" y="1874044"/>
            <a:ext cx="6350000" cy="4254500"/>
          </a:xfrm>
        </p:spPr>
      </p:pic>
    </p:spTree>
    <p:extLst>
      <p:ext uri="{BB962C8B-B14F-4D97-AF65-F5344CB8AC3E}">
        <p14:creationId xmlns:p14="http://schemas.microsoft.com/office/powerpoint/2010/main" val="920516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Primary Care 2025 Predictions</a:t>
            </a:r>
            <a:endParaRPr lang="en-US" dirty="0"/>
          </a:p>
        </p:txBody>
      </p:sp>
      <p:sp>
        <p:nvSpPr>
          <p:cNvPr id="3" name="Content Placeholder 2"/>
          <p:cNvSpPr>
            <a:spLocks noGrp="1"/>
          </p:cNvSpPr>
          <p:nvPr>
            <p:ph idx="1"/>
          </p:nvPr>
        </p:nvSpPr>
        <p:spPr/>
        <p:txBody>
          <a:bodyPr>
            <a:normAutofit fontScale="25000" lnSpcReduction="20000"/>
          </a:bodyPr>
          <a:lstStyle/>
          <a:p>
            <a:r>
              <a:rPr lang="en-US" sz="11200" dirty="0" smtClean="0"/>
              <a:t>The resulting policies accelerated the evolution of PCMHs into CCHHs, which provide primary care to 85% of the population. </a:t>
            </a:r>
          </a:p>
          <a:p>
            <a:r>
              <a:rPr lang="en-US" sz="11200" dirty="0" smtClean="0"/>
              <a:t>This care is fully capitated in 2025. </a:t>
            </a:r>
          </a:p>
          <a:p>
            <a:r>
              <a:rPr lang="en-US" sz="11200" dirty="0" smtClean="0"/>
              <a:t>About 10% of the population receives fee-for-service (FFS) “concierge” care aimed at the very rich, who have insurance but pay additional fees for special services; 5% of the population remains uninsured in 2025 and gets primary care, if and when they get it, from emergency rooms and community health centers (CHCs). </a:t>
            </a:r>
          </a:p>
          <a:p>
            <a:endParaRPr lang="en-US" sz="11200" dirty="0"/>
          </a:p>
          <a:p>
            <a:endParaRPr lang="en-US" dirty="0" smtClean="0"/>
          </a:p>
          <a:p>
            <a:endParaRPr lang="en-US" dirty="0"/>
          </a:p>
          <a:p>
            <a:r>
              <a:rPr lang="en-US" sz="4900" dirty="0" smtClean="0"/>
              <a:t> </a:t>
            </a:r>
            <a:r>
              <a:rPr lang="en-US" sz="6400" dirty="0" smtClean="0"/>
              <a:t>Institute for Alternative Futures. Primary Care 2025: A Scenario Exploration. Alexandria, VA.  January 2012. Available from  http://www.altfutures.org/pubs/pc2025/IAF-PrimaryCare2025Scenarios.pdf.</a:t>
            </a:r>
            <a:endParaRPr lang="en-US" sz="6400" dirty="0"/>
          </a:p>
        </p:txBody>
      </p:sp>
    </p:spTree>
    <p:extLst>
      <p:ext uri="{BB962C8B-B14F-4D97-AF65-F5344CB8AC3E}">
        <p14:creationId xmlns:p14="http://schemas.microsoft.com/office/powerpoint/2010/main" val="2195687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837" y="187817"/>
            <a:ext cx="6174346" cy="6174346"/>
          </a:xfrm>
          <a:prstGeom prst="rect">
            <a:avLst/>
          </a:prstGeom>
        </p:spPr>
      </p:pic>
    </p:spTree>
    <p:extLst>
      <p:ext uri="{BB962C8B-B14F-4D97-AF65-F5344CB8AC3E}">
        <p14:creationId xmlns:p14="http://schemas.microsoft.com/office/powerpoint/2010/main" val="5500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058400" cy="6286500"/>
          </a:xfrm>
          <a:prstGeom prst="rect">
            <a:avLst/>
          </a:prstGeom>
        </p:spPr>
      </p:pic>
    </p:spTree>
    <p:extLst>
      <p:ext uri="{BB962C8B-B14F-4D97-AF65-F5344CB8AC3E}">
        <p14:creationId xmlns:p14="http://schemas.microsoft.com/office/powerpoint/2010/main" val="22645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266" y="605307"/>
            <a:ext cx="7168464" cy="5365217"/>
          </a:xfrm>
          <a:prstGeom prst="rect">
            <a:avLst/>
          </a:prstGeom>
        </p:spPr>
      </p:pic>
    </p:spTree>
    <p:extLst>
      <p:ext uri="{BB962C8B-B14F-4D97-AF65-F5344CB8AC3E}">
        <p14:creationId xmlns:p14="http://schemas.microsoft.com/office/powerpoint/2010/main" val="338685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BF570249-F9F2-448C-84FF-6513B635643B}"/>
</file>

<file path=customXml/itemProps2.xml><?xml version="1.0" encoding="utf-8"?>
<ds:datastoreItem xmlns:ds="http://schemas.openxmlformats.org/officeDocument/2006/customXml" ds:itemID="{DE6B6F26-46FD-4077-A6CD-A2135E5AF8DA}"/>
</file>

<file path=customXml/itemProps3.xml><?xml version="1.0" encoding="utf-8"?>
<ds:datastoreItem xmlns:ds="http://schemas.openxmlformats.org/officeDocument/2006/customXml" ds:itemID="{C4336DC9-AE3C-4F12-986B-27403BD70036}"/>
</file>

<file path=docProps/app.xml><?xml version="1.0" encoding="utf-8"?>
<Properties xmlns="http://schemas.openxmlformats.org/officeDocument/2006/extended-properties" xmlns:vt="http://schemas.openxmlformats.org/officeDocument/2006/docPropsVTypes">
  <TotalTime>1562</TotalTime>
  <Words>2047</Words>
  <Application>Microsoft Office PowerPoint</Application>
  <PresentationFormat>Widescreen</PresentationFormat>
  <Paragraphs>215</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"A Compendium of Federally Qualified Health Center Experiences: The Connecticut Experiences."</vt:lpstr>
      <vt:lpstr>Learning Objectives</vt:lpstr>
      <vt:lpstr>PowerPoint Presentation</vt:lpstr>
      <vt:lpstr>PowerPoint Presentation</vt:lpstr>
      <vt:lpstr>PowerPoint Presentation</vt:lpstr>
      <vt:lpstr>Primary Care 2025 Predictions</vt:lpstr>
      <vt:lpstr>PowerPoint Presentation</vt:lpstr>
      <vt:lpstr>PowerPoint Presentation</vt:lpstr>
      <vt:lpstr>PowerPoint Presentation</vt:lpstr>
      <vt:lpstr>Barriers to Entry and Chiropractic Integration</vt:lpstr>
      <vt:lpstr>Barriers to Entry and Chiropractic Integration</vt:lpstr>
      <vt:lpstr>Credentialing</vt:lpstr>
      <vt:lpstr>PowerPoint Presentation</vt:lpstr>
      <vt:lpstr>PowerPoint Presentation</vt:lpstr>
      <vt:lpstr> Community Health Center Pilot Study</vt:lpstr>
      <vt:lpstr>Pilot Study Outcomes</vt:lpstr>
      <vt:lpstr>PowerPoint Presentation</vt:lpstr>
      <vt:lpstr>Community Health Center Tasks</vt:lpstr>
      <vt:lpstr>Community Health Center Tasks Education</vt:lpstr>
      <vt:lpstr>Community Health Center Tasks Chiropractic Credentialing</vt:lpstr>
      <vt:lpstr>Community Health Center Tasks Chiropractic Privileges</vt:lpstr>
      <vt:lpstr>Integration</vt:lpstr>
      <vt:lpstr>Chiropractic Integration</vt:lpstr>
      <vt:lpstr>Chiropractic Integration</vt:lpstr>
      <vt:lpstr>PowerPoint Presentation</vt:lpstr>
      <vt:lpstr>Chiropractic Integration Outcomes</vt:lpstr>
      <vt:lpstr>Neuromusculoskeletal Conditions Treated</vt:lpstr>
      <vt:lpstr>Chiropractic Services</vt:lpstr>
      <vt:lpstr>Chiropractic Services</vt:lpstr>
      <vt:lpstr> Primary Diagnostic Codes</vt:lpstr>
      <vt:lpstr>Billing and Coding</vt:lpstr>
      <vt:lpstr>Patient Comments</vt:lpstr>
      <vt:lpstr>Patient Outcomes</vt:lpstr>
      <vt:lpstr>PowerPoint Presentation</vt:lpstr>
      <vt:lpstr>Chiropractic Specialty Training</vt:lpstr>
      <vt:lpstr>Chiropractic Specialty Training</vt:lpstr>
      <vt:lpstr>PowerPoint Presentation</vt:lpstr>
      <vt:lpstr>Chiropractic Specialty Training</vt:lpstr>
      <vt:lpstr>Chiropractic Specialty Training</vt:lpstr>
      <vt:lpstr>Differential Diagnosis Chronic pain syndrome vs chronic pain illness</vt:lpstr>
      <vt:lpstr>Chronic Pain</vt:lpstr>
      <vt:lpstr>PowerPoint Presentation</vt:lpstr>
      <vt:lpstr>Inadequate Pain Treatment</vt:lpstr>
      <vt:lpstr>PowerPoint Presentation</vt:lpstr>
      <vt:lpstr>Chronic Pain and Central Sensitization</vt:lpstr>
      <vt:lpstr>Chronic Pain and Central Sensitization</vt:lpstr>
      <vt:lpstr>Chronic Pain Illness</vt:lpstr>
      <vt:lpstr>PowerPoint Presentation</vt:lpstr>
      <vt:lpstr>Chronic Pain Illness</vt:lpstr>
      <vt:lpstr>Chronic Pain Syndrome</vt:lpstr>
      <vt:lpstr>Post-traumatic Chronic Pain Illness</vt:lpstr>
      <vt:lpstr>Psychological Factors and Chronic Pain Illness</vt:lpstr>
      <vt:lpstr>Pain management by primary care physicians, pain physicians, chiropractors, and acupuncturists: a national survey. Breuer B1, Cruciani R, Portenoy RK.  South Med J. 2010 Aug;103(8):738-47.  </vt:lpstr>
      <vt:lpstr>Interdisciplinary team…</vt:lpstr>
      <vt:lpstr>Primary Care Team</vt:lpstr>
      <vt:lpstr>PowerPoint Presentation</vt:lpstr>
      <vt:lpstr>Chronic Pain Illness Response to Chiropractic Care </vt:lpstr>
      <vt:lpstr>American Society of Addiction Medicine</vt:lpstr>
      <vt:lpstr>Integration of Chiropractic Specialists is Part of the Solution to Preventing Opioid Addictions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Compendium of Federally Qualified Health Center Experiences: The Connecticut Experiences."</dc:title>
  <dc:creator>James Lehman</dc:creator>
  <cp:lastModifiedBy>Eileen Herlihy-Santiago</cp:lastModifiedBy>
  <cp:revision>44</cp:revision>
  <dcterms:created xsi:type="dcterms:W3CDTF">2018-04-19T14:27:33Z</dcterms:created>
  <dcterms:modified xsi:type="dcterms:W3CDTF">2018-09-25T14:17:12Z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