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3"/>
  </p:handoutMasterIdLst>
  <p:sldIdLst>
    <p:sldId id="256" r:id="rId2"/>
    <p:sldId id="347" r:id="rId3"/>
    <p:sldId id="257" r:id="rId4"/>
    <p:sldId id="346" r:id="rId5"/>
    <p:sldId id="344" r:id="rId6"/>
    <p:sldId id="343" r:id="rId7"/>
    <p:sldId id="258" r:id="rId8"/>
    <p:sldId id="262" r:id="rId9"/>
    <p:sldId id="263" r:id="rId10"/>
    <p:sldId id="259" r:id="rId11"/>
    <p:sldId id="264" r:id="rId12"/>
    <p:sldId id="260" r:id="rId13"/>
    <p:sldId id="266" r:id="rId14"/>
    <p:sldId id="267" r:id="rId15"/>
    <p:sldId id="268" r:id="rId16"/>
    <p:sldId id="269" r:id="rId17"/>
    <p:sldId id="270" r:id="rId18"/>
    <p:sldId id="271" r:id="rId19"/>
    <p:sldId id="345" r:id="rId20"/>
    <p:sldId id="348" r:id="rId21"/>
    <p:sldId id="272" r:id="rId22"/>
    <p:sldId id="312" r:id="rId23"/>
    <p:sldId id="313" r:id="rId24"/>
    <p:sldId id="314" r:id="rId25"/>
    <p:sldId id="315" r:id="rId26"/>
    <p:sldId id="316" r:id="rId27"/>
    <p:sldId id="317" r:id="rId28"/>
    <p:sldId id="318" r:id="rId29"/>
    <p:sldId id="319" r:id="rId30"/>
    <p:sldId id="320" r:id="rId31"/>
    <p:sldId id="321" r:id="rId32"/>
    <p:sldId id="322" r:id="rId33"/>
    <p:sldId id="349" r:id="rId34"/>
    <p:sldId id="323" r:id="rId35"/>
    <p:sldId id="324" r:id="rId36"/>
    <p:sldId id="325" r:id="rId37"/>
    <p:sldId id="326" r:id="rId38"/>
    <p:sldId id="338" r:id="rId39"/>
    <p:sldId id="339" r:id="rId40"/>
    <p:sldId id="327" r:id="rId41"/>
    <p:sldId id="328" r:id="rId42"/>
    <p:sldId id="329" r:id="rId43"/>
    <p:sldId id="330" r:id="rId44"/>
    <p:sldId id="331" r:id="rId45"/>
    <p:sldId id="332" r:id="rId46"/>
    <p:sldId id="333" r:id="rId47"/>
    <p:sldId id="334" r:id="rId48"/>
    <p:sldId id="336" r:id="rId49"/>
    <p:sldId id="273" r:id="rId50"/>
    <p:sldId id="274" r:id="rId51"/>
    <p:sldId id="337" r:id="rId52"/>
    <p:sldId id="275" r:id="rId53"/>
    <p:sldId id="296" r:id="rId54"/>
    <p:sldId id="298" r:id="rId55"/>
    <p:sldId id="297" r:id="rId56"/>
    <p:sldId id="284" r:id="rId57"/>
    <p:sldId id="286" r:id="rId58"/>
    <p:sldId id="294" r:id="rId59"/>
    <p:sldId id="287" r:id="rId60"/>
    <p:sldId id="295" r:id="rId61"/>
    <p:sldId id="288" r:id="rId62"/>
    <p:sldId id="285" r:id="rId63"/>
    <p:sldId id="300" r:id="rId64"/>
    <p:sldId id="301" r:id="rId65"/>
    <p:sldId id="302" r:id="rId66"/>
    <p:sldId id="290" r:id="rId67"/>
    <p:sldId id="289" r:id="rId68"/>
    <p:sldId id="293" r:id="rId69"/>
    <p:sldId id="276" r:id="rId70"/>
    <p:sldId id="277" r:id="rId71"/>
    <p:sldId id="283" r:id="rId72"/>
    <p:sldId id="281" r:id="rId73"/>
    <p:sldId id="306" r:id="rId74"/>
    <p:sldId id="303" r:id="rId75"/>
    <p:sldId id="280" r:id="rId76"/>
    <p:sldId id="310" r:id="rId77"/>
    <p:sldId id="311" r:id="rId78"/>
    <p:sldId id="305" r:id="rId79"/>
    <p:sldId id="304" r:id="rId80"/>
    <p:sldId id="307" r:id="rId81"/>
    <p:sldId id="34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434" autoAdjust="0"/>
  </p:normalViewPr>
  <p:slideViewPr>
    <p:cSldViewPr snapToGrid="0">
      <p:cViewPr varScale="1">
        <p:scale>
          <a:sx n="73" d="100"/>
          <a:sy n="73" d="100"/>
        </p:scale>
        <p:origin x="936" y="60"/>
      </p:cViewPr>
      <p:guideLst/>
    </p:cSldViewPr>
  </p:slideViewPr>
  <p:outlineViewPr>
    <p:cViewPr>
      <p:scale>
        <a:sx n="33" d="100"/>
        <a:sy n="33" d="100"/>
      </p:scale>
      <p:origin x="0" y="-3240"/>
    </p:cViewPr>
  </p:outlineViewPr>
  <p:notesTextViewPr>
    <p:cViewPr>
      <p:scale>
        <a:sx n="1" d="1"/>
        <a:sy n="1" d="1"/>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3.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EE932-4493-48AE-8B09-E313524D3738}" type="datetimeFigureOut">
              <a:rPr lang="en-US" smtClean="0"/>
              <a:t>12/13/2021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D95C4-A2DB-481F-A745-9B50EFB89959}" type="slidenum">
              <a:rPr lang="en-US" smtClean="0"/>
              <a:t>‹#›</a:t>
            </a:fld>
            <a:endParaRPr lang="en-US"/>
          </a:p>
        </p:txBody>
      </p:sp>
    </p:spTree>
    <p:extLst>
      <p:ext uri="{BB962C8B-B14F-4D97-AF65-F5344CB8AC3E}">
        <p14:creationId xmlns:p14="http://schemas.microsoft.com/office/powerpoint/2010/main" val="4136212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87418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6869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26259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9719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27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8412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45399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136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3251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08927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56615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A1A5-9337-4426-95ED-33C8613F77D4}" type="datetimeFigureOut">
              <a:rPr lang="en-US" smtClean="0"/>
              <a:t>12/13/2021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EAC6-D131-4B7A-92CF-C2171A85337A}" type="slidenum">
              <a:rPr lang="en-US" smtClean="0"/>
              <a:t>‹#›</a:t>
            </a:fld>
            <a:endParaRPr lang="en-US" dirty="0"/>
          </a:p>
        </p:txBody>
      </p:sp>
    </p:spTree>
    <p:extLst>
      <p:ext uri="{BB962C8B-B14F-4D97-AF65-F5344CB8AC3E}">
        <p14:creationId xmlns:p14="http://schemas.microsoft.com/office/powerpoint/2010/main" val="325299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books.google.com.au/books?id=TyNEicOiJqQC&amp;pg=RA1-PA18&amp;dq=Pain+terms+and+taxonomies&amp;cd=1#v=onepage&amp;q=Pain%20terms%20and%20taxonomies&amp;f=fals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Chronic Pain and Neuromusculoskeletal Conditions</a:t>
            </a:r>
          </a:p>
        </p:txBody>
      </p:sp>
      <p:sp>
        <p:nvSpPr>
          <p:cNvPr id="3" name="Subtitle 2"/>
          <p:cNvSpPr>
            <a:spLocks noGrp="1"/>
          </p:cNvSpPr>
          <p:nvPr>
            <p:ph type="subTitle" idx="1"/>
          </p:nvPr>
        </p:nvSpPr>
        <p:spPr>
          <a:xfrm>
            <a:off x="1524000" y="3786389"/>
            <a:ext cx="9144000" cy="1867435"/>
          </a:xfrm>
        </p:spPr>
        <p:txBody>
          <a:bodyPr>
            <a:normAutofit fontScale="70000" lnSpcReduction="20000"/>
          </a:bodyPr>
          <a:lstStyle/>
          <a:p>
            <a:r>
              <a:rPr lang="en-US" dirty="0"/>
              <a:t>James J. Lehman, DC, MBA, FIANM</a:t>
            </a:r>
          </a:p>
          <a:p>
            <a:r>
              <a:rPr lang="en-US" dirty="0"/>
              <a:t>Associate Professor of Clinical Sciences</a:t>
            </a:r>
          </a:p>
          <a:p>
            <a:r>
              <a:rPr lang="en-US" dirty="0"/>
              <a:t>School of Chiropractic</a:t>
            </a:r>
          </a:p>
          <a:p>
            <a:r>
              <a:rPr lang="en-US" dirty="0"/>
              <a:t>Director </a:t>
            </a:r>
          </a:p>
          <a:p>
            <a:r>
              <a:rPr lang="en-US" dirty="0"/>
              <a:t>Community Health Clinical Education</a:t>
            </a:r>
          </a:p>
          <a:p>
            <a:r>
              <a:rPr lang="en-US" dirty="0"/>
              <a:t>University of Bridgeport</a:t>
            </a:r>
          </a:p>
        </p:txBody>
      </p:sp>
    </p:spTree>
    <p:extLst>
      <p:ext uri="{BB962C8B-B14F-4D97-AF65-F5344CB8AC3E}">
        <p14:creationId xmlns:p14="http://schemas.microsoft.com/office/powerpoint/2010/main" val="400578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 is a Public Health Problem</a:t>
            </a:r>
          </a:p>
        </p:txBody>
      </p:sp>
      <p:sp>
        <p:nvSpPr>
          <p:cNvPr id="3" name="Content Placeholder 2"/>
          <p:cNvSpPr>
            <a:spLocks noGrp="1"/>
          </p:cNvSpPr>
          <p:nvPr>
            <p:ph sz="half" idx="1"/>
          </p:nvPr>
        </p:nvSpPr>
        <p:spPr/>
        <p:txBody>
          <a:bodyPr>
            <a:normAutofit fontScale="62500" lnSpcReduction="20000"/>
          </a:bodyPr>
          <a:lstStyle/>
          <a:p>
            <a:endParaRPr lang="en-US" dirty="0"/>
          </a:p>
          <a:p>
            <a:endParaRPr lang="en-US" dirty="0"/>
          </a:p>
          <a:p>
            <a:r>
              <a:rPr lang="en-US" sz="4500" dirty="0"/>
              <a:t>Chronic pain — commonly defined as pain persisting longer than six months — affects an estimated 70 million Americans and is a tragically overlooked public health problem.</a:t>
            </a:r>
          </a:p>
          <a:p>
            <a:pPr marL="0" indent="0">
              <a:buNone/>
            </a:pPr>
            <a:endParaRPr lang="en-US" dirty="0"/>
          </a:p>
          <a:p>
            <a:pPr marL="0" indent="0">
              <a:buNone/>
            </a:pPr>
            <a:endParaRPr lang="en-US" dirty="0"/>
          </a:p>
          <a:p>
            <a:pPr marL="0" indent="0">
              <a:buNone/>
            </a:pPr>
            <a:endParaRPr lang="en-US" dirty="0"/>
          </a:p>
          <a:p>
            <a:pPr marL="0" indent="0">
              <a:buNone/>
            </a:pPr>
            <a:r>
              <a:rPr lang="en-US" sz="1900" dirty="0"/>
              <a:t>U.S. Department of Health and Human Services. Health, United States, 2006. With </a:t>
            </a:r>
            <a:r>
              <a:rPr lang="en-US" sz="1900" dirty="0" err="1"/>
              <a:t>chartbook</a:t>
            </a:r>
            <a:r>
              <a:rPr lang="en-US" sz="1900" dirty="0"/>
              <a:t> on trends in the health of Americans [Internet]. Hyattsville, MD: National Center for Health Statistics [cited 2 009 Sept 4]. </a:t>
            </a:r>
          </a:p>
          <a:p>
            <a:pPr marL="0" indent="0">
              <a:buNone/>
            </a:pPr>
            <a:r>
              <a:rPr lang="en-US" sz="1900" dirty="0"/>
              <a:t>Available from: http://www.cdc.gov/nchs/data/hus/hus06.pdf. </a:t>
            </a:r>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8486" y="1825625"/>
            <a:ext cx="4237924" cy="4209671"/>
          </a:xfrm>
        </p:spPr>
      </p:pic>
    </p:spTree>
    <p:extLst>
      <p:ext uri="{BB962C8B-B14F-4D97-AF65-F5344CB8AC3E}">
        <p14:creationId xmlns:p14="http://schemas.microsoft.com/office/powerpoint/2010/main" val="37806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783771"/>
            <a:ext cx="3932237" cy="5085217"/>
          </a:xfrm>
        </p:spPr>
        <p:txBody>
          <a:bodyPr/>
          <a:lstStyle/>
          <a:p>
            <a:r>
              <a:rPr lang="en-US" sz="4000" dirty="0"/>
              <a:t>Pain that extends beyond the expected period of healing.</a:t>
            </a:r>
          </a:p>
          <a:p>
            <a:endParaRPr lang="en-US" dirty="0"/>
          </a:p>
          <a:p>
            <a:endParaRPr lang="en-US" dirty="0"/>
          </a:p>
          <a:p>
            <a:endParaRPr lang="en-US" dirty="0"/>
          </a:p>
          <a:p>
            <a:r>
              <a:rPr lang="en-US" dirty="0"/>
              <a:t>Turk, D.C.; </a:t>
            </a:r>
            <a:r>
              <a:rPr lang="en-US" dirty="0" err="1"/>
              <a:t>Okifuji</a:t>
            </a:r>
            <a:r>
              <a:rPr lang="en-US" dirty="0"/>
              <a:t>, A. (2001). </a:t>
            </a:r>
            <a:r>
              <a:rPr lang="en-US" dirty="0">
                <a:hlinkClick r:id="rId2"/>
              </a:rPr>
              <a:t>"Pain terms and taxonomies"</a:t>
            </a:r>
            <a:r>
              <a:rPr lang="en-US" dirty="0"/>
              <a:t>. In </a:t>
            </a:r>
            <a:r>
              <a:rPr lang="en-US" dirty="0" err="1"/>
              <a:t>Loeser</a:t>
            </a:r>
            <a:r>
              <a:rPr lang="en-US" dirty="0"/>
              <a:t>, D.; Butler, S. H.; Chapman, J.J. et al. </a:t>
            </a:r>
            <a:r>
              <a:rPr lang="en-US" i="1" dirty="0" err="1"/>
              <a:t>Bonica's</a:t>
            </a:r>
            <a:r>
              <a:rPr lang="en-US" i="1" dirty="0"/>
              <a:t> management of pain</a:t>
            </a:r>
            <a:r>
              <a:rPr lang="en-US" dirty="0"/>
              <a:t> (3 ed.). Lippincott Williams &amp; Wilkins. pp. 18–25.</a:t>
            </a:r>
          </a:p>
          <a:p>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012" y="914401"/>
            <a:ext cx="6743416" cy="4586514"/>
          </a:xfrm>
        </p:spPr>
      </p:pic>
    </p:spTree>
    <p:extLst>
      <p:ext uri="{BB962C8B-B14F-4D97-AF65-F5344CB8AC3E}">
        <p14:creationId xmlns:p14="http://schemas.microsoft.com/office/powerpoint/2010/main" val="422839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9788" y="450269"/>
            <a:ext cx="3932237" cy="5418719"/>
          </a:xfrm>
        </p:spPr>
        <p:txBody>
          <a:bodyPr>
            <a:normAutofit fontScale="92500" lnSpcReduction="10000"/>
          </a:bodyPr>
          <a:lstStyle/>
          <a:p>
            <a:endParaRPr lang="en-US" sz="3600" dirty="0"/>
          </a:p>
          <a:p>
            <a:r>
              <a:rPr lang="en-US" sz="3600" dirty="0"/>
              <a:t>The burden of chronic pain is greater than that of diabetes, heart disease and cancer combined.</a:t>
            </a:r>
          </a:p>
          <a:p>
            <a:endParaRPr lang="en-US" sz="3600" dirty="0"/>
          </a:p>
          <a:p>
            <a:endParaRPr lang="en-US" sz="3600" dirty="0"/>
          </a:p>
          <a:p>
            <a:r>
              <a:rPr lang="en-US" sz="1300" dirty="0"/>
              <a:t>Data on specific disease burdens is available from the Center for disease Control and Prevention’s </a:t>
            </a:r>
          </a:p>
          <a:p>
            <a:r>
              <a:rPr lang="en-US" sz="1300" dirty="0" err="1"/>
              <a:t>FastStats</a:t>
            </a:r>
            <a:r>
              <a:rPr lang="en-US" sz="1300" dirty="0"/>
              <a:t> website available from: http://www.cdc.gov/nchs/fastats/. The burden of pain is available from: http://www.cdc.gov/nchs/data/hus/hus06.pdf</a:t>
            </a:r>
          </a:p>
          <a:p>
            <a:endParaRPr lang="en-US" sz="3600" dirty="0"/>
          </a:p>
          <a:p>
            <a:endParaRPr lang="en-US" sz="36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578" y="450269"/>
            <a:ext cx="5190677" cy="5190677"/>
          </a:xfrm>
        </p:spPr>
      </p:pic>
    </p:spTree>
    <p:extLst>
      <p:ext uri="{BB962C8B-B14F-4D97-AF65-F5344CB8AC3E}">
        <p14:creationId xmlns:p14="http://schemas.microsoft.com/office/powerpoint/2010/main" val="343790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 is a Public Health Problem</a:t>
            </a:r>
          </a:p>
        </p:txBody>
      </p:sp>
      <p:sp>
        <p:nvSpPr>
          <p:cNvPr id="3" name="Content Placeholder 2"/>
          <p:cNvSpPr>
            <a:spLocks noGrp="1"/>
          </p:cNvSpPr>
          <p:nvPr>
            <p:ph idx="1"/>
          </p:nvPr>
        </p:nvSpPr>
        <p:spPr/>
        <p:txBody>
          <a:bodyPr>
            <a:noAutofit/>
          </a:bodyPr>
          <a:lstStyle/>
          <a:p>
            <a:r>
              <a:rPr lang="en-US" dirty="0"/>
              <a:t>Poorly assessed, unrelieved chronic pain can rob individuals and family members of a high quality of life, and it profoundly burdens society as a whole. </a:t>
            </a:r>
          </a:p>
          <a:p>
            <a:r>
              <a:rPr lang="en-US" dirty="0"/>
              <a:t>A 1998 National Institutes of Health (NIH) report concluded that just the economic toll of chronic pain may be estimated at $100 billion a year in the United States.  It has increased significantly since then…</a:t>
            </a:r>
          </a:p>
          <a:p>
            <a:endParaRPr lang="en-US" sz="1600" dirty="0"/>
          </a:p>
          <a:p>
            <a:endParaRPr lang="en-US" sz="1600" dirty="0"/>
          </a:p>
          <a:p>
            <a:r>
              <a:rPr lang="en-US" sz="1600" dirty="0"/>
              <a:t>National Institutes of Health [Internet]. NIH guide: new directions in pain research: I. Bethesda, MD: National Institutes of Health. 1998 Sept 4 [cited on 2009 July 30]. Available from:http://grants.nih.gov/grants/guide/pa-files/PA-98-102.html. </a:t>
            </a:r>
          </a:p>
          <a:p>
            <a:pPr marL="0" indent="0">
              <a:buNone/>
            </a:pPr>
            <a:endParaRPr lang="en-US" dirty="0"/>
          </a:p>
        </p:txBody>
      </p:sp>
    </p:spTree>
    <p:extLst>
      <p:ext uri="{BB962C8B-B14F-4D97-AF65-F5344CB8AC3E}">
        <p14:creationId xmlns:p14="http://schemas.microsoft.com/office/powerpoint/2010/main" val="176931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Chiropractic Orthopedists with Subspecialty in Neuromusculoskeletal Medicine</a:t>
            </a:r>
          </a:p>
        </p:txBody>
      </p:sp>
      <p:sp>
        <p:nvSpPr>
          <p:cNvPr id="3" name="Content Placeholder 2"/>
          <p:cNvSpPr>
            <a:spLocks noGrp="1"/>
          </p:cNvSpPr>
          <p:nvPr>
            <p:ph idx="1"/>
          </p:nvPr>
        </p:nvSpPr>
        <p:spPr/>
        <p:txBody>
          <a:bodyPr>
            <a:noAutofit/>
          </a:bodyPr>
          <a:lstStyle/>
          <a:p>
            <a:r>
              <a:rPr lang="en-US" sz="3200" dirty="0"/>
              <a:t>Most people in pain, including those with chronic symptoms, go to primary care providers to get relief. But current systems of care do not adequately train or support internists, family physicians and pediatricians, the other health care providers who provide primary care in meeting the challenge of treating pain as a chronic illness. Primary care providers often receive little training in the assessment and treatment of complex chronic pain conditions.</a:t>
            </a:r>
          </a:p>
          <a:p>
            <a:r>
              <a:rPr lang="en-US" sz="1400" dirty="0"/>
              <a:t>American Pain Foundation [Internet]. Pain resource guide: getting the help you need. 2009 June [cited on 2009 July 30]; </a:t>
            </a:r>
            <a:r>
              <a:rPr lang="en-US" sz="1400" dirty="0" err="1"/>
              <a:t>pg</a:t>
            </a:r>
            <a:r>
              <a:rPr lang="en-US" sz="1400" dirty="0"/>
              <a:t> 2. Available from: http://www.painfoundation.org/learn/publications/files/PainResourceGuide2009.pdf</a:t>
            </a:r>
          </a:p>
          <a:p>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287759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Chiropractic Orthopedists with Subspecialty in Neuromusculoskeletal Medicine</a:t>
            </a:r>
          </a:p>
        </p:txBody>
      </p:sp>
      <p:sp>
        <p:nvSpPr>
          <p:cNvPr id="3" name="Content Placeholder 2"/>
          <p:cNvSpPr>
            <a:spLocks noGrp="1"/>
          </p:cNvSpPr>
          <p:nvPr>
            <p:ph idx="1"/>
          </p:nvPr>
        </p:nvSpPr>
        <p:spPr/>
        <p:txBody>
          <a:bodyPr>
            <a:noAutofit/>
          </a:bodyPr>
          <a:lstStyle/>
          <a:p>
            <a:r>
              <a:rPr lang="en-US" sz="3200" dirty="0"/>
              <a:t>Instead of receiving effective relief, patients with persistent pain often find themselves in an endless cycle, seeing multiple health care providers, including many specialists in areas other than pain, who are not prepared to respond effectively. </a:t>
            </a:r>
          </a:p>
          <a:p>
            <a:endParaRPr lang="en-US" sz="3200" dirty="0"/>
          </a:p>
          <a:p>
            <a:endParaRPr lang="en-US" sz="1400" dirty="0"/>
          </a:p>
          <a:p>
            <a:pPr marL="0" indent="0">
              <a:buNone/>
            </a:pPr>
            <a:endParaRPr lang="en-US" sz="1400" dirty="0"/>
          </a:p>
          <a:p>
            <a:r>
              <a:rPr lang="en-US" sz="1400" dirty="0"/>
              <a:t>American Pain Foundation [Internet]. Pain resource guide: getting the help you need. 2009 June [cited on 2009 July 30]; </a:t>
            </a:r>
            <a:r>
              <a:rPr lang="en-US" sz="1400" dirty="0" err="1"/>
              <a:t>pg</a:t>
            </a:r>
            <a:r>
              <a:rPr lang="en-US" sz="1400" dirty="0"/>
              <a:t> 2. Available from: http://www.painfoundation.org/learn/publications/files/PainResourceGuide2009.pdf</a:t>
            </a:r>
          </a:p>
          <a:p>
            <a:endParaRPr lang="en-US" dirty="0"/>
          </a:p>
          <a:p>
            <a:endParaRPr lang="en-US" dirty="0"/>
          </a:p>
        </p:txBody>
      </p:sp>
    </p:spTree>
    <p:extLst>
      <p:ext uri="{BB962C8B-B14F-4D97-AF65-F5344CB8AC3E}">
        <p14:creationId xmlns:p14="http://schemas.microsoft.com/office/powerpoint/2010/main" val="332217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Chiropractic Orthopedists with Subspecialty in Neuromusculoskeletal Medicine</a:t>
            </a:r>
          </a:p>
        </p:txBody>
      </p:sp>
      <p:sp>
        <p:nvSpPr>
          <p:cNvPr id="3" name="Content Placeholder 2"/>
          <p:cNvSpPr>
            <a:spLocks noGrp="1"/>
          </p:cNvSpPr>
          <p:nvPr>
            <p:ph idx="1"/>
          </p:nvPr>
        </p:nvSpPr>
        <p:spPr/>
        <p:txBody>
          <a:bodyPr>
            <a:noAutofit/>
          </a:bodyPr>
          <a:lstStyle/>
          <a:p>
            <a:r>
              <a:rPr lang="en-US" sz="3200" dirty="0"/>
              <a:t>They often endure repeated tests and inadequate or unproven treatments. This may include unnecessary surgeries, injections or procedures that have no long-term impact on comfort and function. Patients with chronic pain have more hospital admissions, longer hospital stays, and unnecessary trips to the emergency department. Such inefficient and even wasteful treatment for pain is contributing to the rapid rise in health care costs in the United States.</a:t>
            </a:r>
          </a:p>
          <a:p>
            <a:r>
              <a:rPr lang="en-US" sz="1400" dirty="0"/>
              <a:t>American Pain Foundation [Internet]. Pain resource guide: getting the help you need. 2009 June [cited on 2009 July 30]; </a:t>
            </a:r>
            <a:r>
              <a:rPr lang="en-US" sz="1400" dirty="0" err="1"/>
              <a:t>pg</a:t>
            </a:r>
            <a:r>
              <a:rPr lang="en-US" sz="1400" dirty="0"/>
              <a:t> 2. Available from: http://www.painfoundation.org/learn/publications/files/PainResourceGuide2009.pdf</a:t>
            </a:r>
          </a:p>
          <a:p>
            <a:endParaRPr lang="en-US" dirty="0"/>
          </a:p>
          <a:p>
            <a:endParaRPr lang="en-US" dirty="0"/>
          </a:p>
          <a:p>
            <a:endParaRPr lang="en-US" dirty="0"/>
          </a:p>
        </p:txBody>
      </p:sp>
    </p:spTree>
    <p:extLst>
      <p:ext uri="{BB962C8B-B14F-4D97-AF65-F5344CB8AC3E}">
        <p14:creationId xmlns:p14="http://schemas.microsoft.com/office/powerpoint/2010/main" val="110824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Chiropractic Orthopedists with Subspecialty in Neuromusculoskeletal Medicine</a:t>
            </a:r>
          </a:p>
        </p:txBody>
      </p:sp>
      <p:sp>
        <p:nvSpPr>
          <p:cNvPr id="3" name="Content Placeholder 2"/>
          <p:cNvSpPr>
            <a:spLocks noGrp="1"/>
          </p:cNvSpPr>
          <p:nvPr>
            <p:ph idx="1"/>
          </p:nvPr>
        </p:nvSpPr>
        <p:spPr/>
        <p:txBody>
          <a:bodyPr>
            <a:noAutofit/>
          </a:bodyPr>
          <a:lstStyle/>
          <a:p>
            <a:r>
              <a:rPr lang="en-US" sz="3200" dirty="0"/>
              <a:t>Adults aren’t the only ones who suffer (with chronic pain). An estimated 20 percent of children experience chronic pain and millions do not receive effective pain relief. Children in pain often bounce from doctor to doctor. If they do not get the appropriate treatment they are at risk of developing a pain condition that might remain into adulthood.</a:t>
            </a:r>
          </a:p>
          <a:p>
            <a:endParaRPr lang="en-US" sz="3200" dirty="0"/>
          </a:p>
          <a:p>
            <a:r>
              <a:rPr lang="en-US" sz="1400" dirty="0"/>
              <a:t>Jones GT, Power C, Macfarlane GJ. Adverse events in childhood and chronic widespread pain in adult life: results from the 1958 British birth cohort study. Pain 2009; 143(1-2):92-96.</a:t>
            </a:r>
          </a:p>
          <a:p>
            <a:endParaRPr lang="en-US" sz="3200" dirty="0"/>
          </a:p>
          <a:p>
            <a:pPr marL="0" indent="0">
              <a:buNone/>
            </a:pPr>
            <a:endParaRPr lang="en-US" sz="3200" dirty="0"/>
          </a:p>
        </p:txBody>
      </p:sp>
    </p:spTree>
    <p:extLst>
      <p:ext uri="{BB962C8B-B14F-4D97-AF65-F5344CB8AC3E}">
        <p14:creationId xmlns:p14="http://schemas.microsoft.com/office/powerpoint/2010/main" val="392304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Chiropractic Orthopedists with Subspecialty in Neuromusculoskeletal Medicine</a:t>
            </a:r>
          </a:p>
        </p:txBody>
      </p:sp>
      <p:sp>
        <p:nvSpPr>
          <p:cNvPr id="3" name="Content Placeholder 2"/>
          <p:cNvSpPr>
            <a:spLocks noGrp="1"/>
          </p:cNvSpPr>
          <p:nvPr>
            <p:ph idx="1"/>
          </p:nvPr>
        </p:nvSpPr>
        <p:spPr>
          <a:xfrm>
            <a:off x="838200" y="1825625"/>
            <a:ext cx="10515600" cy="4618718"/>
          </a:xfrm>
        </p:spPr>
        <p:txBody>
          <a:bodyPr>
            <a:noAutofit/>
          </a:bodyPr>
          <a:lstStyle/>
          <a:p>
            <a:r>
              <a:rPr lang="en-US" dirty="0"/>
              <a:t>Ideally, all patients with pain should obtain an appropriate assessment followed by a plan of care that reflects best practices, to prevent the adverse effects of that pain—both in the short term and over time.</a:t>
            </a:r>
          </a:p>
          <a:p>
            <a:r>
              <a:rPr lang="en-US" dirty="0"/>
              <a:t>Patients with chronic pain should receive a model of care that matches their need, is safe, appropriate, cost - effective, and guided by scientific evidence.</a:t>
            </a:r>
          </a:p>
          <a:p>
            <a:r>
              <a:rPr lang="en-US" dirty="0"/>
              <a:t>They should also have access to a comprehensive approach, with a referral to pain specialists, when necessary.</a:t>
            </a:r>
          </a:p>
          <a:p>
            <a:pPr>
              <a:lnSpc>
                <a:spcPct val="100000"/>
              </a:lnSpc>
            </a:pPr>
            <a:r>
              <a:rPr lang="en-US" sz="1400" dirty="0"/>
              <a:t>A Call to Revolutionize Chronic Pain Care in America: An Opportunity in Health Care Reform. The Mayday Fund. </a:t>
            </a:r>
            <a:r>
              <a:rPr lang="en-US" sz="1400"/>
              <a:t>November 4, 2009.Amended </a:t>
            </a:r>
            <a:r>
              <a:rPr lang="en-US" sz="1400" dirty="0"/>
              <a:t>March 4, 2010</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213908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William Osler</a:t>
            </a:r>
          </a:p>
        </p:txBody>
      </p:sp>
      <p:sp>
        <p:nvSpPr>
          <p:cNvPr id="3" name="Content Placeholder 2"/>
          <p:cNvSpPr>
            <a:spLocks noGrp="1"/>
          </p:cNvSpPr>
          <p:nvPr>
            <p:ph sz="half" idx="1"/>
          </p:nvPr>
        </p:nvSpPr>
        <p:spPr/>
        <p:txBody>
          <a:bodyPr/>
          <a:lstStyle/>
          <a:p>
            <a:endParaRPr lang="en-US" dirty="0"/>
          </a:p>
          <a:p>
            <a:endParaRPr lang="en-US" dirty="0"/>
          </a:p>
          <a:p>
            <a:endParaRPr lang="en-US" dirty="0"/>
          </a:p>
          <a:p>
            <a:r>
              <a:rPr lang="en-US" dirty="0"/>
              <a:t>Perhaps Osler's greatest contribution to medicine was to insist that students learn from seeing and talking to patients and the establishment of the medical residency.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184963"/>
            <a:ext cx="3387144" cy="4249326"/>
          </a:xfrm>
        </p:spPr>
      </p:pic>
    </p:spTree>
    <p:extLst>
      <p:ext uri="{BB962C8B-B14F-4D97-AF65-F5344CB8AC3E}">
        <p14:creationId xmlns:p14="http://schemas.microsoft.com/office/powerpoint/2010/main" val="664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 James J. Lehman</a:t>
            </a:r>
          </a:p>
        </p:txBody>
      </p:sp>
      <p:sp>
        <p:nvSpPr>
          <p:cNvPr id="3" name="Content Placeholder 2"/>
          <p:cNvSpPr>
            <a:spLocks noGrp="1"/>
          </p:cNvSpPr>
          <p:nvPr>
            <p:ph idx="1"/>
          </p:nvPr>
        </p:nvSpPr>
        <p:spPr>
          <a:xfrm>
            <a:off x="838200" y="2094566"/>
            <a:ext cx="10515600" cy="4351338"/>
          </a:xfrm>
        </p:spPr>
        <p:txBody>
          <a:bodyPr/>
          <a:lstStyle/>
          <a:p>
            <a:r>
              <a:rPr lang="en-US" dirty="0"/>
              <a:t>PowerPoint presentations: Bridgeport.edu/nmsm</a:t>
            </a:r>
          </a:p>
          <a:p>
            <a:r>
              <a:rPr lang="en-US" dirty="0"/>
              <a:t>Cell: 505-238-9501</a:t>
            </a:r>
          </a:p>
          <a:p>
            <a:r>
              <a:rPr lang="en-US" dirty="0"/>
              <a:t>Email: </a:t>
            </a:r>
            <a:r>
              <a:rPr lang="en-US" dirty="0">
                <a:hlinkClick r:id="rId2"/>
              </a:rPr>
              <a:t>jlehman@Bridgeport.edu</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50816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0F54C84-638B-4B25-8260-DA374ED877BC}"/>
              </a:ext>
            </a:extLst>
          </p:cNvPr>
          <p:cNvSpPr>
            <a:spLocks noGrp="1"/>
          </p:cNvSpPr>
          <p:nvPr>
            <p:ph type="ctrTitle"/>
          </p:nvPr>
        </p:nvSpPr>
        <p:spPr>
          <a:xfrm>
            <a:off x="1676400" y="2590801"/>
            <a:ext cx="8839200" cy="1470025"/>
          </a:xfrm>
        </p:spPr>
        <p:txBody>
          <a:bodyPr/>
          <a:lstStyle/>
          <a:p>
            <a:r>
              <a:rPr lang="en-US" altLang="en-US" sz="7200" b="1">
                <a:latin typeface="Century Gothic" panose="020B0502020202020204" pitchFamily="34" charset="0"/>
              </a:rPr>
              <a:t>Attendance Check</a:t>
            </a:r>
          </a:p>
        </p:txBody>
      </p:sp>
      <p:sp>
        <p:nvSpPr>
          <p:cNvPr id="3" name="Subtitle 2">
            <a:extLst>
              <a:ext uri="{FF2B5EF4-FFF2-40B4-BE49-F238E27FC236}">
                <a16:creationId xmlns:a16="http://schemas.microsoft.com/office/drawing/2014/main" id="{BE4DAEAE-1E34-4BA2-AEF5-A9C9216927DC}"/>
              </a:ext>
            </a:extLst>
          </p:cNvPr>
          <p:cNvSpPr>
            <a:spLocks noGrp="1"/>
          </p:cNvSpPr>
          <p:nvPr>
            <p:ph type="subTitle" idx="1"/>
          </p:nvPr>
        </p:nvSpPr>
        <p:spPr>
          <a:xfrm>
            <a:off x="1905000" y="4495800"/>
            <a:ext cx="8382000" cy="1447800"/>
          </a:xfrm>
        </p:spPr>
        <p:txBody>
          <a:bodyPr rtlCol="0">
            <a:normAutofit/>
          </a:bodyPr>
          <a:lstStyle/>
          <a:p>
            <a:pPr>
              <a:defRPr/>
            </a:pPr>
            <a:r>
              <a:rPr lang="en-US" sz="3600" dirty="0">
                <a:latin typeface="Cambria" pitchFamily="18" charset="0"/>
                <a:ea typeface="Cambria" pitchFamily="18" charset="0"/>
              </a:rPr>
              <a:t>Please answer the question </a:t>
            </a:r>
          </a:p>
          <a:p>
            <a:pPr>
              <a:defRPr/>
            </a:pPr>
            <a:r>
              <a:rPr lang="en-US" sz="3600" dirty="0">
                <a:latin typeface="Cambria" pitchFamily="18" charset="0"/>
                <a:ea typeface="Cambria" pitchFamily="18" charset="0"/>
              </a:rPr>
              <a:t>that will appear shortly on the screen.</a:t>
            </a:r>
          </a:p>
          <a:p>
            <a:pPr>
              <a:defRPr/>
            </a:pPr>
            <a:endParaRPr lang="en-US" dirty="0"/>
          </a:p>
        </p:txBody>
      </p:sp>
      <p:pic>
        <p:nvPicPr>
          <p:cNvPr id="2052" name="Picture 3" descr="FCPA-Logo - Documents.jpg">
            <a:extLst>
              <a:ext uri="{FF2B5EF4-FFF2-40B4-BE49-F238E27FC236}">
                <a16:creationId xmlns:a16="http://schemas.microsoft.com/office/drawing/2014/main" id="{EB2DF8BC-23EB-48A0-86AD-239AA18EB3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52400"/>
            <a:ext cx="23415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Task</a:t>
            </a:r>
          </a:p>
        </p:txBody>
      </p:sp>
      <p:sp>
        <p:nvSpPr>
          <p:cNvPr id="3" name="Content Placeholder 2"/>
          <p:cNvSpPr>
            <a:spLocks noGrp="1"/>
          </p:cNvSpPr>
          <p:nvPr>
            <p:ph idx="1"/>
          </p:nvPr>
        </p:nvSpPr>
        <p:spPr/>
        <p:txBody>
          <a:bodyPr/>
          <a:lstStyle/>
          <a:p>
            <a:r>
              <a:rPr lang="en-US" dirty="0"/>
              <a:t>Form groups of four</a:t>
            </a:r>
          </a:p>
          <a:p>
            <a:r>
              <a:rPr lang="en-US" dirty="0"/>
              <a:t>Select a spokesperson</a:t>
            </a:r>
          </a:p>
          <a:p>
            <a:r>
              <a:rPr lang="en-US" dirty="0"/>
              <a:t>Create a putative case report with subjective and objective findings for a patient presenting with post-traumatic chronic pain and cervicogenic headaches (20 minutes)</a:t>
            </a:r>
          </a:p>
          <a:p>
            <a:r>
              <a:rPr lang="en-US" dirty="0"/>
              <a:t>Determine an appropriate evaluation and management program for this patient</a:t>
            </a:r>
          </a:p>
          <a:p>
            <a:r>
              <a:rPr lang="en-US" dirty="0"/>
              <a:t>Present your report of findings with recommendations (2 minutes each)</a:t>
            </a:r>
          </a:p>
        </p:txBody>
      </p:sp>
    </p:spTree>
    <p:extLst>
      <p:ext uri="{BB962C8B-B14F-4D97-AF65-F5344CB8AC3E}">
        <p14:creationId xmlns:p14="http://schemas.microsoft.com/office/powerpoint/2010/main" val="258546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5887" y="166686"/>
            <a:ext cx="8699199" cy="6524399"/>
          </a:xfrm>
        </p:spPr>
      </p:pic>
    </p:spTree>
    <p:extLst>
      <p:ext uri="{BB962C8B-B14F-4D97-AF65-F5344CB8AC3E}">
        <p14:creationId xmlns:p14="http://schemas.microsoft.com/office/powerpoint/2010/main" val="374434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Strategies for Evaluating the Patient with Chronic Pain</a:t>
            </a:r>
          </a:p>
        </p:txBody>
      </p:sp>
      <p:sp>
        <p:nvSpPr>
          <p:cNvPr id="4" name="Subtitle 3"/>
          <p:cNvSpPr>
            <a:spLocks noGrp="1"/>
          </p:cNvSpPr>
          <p:nvPr>
            <p:ph type="subTitle" idx="1"/>
          </p:nvPr>
        </p:nvSpPr>
        <p:spPr/>
        <p:txBody>
          <a:bodyPr/>
          <a:lstStyle/>
          <a:p>
            <a:r>
              <a:rPr lang="en-US" dirty="0"/>
              <a:t>W. Clay Jackson, MD</a:t>
            </a:r>
          </a:p>
          <a:p>
            <a:r>
              <a:rPr lang="en-US" dirty="0"/>
              <a:t>The Pain Practitioner</a:t>
            </a:r>
          </a:p>
          <a:p>
            <a:r>
              <a:rPr lang="en-US" dirty="0"/>
              <a:t>Spring 2014</a:t>
            </a:r>
          </a:p>
        </p:txBody>
      </p:sp>
    </p:spTree>
    <p:extLst>
      <p:ext uri="{BB962C8B-B14F-4D97-AF65-F5344CB8AC3E}">
        <p14:creationId xmlns:p14="http://schemas.microsoft.com/office/powerpoint/2010/main" val="346478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a Chronic Pain Patient</a:t>
            </a:r>
          </a:p>
        </p:txBody>
      </p:sp>
      <p:sp>
        <p:nvSpPr>
          <p:cNvPr id="3" name="Content Placeholder 2"/>
          <p:cNvSpPr>
            <a:spLocks noGrp="1"/>
          </p:cNvSpPr>
          <p:nvPr>
            <p:ph sz="half" idx="1"/>
          </p:nvPr>
        </p:nvSpPr>
        <p:spPr/>
        <p:txBody>
          <a:bodyPr/>
          <a:lstStyle/>
          <a:p>
            <a:endParaRPr lang="en-US" i="1" dirty="0"/>
          </a:p>
          <a:p>
            <a:endParaRPr lang="en-US" i="1" dirty="0"/>
          </a:p>
          <a:p>
            <a:r>
              <a:rPr lang="en-US" i="1" dirty="0"/>
              <a:t>A comprehensive evaluation of the patient with chronic pain is rarely straightforward and it begins with the recognition that a complete cure is unlikely.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7132" y="1690688"/>
            <a:ext cx="4246473" cy="4246473"/>
          </a:xfrm>
        </p:spPr>
      </p:pic>
    </p:spTree>
    <p:extLst>
      <p:ext uri="{BB962C8B-B14F-4D97-AF65-F5344CB8AC3E}">
        <p14:creationId xmlns:p14="http://schemas.microsoft.com/office/powerpoint/2010/main" val="236271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sz="half" idx="1"/>
          </p:nvPr>
        </p:nvSpPr>
        <p:spPr/>
        <p:txBody>
          <a:bodyPr/>
          <a:lstStyle/>
          <a:p>
            <a:endParaRPr lang="en-US" i="1" dirty="0"/>
          </a:p>
          <a:p>
            <a:endParaRPr lang="en-US" i="1" dirty="0"/>
          </a:p>
          <a:p>
            <a:r>
              <a:rPr lang="en-US" i="1" dirty="0"/>
              <a:t>The patient’s pain experience may be complicated by numerous factors, including lack of an obvious pathological cause, concomitant anxiety and depression, and a downward spiral of inactivity and lowered self-esteem…</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6411" y="1759035"/>
            <a:ext cx="3464417" cy="4927172"/>
          </a:xfrm>
        </p:spPr>
      </p:pic>
    </p:spTree>
    <p:extLst>
      <p:ext uri="{BB962C8B-B14F-4D97-AF65-F5344CB8AC3E}">
        <p14:creationId xmlns:p14="http://schemas.microsoft.com/office/powerpoint/2010/main" val="309477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1653370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Side Effects</a:t>
            </a:r>
          </a:p>
        </p:txBody>
      </p:sp>
      <p:sp>
        <p:nvSpPr>
          <p:cNvPr id="3" name="Content Placeholder 2"/>
          <p:cNvSpPr>
            <a:spLocks noGrp="1"/>
          </p:cNvSpPr>
          <p:nvPr>
            <p:ph sz="half" idx="1"/>
          </p:nvPr>
        </p:nvSpPr>
        <p:spPr/>
        <p:txBody>
          <a:bodyPr/>
          <a:lstStyle/>
          <a:p>
            <a:endParaRPr lang="en-US" i="1" dirty="0"/>
          </a:p>
          <a:p>
            <a:endParaRPr lang="en-US" i="1" dirty="0"/>
          </a:p>
          <a:p>
            <a:r>
              <a:rPr lang="en-US" i="1" dirty="0"/>
              <a:t>Often medications used to treat the pain may themselves cause side effects that contribute to the patient’s reduced function.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4557" y="2292439"/>
            <a:ext cx="5496393" cy="3657600"/>
          </a:xfrm>
        </p:spPr>
      </p:pic>
    </p:spTree>
    <p:extLst>
      <p:ext uri="{BB962C8B-B14F-4D97-AF65-F5344CB8AC3E}">
        <p14:creationId xmlns:p14="http://schemas.microsoft.com/office/powerpoint/2010/main" val="339343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Modalities</a:t>
            </a:r>
          </a:p>
        </p:txBody>
      </p:sp>
      <p:sp>
        <p:nvSpPr>
          <p:cNvPr id="3" name="Content Placeholder 2"/>
          <p:cNvSpPr>
            <a:spLocks noGrp="1"/>
          </p:cNvSpPr>
          <p:nvPr>
            <p:ph sz="half" idx="1"/>
          </p:nvPr>
        </p:nvSpPr>
        <p:spPr/>
        <p:txBody>
          <a:bodyPr/>
          <a:lstStyle/>
          <a:p>
            <a:endParaRPr lang="en-US" i="1" dirty="0"/>
          </a:p>
          <a:p>
            <a:endParaRPr lang="en-US" i="1" dirty="0"/>
          </a:p>
          <a:p>
            <a:r>
              <a:rPr lang="en-US" i="1" dirty="0"/>
              <a:t>The skillful clinician will work with the patient, incorporating time-efficient tools to determine a treatment plan that combines a variety of modalities and may or may not include the use of opioids.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46896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Frustrations</a:t>
            </a:r>
          </a:p>
        </p:txBody>
      </p:sp>
      <p:sp>
        <p:nvSpPr>
          <p:cNvPr id="3" name="Content Placeholder 2"/>
          <p:cNvSpPr>
            <a:spLocks noGrp="1"/>
          </p:cNvSpPr>
          <p:nvPr>
            <p:ph sz="half" idx="1"/>
          </p:nvPr>
        </p:nvSpPr>
        <p:spPr/>
        <p:txBody>
          <a:bodyPr/>
          <a:lstStyle/>
          <a:p>
            <a:endParaRPr lang="en-US" i="1" dirty="0"/>
          </a:p>
          <a:p>
            <a:r>
              <a:rPr lang="en-US" i="1" dirty="0"/>
              <a:t>With chronic pain patients, the evaluation is key: Failure to identify all the factors that contribute to the pain can lead to ineffective treatment, further deterioration, and mutual frustration, not to mention legal and regulatory consequences.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8079" y="1864508"/>
            <a:ext cx="3142445" cy="4679511"/>
          </a:xfrm>
        </p:spPr>
      </p:pic>
    </p:spTree>
    <p:extLst>
      <p:ext uri="{BB962C8B-B14F-4D97-AF65-F5344CB8AC3E}">
        <p14:creationId xmlns:p14="http://schemas.microsoft.com/office/powerpoint/2010/main" val="345332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Autofit/>
          </a:bodyPr>
          <a:lstStyle/>
          <a:p>
            <a:r>
              <a:rPr lang="en-US" dirty="0"/>
              <a:t>Correlate anatomy and the patients’ signs and symptoms in order to locate the neuromusculoskeletal lesion(s) and properly record the findings.</a:t>
            </a:r>
          </a:p>
          <a:p>
            <a:r>
              <a:rPr lang="en-US" dirty="0"/>
              <a:t>Approach each patient’s health problem with the concern of a neuromusculoskeletal medicine specialist.</a:t>
            </a:r>
          </a:p>
          <a:p>
            <a:r>
              <a:rPr lang="en-US" dirty="0"/>
              <a:t>Chart orthopedic and neurological examination findings with a SOAP process in order to perform a differential diagnosis and create a working diagnosis of chronic pain syndrome.</a:t>
            </a:r>
          </a:p>
          <a:p>
            <a:r>
              <a:rPr lang="en-US" dirty="0"/>
              <a:t>Provide high quality, patient-centered, neuromusculoskeletal medicine for patients suffering with acute and chronic pain.</a:t>
            </a:r>
          </a:p>
          <a:p>
            <a:endParaRPr lang="en-US" dirty="0"/>
          </a:p>
          <a:p>
            <a:endParaRPr lang="en-US" dirty="0"/>
          </a:p>
          <a:p>
            <a:endParaRPr lang="en-US" dirty="0"/>
          </a:p>
          <a:p>
            <a:pPr algn="ctr"/>
            <a:r>
              <a:rPr lang="en-US" dirty="0"/>
              <a:t> </a:t>
            </a:r>
          </a:p>
        </p:txBody>
      </p:sp>
    </p:spTree>
    <p:extLst>
      <p:ext uri="{BB962C8B-B14F-4D97-AF65-F5344CB8AC3E}">
        <p14:creationId xmlns:p14="http://schemas.microsoft.com/office/powerpoint/2010/main" val="361237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of Pain</a:t>
            </a:r>
          </a:p>
        </p:txBody>
      </p:sp>
      <p:sp>
        <p:nvSpPr>
          <p:cNvPr id="3" name="Content Placeholder 2"/>
          <p:cNvSpPr>
            <a:spLocks noGrp="1"/>
          </p:cNvSpPr>
          <p:nvPr>
            <p:ph sz="half" idx="1"/>
          </p:nvPr>
        </p:nvSpPr>
        <p:spPr/>
        <p:txBody>
          <a:bodyPr/>
          <a:lstStyle/>
          <a:p>
            <a:endParaRPr lang="en-US" i="1" dirty="0"/>
          </a:p>
          <a:p>
            <a:endParaRPr lang="en-US" i="1" dirty="0"/>
          </a:p>
          <a:p>
            <a:r>
              <a:rPr lang="en-US" i="1" dirty="0"/>
              <a:t>A seasoned clinician listens carefully to validate the patient’s pain without allowing elaborate descriptions to derail the timing and purpose of the visit.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6101" y="2047742"/>
            <a:ext cx="5943238" cy="3554568"/>
          </a:xfrm>
        </p:spPr>
      </p:pic>
    </p:spTree>
    <p:extLst>
      <p:ext uri="{BB962C8B-B14F-4D97-AF65-F5344CB8AC3E}">
        <p14:creationId xmlns:p14="http://schemas.microsoft.com/office/powerpoint/2010/main" val="15178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Treatment</a:t>
            </a:r>
          </a:p>
        </p:txBody>
      </p:sp>
      <p:sp>
        <p:nvSpPr>
          <p:cNvPr id="3" name="Content Placeholder 2"/>
          <p:cNvSpPr>
            <a:spLocks noGrp="1"/>
          </p:cNvSpPr>
          <p:nvPr>
            <p:ph sz="half" idx="1"/>
          </p:nvPr>
        </p:nvSpPr>
        <p:spPr/>
        <p:txBody>
          <a:bodyPr/>
          <a:lstStyle/>
          <a:p>
            <a:r>
              <a:rPr lang="en-US" i="1" dirty="0"/>
              <a:t>For most patients with persistent pain, the goal of treatment is not complete relief of pain, but rather improvements in the patient’s physical and mental functioning that result in an improved quality of life as he or she takes increasing responsibility in his or her own therapy.</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0865" y="1690689"/>
            <a:ext cx="5359767" cy="4014652"/>
          </a:xfrm>
        </p:spPr>
      </p:pic>
    </p:spTree>
    <p:extLst>
      <p:ext uri="{BB962C8B-B14F-4D97-AF65-F5344CB8AC3E}">
        <p14:creationId xmlns:p14="http://schemas.microsoft.com/office/powerpoint/2010/main" val="206153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half" idx="1"/>
          </p:nvPr>
        </p:nvSpPr>
        <p:spPr/>
        <p:txBody>
          <a:bodyPr/>
          <a:lstStyle/>
          <a:p>
            <a:endParaRPr lang="en-US" i="1" dirty="0"/>
          </a:p>
          <a:p>
            <a:endParaRPr lang="en-US" i="1" dirty="0"/>
          </a:p>
          <a:p>
            <a:r>
              <a:rPr lang="en-US" i="1" dirty="0"/>
              <a:t>Patient and clinician may be traveling a long and bumpy road, but the outcome can be meaningful and beneficial for both.</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290" y="489397"/>
            <a:ext cx="3904974" cy="5857461"/>
          </a:xfrm>
        </p:spPr>
      </p:pic>
    </p:spTree>
    <p:extLst>
      <p:ext uri="{BB962C8B-B14F-4D97-AF65-F5344CB8AC3E}">
        <p14:creationId xmlns:p14="http://schemas.microsoft.com/office/powerpoint/2010/main" val="425859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0F54C84-638B-4B25-8260-DA374ED877BC}"/>
              </a:ext>
            </a:extLst>
          </p:cNvPr>
          <p:cNvSpPr>
            <a:spLocks noGrp="1"/>
          </p:cNvSpPr>
          <p:nvPr>
            <p:ph type="ctrTitle"/>
          </p:nvPr>
        </p:nvSpPr>
        <p:spPr>
          <a:xfrm>
            <a:off x="1676400" y="2590801"/>
            <a:ext cx="8839200" cy="1470025"/>
          </a:xfrm>
        </p:spPr>
        <p:txBody>
          <a:bodyPr/>
          <a:lstStyle/>
          <a:p>
            <a:r>
              <a:rPr lang="en-US" altLang="en-US" sz="7200" b="1">
                <a:latin typeface="Century Gothic" panose="020B0502020202020204" pitchFamily="34" charset="0"/>
              </a:rPr>
              <a:t>Attendance Check</a:t>
            </a:r>
          </a:p>
        </p:txBody>
      </p:sp>
      <p:sp>
        <p:nvSpPr>
          <p:cNvPr id="3" name="Subtitle 2">
            <a:extLst>
              <a:ext uri="{FF2B5EF4-FFF2-40B4-BE49-F238E27FC236}">
                <a16:creationId xmlns:a16="http://schemas.microsoft.com/office/drawing/2014/main" id="{BE4DAEAE-1E34-4BA2-AEF5-A9C9216927DC}"/>
              </a:ext>
            </a:extLst>
          </p:cNvPr>
          <p:cNvSpPr>
            <a:spLocks noGrp="1"/>
          </p:cNvSpPr>
          <p:nvPr>
            <p:ph type="subTitle" idx="1"/>
          </p:nvPr>
        </p:nvSpPr>
        <p:spPr>
          <a:xfrm>
            <a:off x="1905000" y="4495800"/>
            <a:ext cx="8382000" cy="1447800"/>
          </a:xfrm>
        </p:spPr>
        <p:txBody>
          <a:bodyPr rtlCol="0">
            <a:normAutofit/>
          </a:bodyPr>
          <a:lstStyle/>
          <a:p>
            <a:pPr>
              <a:defRPr/>
            </a:pPr>
            <a:r>
              <a:rPr lang="en-US" sz="3600" dirty="0">
                <a:latin typeface="Cambria" pitchFamily="18" charset="0"/>
                <a:ea typeface="Cambria" pitchFamily="18" charset="0"/>
              </a:rPr>
              <a:t>Please answer the question </a:t>
            </a:r>
          </a:p>
          <a:p>
            <a:pPr>
              <a:defRPr/>
            </a:pPr>
            <a:r>
              <a:rPr lang="en-US" sz="3600" dirty="0">
                <a:latin typeface="Cambria" pitchFamily="18" charset="0"/>
                <a:ea typeface="Cambria" pitchFamily="18" charset="0"/>
              </a:rPr>
              <a:t>that will appear shortly on the screen.</a:t>
            </a:r>
          </a:p>
          <a:p>
            <a:pPr>
              <a:defRPr/>
            </a:pPr>
            <a:endParaRPr lang="en-US" dirty="0"/>
          </a:p>
        </p:txBody>
      </p:sp>
      <p:pic>
        <p:nvPicPr>
          <p:cNvPr id="2052" name="Picture 3" descr="FCPA-Logo - Documents.jpg">
            <a:extLst>
              <a:ext uri="{FF2B5EF4-FFF2-40B4-BE49-F238E27FC236}">
                <a16:creationId xmlns:a16="http://schemas.microsoft.com/office/drawing/2014/main" id="{EB2DF8BC-23EB-48A0-86AD-239AA18EB3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52400"/>
            <a:ext cx="23415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42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r>
              <a:rPr lang="en-US" i="1" dirty="0"/>
              <a:t>Evaluate and document the patient’s pain history including the nature, location, intensity, and duration of the pain; current and prior pharmacological and non-pharmacological treatments; factors that worsen or improve the pain; underlying or coexisting conditions; and (importantly) the effect of the pain on the patient’s life.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0602" y="1690688"/>
            <a:ext cx="5882568" cy="4169199"/>
          </a:xfrm>
        </p:spPr>
      </p:pic>
    </p:spTree>
    <p:extLst>
      <p:ext uri="{BB962C8B-B14F-4D97-AF65-F5344CB8AC3E}">
        <p14:creationId xmlns:p14="http://schemas.microsoft.com/office/powerpoint/2010/main" val="257532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 </a:t>
            </a:r>
          </a:p>
        </p:txBody>
      </p:sp>
      <p:sp>
        <p:nvSpPr>
          <p:cNvPr id="3" name="Content Placeholder 2"/>
          <p:cNvSpPr>
            <a:spLocks noGrp="1"/>
          </p:cNvSpPr>
          <p:nvPr>
            <p:ph sz="half" idx="1"/>
          </p:nvPr>
        </p:nvSpPr>
        <p:spPr/>
        <p:txBody>
          <a:bodyPr/>
          <a:lstStyle/>
          <a:p>
            <a:r>
              <a:rPr lang="en-US" i="1" dirty="0"/>
              <a:t>An assessment of function should include the impact of the pain on the patient’s family and social life, employment, and sleep, and provide a baseline for follow-up evaluations.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1657" y="1690687"/>
            <a:ext cx="5652707" cy="4486275"/>
          </a:xfrm>
        </p:spPr>
      </p:pic>
    </p:spTree>
    <p:extLst>
      <p:ext uri="{BB962C8B-B14F-4D97-AF65-F5344CB8AC3E}">
        <p14:creationId xmlns:p14="http://schemas.microsoft.com/office/powerpoint/2010/main" val="367767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r>
              <a:rPr lang="en-US" i="1" dirty="0"/>
              <a:t>The clinician should also be alert to signs that the patient is minimizing or maximizing the subjective reports of the pain or, in cases of cognitive impairment, lacks the proper resources to describe it.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5433" y="1403797"/>
            <a:ext cx="5676824" cy="4773166"/>
          </a:xfrm>
        </p:spPr>
      </p:pic>
    </p:spTree>
    <p:extLst>
      <p:ext uri="{BB962C8B-B14F-4D97-AF65-F5344CB8AC3E}">
        <p14:creationId xmlns:p14="http://schemas.microsoft.com/office/powerpoint/2010/main" val="89169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William Osler</a:t>
            </a:r>
          </a:p>
        </p:txBody>
      </p:sp>
      <p:sp>
        <p:nvSpPr>
          <p:cNvPr id="3" name="Content Placeholder 2"/>
          <p:cNvSpPr>
            <a:spLocks noGrp="1"/>
          </p:cNvSpPr>
          <p:nvPr>
            <p:ph sz="half" idx="1"/>
          </p:nvPr>
        </p:nvSpPr>
        <p:spPr/>
        <p:txBody>
          <a:bodyPr/>
          <a:lstStyle/>
          <a:p>
            <a:r>
              <a:rPr lang="en-US" i="1" dirty="0"/>
              <a:t>It is more important to consider what kind of patient has the disease, rather than what kind of disease the patient has…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2924" y="785611"/>
            <a:ext cx="4276573" cy="5911076"/>
          </a:xfrm>
        </p:spPr>
      </p:pic>
    </p:spTree>
    <p:extLst>
      <p:ext uri="{BB962C8B-B14F-4D97-AF65-F5344CB8AC3E}">
        <p14:creationId xmlns:p14="http://schemas.microsoft.com/office/powerpoint/2010/main" val="304243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William Osler</a:t>
            </a:r>
          </a:p>
        </p:txBody>
      </p:sp>
      <p:sp>
        <p:nvSpPr>
          <p:cNvPr id="3" name="Content Placeholder 2"/>
          <p:cNvSpPr>
            <a:spLocks noGrp="1"/>
          </p:cNvSpPr>
          <p:nvPr>
            <p:ph sz="half" idx="1"/>
          </p:nvPr>
        </p:nvSpPr>
        <p:spPr/>
        <p:txBody>
          <a:bodyPr/>
          <a:lstStyle/>
          <a:p>
            <a:r>
              <a:rPr lang="en-US" dirty="0"/>
              <a:t>"He who studies medicine without books sails an uncharted sea, but he who studies medicine without patients does not go to sea at all."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5900" y="438429"/>
            <a:ext cx="3606800" cy="5848865"/>
          </a:xfrm>
        </p:spPr>
      </p:pic>
    </p:spTree>
    <p:extLst>
      <p:ext uri="{BB962C8B-B14F-4D97-AF65-F5344CB8AC3E}">
        <p14:creationId xmlns:p14="http://schemas.microsoft.com/office/powerpoint/2010/main" val="3910303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William Osler</a:t>
            </a:r>
          </a:p>
        </p:txBody>
      </p:sp>
      <p:sp>
        <p:nvSpPr>
          <p:cNvPr id="3" name="Content Placeholder 2"/>
          <p:cNvSpPr>
            <a:spLocks noGrp="1"/>
          </p:cNvSpPr>
          <p:nvPr>
            <p:ph sz="half" idx="1"/>
          </p:nvPr>
        </p:nvSpPr>
        <p:spPr/>
        <p:txBody>
          <a:bodyPr>
            <a:normAutofit fontScale="92500" lnSpcReduction="10000"/>
          </a:bodyPr>
          <a:lstStyle/>
          <a:p>
            <a:r>
              <a:rPr lang="en-US" dirty="0"/>
              <a:t>The contribution to medical education of which he was proudest was his idea of clinical clerkship – having third- and fourth-year students work with patients on the wards. He pioneered the practice of bedside teaching, making rounds with a handful of students, demonstrating what one student referred to as his method of "incomparably thorough physical examination."</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5648" y="1690688"/>
            <a:ext cx="5457903" cy="4087812"/>
          </a:xfrm>
        </p:spPr>
      </p:pic>
    </p:spTree>
    <p:extLst>
      <p:ext uri="{BB962C8B-B14F-4D97-AF65-F5344CB8AC3E}">
        <p14:creationId xmlns:p14="http://schemas.microsoft.com/office/powerpoint/2010/main" val="179898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67033" y="21781"/>
            <a:ext cx="4544703" cy="6816109"/>
          </a:xfrm>
          <a:prstGeom prst="rect">
            <a:avLst/>
          </a:prstGeom>
        </p:spPr>
      </p:pic>
    </p:spTree>
    <p:extLst>
      <p:ext uri="{BB962C8B-B14F-4D97-AF65-F5344CB8AC3E}">
        <p14:creationId xmlns:p14="http://schemas.microsoft.com/office/powerpoint/2010/main" val="5594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r>
              <a:rPr lang="en-US" i="1" dirty="0"/>
              <a:t>Include questions regarding depression, anxiety, PTSD, and other factors that might impact pain, including stress levels at home or at work.</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0718" y="1275008"/>
            <a:ext cx="6034956" cy="3979572"/>
          </a:xfrm>
        </p:spPr>
      </p:pic>
    </p:spTree>
    <p:extLst>
      <p:ext uri="{BB962C8B-B14F-4D97-AF65-F5344CB8AC3E}">
        <p14:creationId xmlns:p14="http://schemas.microsoft.com/office/powerpoint/2010/main" val="1114280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normAutofit/>
          </a:bodyPr>
          <a:lstStyle/>
          <a:p>
            <a:endParaRPr lang="en-US" i="1" dirty="0"/>
          </a:p>
          <a:p>
            <a:r>
              <a:rPr lang="en-US" i="1" dirty="0"/>
              <a:t>Consider the patient’s capacity for chemical coping, or likelihood of using pain medication to cope with life’s stresses.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592" y="2395470"/>
            <a:ext cx="4367266" cy="3271234"/>
          </a:xfrm>
        </p:spPr>
      </p:pic>
    </p:spTree>
    <p:extLst>
      <p:ext uri="{BB962C8B-B14F-4D97-AF65-F5344CB8AC3E}">
        <p14:creationId xmlns:p14="http://schemas.microsoft.com/office/powerpoint/2010/main" val="323073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endParaRPr lang="en-US" i="1" dirty="0"/>
          </a:p>
          <a:p>
            <a:r>
              <a:rPr lang="en-US" i="1" dirty="0"/>
              <a:t>any evaluation that may lead to a trial of opioids should include an assessment of the patient’s risk for opioid misuse, but it also  should include a qualitative assessment of the patient’s goals.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803" y="1043190"/>
            <a:ext cx="4455378" cy="5233728"/>
          </a:xfrm>
        </p:spPr>
      </p:pic>
    </p:spTree>
    <p:extLst>
      <p:ext uri="{BB962C8B-B14F-4D97-AF65-F5344CB8AC3E}">
        <p14:creationId xmlns:p14="http://schemas.microsoft.com/office/powerpoint/2010/main" val="1129529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r>
              <a:rPr lang="en-US" i="1" dirty="0"/>
              <a:t>What are the patient’s functional goals?</a:t>
            </a:r>
          </a:p>
          <a:p>
            <a:r>
              <a:rPr lang="en-US" i="1" dirty="0"/>
              <a:t>How does the patient define functionality?</a:t>
            </a:r>
          </a:p>
          <a:p>
            <a:r>
              <a:rPr lang="en-US" i="1" dirty="0"/>
              <a:t>What are simple, concrete things the patient wants to do in the next 30 days?</a:t>
            </a:r>
          </a:p>
          <a:p>
            <a:r>
              <a:rPr lang="en-US" i="1" dirty="0"/>
              <a:t>How can treatment help the patient reach her goals?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1881" y="2446986"/>
            <a:ext cx="5769736" cy="2884868"/>
          </a:xfrm>
        </p:spPr>
      </p:pic>
    </p:spTree>
    <p:extLst>
      <p:ext uri="{BB962C8B-B14F-4D97-AF65-F5344CB8AC3E}">
        <p14:creationId xmlns:p14="http://schemas.microsoft.com/office/powerpoint/2010/main" val="355340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normAutofit/>
          </a:bodyPr>
          <a:lstStyle/>
          <a:p>
            <a:endParaRPr lang="en-US" i="1" dirty="0"/>
          </a:p>
          <a:p>
            <a:endParaRPr lang="en-US" i="1" dirty="0"/>
          </a:p>
          <a:p>
            <a:endParaRPr lang="en-US" i="1" dirty="0"/>
          </a:p>
          <a:p>
            <a:r>
              <a:rPr lang="en-US" i="1" dirty="0"/>
              <a:t>Attempt to ascertain whether the pain is a part of the history or consumes the history.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9538" y="1468192"/>
            <a:ext cx="5904858" cy="3915177"/>
          </a:xfrm>
        </p:spPr>
      </p:pic>
    </p:spTree>
    <p:extLst>
      <p:ext uri="{BB962C8B-B14F-4D97-AF65-F5344CB8AC3E}">
        <p14:creationId xmlns:p14="http://schemas.microsoft.com/office/powerpoint/2010/main" val="2027345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r>
              <a:rPr lang="en-US" i="1" dirty="0"/>
              <a:t>Which medications has the patient tried:</a:t>
            </a:r>
          </a:p>
          <a:p>
            <a:r>
              <a:rPr lang="en-US" i="1" dirty="0"/>
              <a:t>NSAIDs</a:t>
            </a:r>
          </a:p>
          <a:p>
            <a:r>
              <a:rPr lang="en-US" i="1" dirty="0"/>
              <a:t>Serotonin </a:t>
            </a:r>
            <a:r>
              <a:rPr lang="en-US" i="1" dirty="0" err="1"/>
              <a:t>norepinepherinine</a:t>
            </a:r>
            <a:r>
              <a:rPr lang="en-US" i="1" dirty="0"/>
              <a:t> reuptake inhibitors (SNRIs)</a:t>
            </a:r>
          </a:p>
          <a:p>
            <a:r>
              <a:rPr lang="en-US" i="1" dirty="0"/>
              <a:t>Nerve cell membrane stabilizers (anticonvulsants)</a:t>
            </a:r>
          </a:p>
          <a:p>
            <a:r>
              <a:rPr lang="en-US" i="1" dirty="0"/>
              <a:t>And/or opioids…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4890" y="1907143"/>
            <a:ext cx="5280338" cy="3545920"/>
          </a:xfrm>
        </p:spPr>
      </p:pic>
    </p:spTree>
    <p:extLst>
      <p:ext uri="{BB962C8B-B14F-4D97-AF65-F5344CB8AC3E}">
        <p14:creationId xmlns:p14="http://schemas.microsoft.com/office/powerpoint/2010/main" val="1971287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Process</a:t>
            </a:r>
          </a:p>
        </p:txBody>
      </p:sp>
      <p:sp>
        <p:nvSpPr>
          <p:cNvPr id="3" name="Content Placeholder 2"/>
          <p:cNvSpPr>
            <a:spLocks noGrp="1"/>
          </p:cNvSpPr>
          <p:nvPr>
            <p:ph sz="half" idx="1"/>
          </p:nvPr>
        </p:nvSpPr>
        <p:spPr/>
        <p:txBody>
          <a:bodyPr/>
          <a:lstStyle/>
          <a:p>
            <a:endParaRPr lang="en-US" i="1" dirty="0"/>
          </a:p>
          <a:p>
            <a:endParaRPr lang="en-US" i="1" dirty="0"/>
          </a:p>
          <a:p>
            <a:r>
              <a:rPr lang="en-US" i="1" dirty="0"/>
              <a:t>Perform a focused physical examination based upon the patient’s history and carry out appropriate diagnostic testing.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7284" y="1825625"/>
            <a:ext cx="5319213" cy="3918352"/>
          </a:xfrm>
        </p:spPr>
      </p:pic>
    </p:spTree>
    <p:extLst>
      <p:ext uri="{BB962C8B-B14F-4D97-AF65-F5344CB8AC3E}">
        <p14:creationId xmlns:p14="http://schemas.microsoft.com/office/powerpoint/2010/main" val="3204242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Considerations</a:t>
            </a:r>
          </a:p>
        </p:txBody>
      </p:sp>
      <p:sp>
        <p:nvSpPr>
          <p:cNvPr id="3" name="Content Placeholder 2"/>
          <p:cNvSpPr>
            <a:spLocks noGrp="1"/>
          </p:cNvSpPr>
          <p:nvPr>
            <p:ph sz="half" idx="1"/>
          </p:nvPr>
        </p:nvSpPr>
        <p:spPr/>
        <p:txBody>
          <a:bodyPr/>
          <a:lstStyle/>
          <a:p>
            <a:endParaRPr lang="en-US" i="1" dirty="0"/>
          </a:p>
          <a:p>
            <a:endParaRPr lang="en-US" i="1" dirty="0"/>
          </a:p>
          <a:p>
            <a:r>
              <a:rPr lang="en-US" i="1" dirty="0"/>
              <a:t>The patient-clinician relationship is best viewed as a collaborative partnership; whereas patient demand should not </a:t>
            </a:r>
            <a:r>
              <a:rPr lang="en-US" i="1" u="sng" dirty="0"/>
              <a:t>determine</a:t>
            </a:r>
            <a:r>
              <a:rPr lang="en-US" i="1" dirty="0"/>
              <a:t> the choice of a therapy, it should </a:t>
            </a:r>
            <a:r>
              <a:rPr lang="en-US" i="1" u="sng" dirty="0"/>
              <a:t>inform</a:t>
            </a:r>
            <a:r>
              <a:rPr lang="en-US" i="1" dirty="0"/>
              <a:t> the choice.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590" y="1378039"/>
            <a:ext cx="5085098" cy="4798924"/>
          </a:xfrm>
        </p:spPr>
      </p:pic>
    </p:spTree>
    <p:extLst>
      <p:ext uri="{BB962C8B-B14F-4D97-AF65-F5344CB8AC3E}">
        <p14:creationId xmlns:p14="http://schemas.microsoft.com/office/powerpoint/2010/main" val="2078829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Considerations</a:t>
            </a:r>
          </a:p>
        </p:txBody>
      </p:sp>
      <p:sp>
        <p:nvSpPr>
          <p:cNvPr id="3" name="Content Placeholder 2"/>
          <p:cNvSpPr>
            <a:spLocks noGrp="1"/>
          </p:cNvSpPr>
          <p:nvPr>
            <p:ph sz="half" idx="1"/>
          </p:nvPr>
        </p:nvSpPr>
        <p:spPr/>
        <p:txBody>
          <a:bodyPr/>
          <a:lstStyle/>
          <a:p>
            <a:endParaRPr lang="en-US" i="1" dirty="0"/>
          </a:p>
          <a:p>
            <a:r>
              <a:rPr lang="en-US" i="1" dirty="0"/>
              <a:t>Many patients want to combine complementary and alternative medicine options with pharmacological therapy, and the assessment will help determine which therapy will provide greatest benefit.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139486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normAutofit/>
          </a:bodyPr>
          <a:lstStyle/>
          <a:p>
            <a:r>
              <a:rPr lang="en-US" dirty="0"/>
              <a:t>Subjective data:</a:t>
            </a:r>
          </a:p>
          <a:p>
            <a:pPr marL="0" indent="0">
              <a:buNone/>
            </a:pPr>
            <a:r>
              <a:rPr lang="en-US" dirty="0"/>
              <a:t>	40 year-old female with pain in tailbone with sitting since falling  	on ice five (5) years earlier.  Physical therapy and chiropractic 	manipulation of the pelvis, lumbosacral and sacroiliac joints did 	not provide relief.  She has been advised to undergo 	coccygectomy to relieve pain.</a:t>
            </a:r>
          </a:p>
        </p:txBody>
      </p:sp>
    </p:spTree>
    <p:extLst>
      <p:ext uri="{BB962C8B-B14F-4D97-AF65-F5344CB8AC3E}">
        <p14:creationId xmlns:p14="http://schemas.microsoft.com/office/powerpoint/2010/main" val="280250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Active Learning Task</a:t>
            </a:r>
          </a:p>
        </p:txBody>
      </p:sp>
      <p:sp>
        <p:nvSpPr>
          <p:cNvPr id="3" name="Content Placeholder 2"/>
          <p:cNvSpPr>
            <a:spLocks noGrp="1"/>
          </p:cNvSpPr>
          <p:nvPr>
            <p:ph idx="1"/>
          </p:nvPr>
        </p:nvSpPr>
        <p:spPr/>
        <p:txBody>
          <a:bodyPr/>
          <a:lstStyle/>
          <a:p>
            <a:r>
              <a:rPr lang="en-US" dirty="0"/>
              <a:t>Please report your definition of “Chronic Pain”</a:t>
            </a:r>
          </a:p>
          <a:p>
            <a:r>
              <a:rPr lang="en-US" dirty="0"/>
              <a:t>Have you treated patients in the past month with chronic pain?</a:t>
            </a:r>
          </a:p>
          <a:p>
            <a:r>
              <a:rPr lang="en-US" dirty="0"/>
              <a:t>Have you cured patients of chronic pain?</a:t>
            </a:r>
          </a:p>
          <a:p>
            <a:r>
              <a:rPr lang="en-US" dirty="0"/>
              <a:t>Did you list the diagnosis of chronic pain in your chart and report it on the third party reimbursement form?</a:t>
            </a:r>
          </a:p>
        </p:txBody>
      </p:sp>
    </p:spTree>
    <p:extLst>
      <p:ext uri="{BB962C8B-B14F-4D97-AF65-F5344CB8AC3E}">
        <p14:creationId xmlns:p14="http://schemas.microsoft.com/office/powerpoint/2010/main" val="2772076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Case 1</a:t>
            </a:r>
          </a:p>
        </p:txBody>
      </p:sp>
      <p:sp>
        <p:nvSpPr>
          <p:cNvPr id="5" name="Text Placeholder 4"/>
          <p:cNvSpPr>
            <a:spLocks noGrp="1"/>
          </p:cNvSpPr>
          <p:nvPr>
            <p:ph type="body" sz="half" idx="2"/>
          </p:nvPr>
        </p:nvSpPr>
        <p:spPr/>
        <p:txBody>
          <a:bodyPr>
            <a:normAutofit/>
          </a:bodyPr>
          <a:lstStyle/>
          <a:p>
            <a:endParaRPr lang="en-US" sz="3200" dirty="0"/>
          </a:p>
          <a:p>
            <a:r>
              <a:rPr lang="en-US" sz="3200" dirty="0"/>
              <a:t>What type of examination procedures would your perform?</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3223" y="263281"/>
            <a:ext cx="4250027" cy="6325041"/>
          </a:xfrm>
        </p:spPr>
      </p:pic>
    </p:spTree>
    <p:extLst>
      <p:ext uri="{BB962C8B-B14F-4D97-AF65-F5344CB8AC3E}">
        <p14:creationId xmlns:p14="http://schemas.microsoft.com/office/powerpoint/2010/main" val="4259754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a:t>Case 1</a:t>
            </a: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2128" r="12128"/>
          <a:stretch>
            <a:fillRect/>
          </a:stretch>
        </p:blipFill>
        <p:spPr>
          <a:xfrm>
            <a:off x="5183188" y="974546"/>
            <a:ext cx="6172200" cy="4873625"/>
          </a:xfrm>
        </p:spPr>
      </p:pic>
      <p:sp>
        <p:nvSpPr>
          <p:cNvPr id="10" name="Text Placeholder 9"/>
          <p:cNvSpPr>
            <a:spLocks noGrp="1"/>
          </p:cNvSpPr>
          <p:nvPr>
            <p:ph type="body" sz="half" idx="2"/>
          </p:nvPr>
        </p:nvSpPr>
        <p:spPr/>
        <p:txBody>
          <a:bodyPr>
            <a:normAutofit/>
          </a:bodyPr>
          <a:lstStyle/>
          <a:p>
            <a:r>
              <a:rPr lang="en-US" sz="3600" dirty="0"/>
              <a:t>Record your examination and putative objective data, assessment and plan.</a:t>
            </a:r>
          </a:p>
          <a:p>
            <a:endParaRPr lang="en-US" sz="3600" dirty="0"/>
          </a:p>
        </p:txBody>
      </p:sp>
    </p:spTree>
    <p:extLst>
      <p:ext uri="{BB962C8B-B14F-4D97-AF65-F5344CB8AC3E}">
        <p14:creationId xmlns:p14="http://schemas.microsoft.com/office/powerpoint/2010/main" val="2468844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r>
              <a:rPr lang="en-US" dirty="0"/>
              <a:t>Assessment (Diagnoses): </a:t>
            </a:r>
          </a:p>
          <a:p>
            <a:pPr marL="0" indent="0">
              <a:buNone/>
            </a:pPr>
            <a:r>
              <a:rPr lang="en-US" dirty="0"/>
              <a:t>	1</a:t>
            </a:r>
            <a:r>
              <a:rPr lang="en-US"/>
              <a:t>. Post-traumatic chronic </a:t>
            </a:r>
            <a:r>
              <a:rPr lang="en-US" dirty="0"/>
              <a:t>pain syndrome, </a:t>
            </a:r>
            <a:r>
              <a:rPr lang="en-US"/>
              <a:t>ICD 10: G89.21</a:t>
            </a:r>
            <a:endParaRPr lang="en-US" dirty="0"/>
          </a:p>
          <a:p>
            <a:pPr marL="0" indent="0">
              <a:buNone/>
            </a:pPr>
            <a:r>
              <a:rPr lang="en-US" dirty="0"/>
              <a:t>	2. Coccygodynia, </a:t>
            </a:r>
            <a:r>
              <a:rPr lang="en-US"/>
              <a:t>ICD 10: M53.3</a:t>
            </a:r>
            <a:endParaRPr lang="en-US" dirty="0"/>
          </a:p>
          <a:p>
            <a:endParaRPr lang="en-US" dirty="0"/>
          </a:p>
        </p:txBody>
      </p:sp>
    </p:spTree>
    <p:extLst>
      <p:ext uri="{BB962C8B-B14F-4D97-AF65-F5344CB8AC3E}">
        <p14:creationId xmlns:p14="http://schemas.microsoft.com/office/powerpoint/2010/main" val="3655926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88265"/>
          </a:xfrm>
        </p:spPr>
        <p:txBody>
          <a:bodyPr>
            <a:normAutofit/>
          </a:bodyPr>
          <a:lstStyle/>
          <a:p>
            <a:r>
              <a:rPr lang="en-US" sz="4000" dirty="0"/>
              <a:t>Coccygodynia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3013" y="553793"/>
            <a:ext cx="6770761" cy="5422004"/>
          </a:xfrm>
        </p:spPr>
      </p:pic>
      <p:sp>
        <p:nvSpPr>
          <p:cNvPr id="4" name="Text Placeholder 3"/>
          <p:cNvSpPr>
            <a:spLocks noGrp="1"/>
          </p:cNvSpPr>
          <p:nvPr>
            <p:ph type="body" sz="half" idx="2"/>
          </p:nvPr>
        </p:nvSpPr>
        <p:spPr/>
        <p:txBody>
          <a:bodyPr>
            <a:normAutofit/>
          </a:bodyPr>
          <a:lstStyle/>
          <a:p>
            <a:r>
              <a:rPr lang="en-US" sz="3600" dirty="0"/>
              <a:t>The term 'coccygodynia' means the pain is in the tailbone area (</a:t>
            </a:r>
            <a:r>
              <a:rPr lang="en-US" sz="3600" dirty="0" err="1"/>
              <a:t>os</a:t>
            </a:r>
            <a:r>
              <a:rPr lang="en-US" sz="3600" dirty="0"/>
              <a:t> </a:t>
            </a:r>
            <a:r>
              <a:rPr lang="en-US" sz="3600" dirty="0" err="1"/>
              <a:t>coccygis</a:t>
            </a:r>
            <a:r>
              <a:rPr lang="en-US" sz="3600" dirty="0"/>
              <a:t>; coccyx). </a:t>
            </a:r>
          </a:p>
          <a:p>
            <a:endParaRPr lang="en-US" sz="3600" dirty="0"/>
          </a:p>
        </p:txBody>
      </p:sp>
    </p:spTree>
    <p:extLst>
      <p:ext uri="{BB962C8B-B14F-4D97-AF65-F5344CB8AC3E}">
        <p14:creationId xmlns:p14="http://schemas.microsoft.com/office/powerpoint/2010/main" val="3880161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72355"/>
          </a:xfrm>
        </p:spPr>
        <p:txBody>
          <a:bodyPr>
            <a:normAutofit/>
          </a:bodyPr>
          <a:lstStyle/>
          <a:p>
            <a:r>
              <a:rPr lang="en-US" sz="4400" dirty="0"/>
              <a:t>Coccygodynia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19" y="746975"/>
            <a:ext cx="6838151" cy="5122013"/>
          </a:xfrm>
        </p:spPr>
      </p:pic>
      <p:sp>
        <p:nvSpPr>
          <p:cNvPr id="4" name="Text Placeholder 3"/>
          <p:cNvSpPr>
            <a:spLocks noGrp="1"/>
          </p:cNvSpPr>
          <p:nvPr>
            <p:ph type="body" sz="half" idx="2"/>
          </p:nvPr>
        </p:nvSpPr>
        <p:spPr/>
        <p:txBody>
          <a:bodyPr>
            <a:normAutofit/>
          </a:bodyPr>
          <a:lstStyle/>
          <a:p>
            <a:r>
              <a:rPr lang="en-US" sz="3600" dirty="0"/>
              <a:t>Due to the sitting intolerance, coccygodynia can significantly disturb the quality of life. </a:t>
            </a:r>
          </a:p>
          <a:p>
            <a:endParaRPr lang="en-US" sz="3600" dirty="0"/>
          </a:p>
        </p:txBody>
      </p:sp>
    </p:spTree>
    <p:extLst>
      <p:ext uri="{BB962C8B-B14F-4D97-AF65-F5344CB8AC3E}">
        <p14:creationId xmlns:p14="http://schemas.microsoft.com/office/powerpoint/2010/main" val="2362847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Coccygodynia</a:t>
            </a:r>
          </a:p>
        </p:txBody>
      </p:sp>
      <p:sp>
        <p:nvSpPr>
          <p:cNvPr id="3" name="Content Placeholder 2"/>
          <p:cNvSpPr>
            <a:spLocks noGrp="1"/>
          </p:cNvSpPr>
          <p:nvPr>
            <p:ph idx="1"/>
          </p:nvPr>
        </p:nvSpPr>
        <p:spPr/>
        <p:txBody>
          <a:bodyPr>
            <a:normAutofit lnSpcReduction="10000"/>
          </a:bodyPr>
          <a:lstStyle/>
          <a:p>
            <a:r>
              <a:rPr lang="en-US" dirty="0"/>
              <a:t>Coccygeal disorders that could be manifested in coccygodynia are injuries (fracture, subluxation, luxation), </a:t>
            </a:r>
          </a:p>
          <a:p>
            <a:r>
              <a:rPr lang="en-US" dirty="0"/>
              <a:t>abnormal mobility (hypermobility, anterior and posterior subluxation or luxation of the coccyx), </a:t>
            </a:r>
          </a:p>
          <a:p>
            <a:r>
              <a:rPr lang="en-US" dirty="0"/>
              <a:t>disc degeneration at sacrococcygeal (SC) and </a:t>
            </a:r>
          </a:p>
          <a:p>
            <a:r>
              <a:rPr lang="en-US" dirty="0" err="1"/>
              <a:t>intercoccygeal</a:t>
            </a:r>
            <a:r>
              <a:rPr lang="en-US" dirty="0"/>
              <a:t> (IC) segments, </a:t>
            </a:r>
          </a:p>
          <a:p>
            <a:r>
              <a:rPr lang="en-US" dirty="0"/>
              <a:t>coccygeal spicule (bony excrescence), </a:t>
            </a:r>
          </a:p>
          <a:p>
            <a:r>
              <a:rPr lang="en-US" dirty="0"/>
              <a:t>osteomyelitis and tumors.</a:t>
            </a:r>
          </a:p>
          <a:p>
            <a:r>
              <a:rPr lang="en-US" sz="1900" dirty="0" err="1"/>
              <a:t>Grgic</a:t>
            </a:r>
            <a:r>
              <a:rPr lang="en-US" sz="1900" dirty="0"/>
              <a:t> V. Coccygodynia: etiology, pathogenesis, clinical characteristics, diagnosis and therapy]. </a:t>
            </a:r>
            <a:r>
              <a:rPr lang="en-US" sz="1900" dirty="0" err="1"/>
              <a:t>Lijec</a:t>
            </a:r>
            <a:r>
              <a:rPr lang="en-US" sz="1900" dirty="0"/>
              <a:t> </a:t>
            </a:r>
            <a:r>
              <a:rPr lang="en-US" sz="1900" dirty="0" err="1"/>
              <a:t>Vjesn</a:t>
            </a:r>
            <a:r>
              <a:rPr lang="en-US" sz="1900" dirty="0"/>
              <a:t>. 2012 Jan-Feb;134(1-2):49-55.</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3028798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Coccygodynia: evaluation and management</a:t>
            </a:r>
            <a:br>
              <a:rPr lang="en-US" b="1" dirty="0"/>
            </a:br>
            <a:endParaRPr lang="en-US" dirty="0"/>
          </a:p>
        </p:txBody>
      </p:sp>
      <p:sp>
        <p:nvSpPr>
          <p:cNvPr id="4" name="Text Placeholder 3"/>
          <p:cNvSpPr>
            <a:spLocks noGrp="1"/>
          </p:cNvSpPr>
          <p:nvPr>
            <p:ph type="body" sz="half" idx="2"/>
          </p:nvPr>
        </p:nvSpPr>
        <p:spPr/>
        <p:txBody>
          <a:bodyPr>
            <a:normAutofit/>
          </a:bodyPr>
          <a:lstStyle/>
          <a:p>
            <a:r>
              <a:rPr lang="en-US" sz="2400" dirty="0"/>
              <a:t>Journal of the American Academy of Orthopaedic Surgeons</a:t>
            </a:r>
          </a:p>
          <a:p>
            <a:r>
              <a:rPr lang="en-US" sz="2400" dirty="0"/>
              <a:t>2004 Jan-Feb; 12(1): 49-54.</a:t>
            </a:r>
          </a:p>
          <a:p>
            <a:r>
              <a:rPr lang="en-US" sz="2400" dirty="0" err="1"/>
              <a:t>Fogel</a:t>
            </a:r>
            <a:r>
              <a:rPr lang="en-US" sz="2400" dirty="0"/>
              <a:t> GR, Cunningham PY 3rd, </a:t>
            </a:r>
            <a:r>
              <a:rPr lang="en-US" sz="2400" dirty="0" err="1"/>
              <a:t>Esses</a:t>
            </a:r>
            <a:r>
              <a:rPr lang="en-US" sz="2400" dirty="0"/>
              <a:t> SI.</a:t>
            </a:r>
          </a:p>
          <a:p>
            <a:r>
              <a:rPr lang="en-US" sz="2400" dirty="0"/>
              <a:t>Spine Fellow, Department of Orthopedic Surgery, Baylor College of Medicine, Houston, TX 77030, USA.</a:t>
            </a:r>
          </a:p>
          <a:p>
            <a:endParaRPr lang="en-US" sz="2400" dirty="0"/>
          </a:p>
          <a:p>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1399" y="618186"/>
            <a:ext cx="4849466" cy="5250801"/>
          </a:xfrm>
          <a:prstGeom prst="rect">
            <a:avLst/>
          </a:prstGeom>
        </p:spPr>
      </p:pic>
    </p:spTree>
    <p:extLst>
      <p:ext uri="{BB962C8B-B14F-4D97-AF65-F5344CB8AC3E}">
        <p14:creationId xmlns:p14="http://schemas.microsoft.com/office/powerpoint/2010/main" val="3249926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800" dirty="0"/>
              <a:t>Coccygodynia is pain in the region of the coccyx. In most cases, abnormal mobility is seen on dynamic standing and seated radiographs, although the cause of pain is unknown in other patients.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152" y="837128"/>
            <a:ext cx="7022400" cy="4713666"/>
          </a:xfrm>
        </p:spPr>
      </p:pic>
    </p:spTree>
    <p:extLst>
      <p:ext uri="{BB962C8B-B14F-4D97-AF65-F5344CB8AC3E}">
        <p14:creationId xmlns:p14="http://schemas.microsoft.com/office/powerpoint/2010/main" val="1816295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9213"/>
            <a:ext cx="3932237" cy="5650047"/>
          </a:xfrm>
        </p:spPr>
        <p:txBody>
          <a:bodyPr/>
          <a:lstStyle/>
          <a:p>
            <a:r>
              <a:rPr lang="en-US" sz="2400" dirty="0"/>
              <a:t>Measure of the coccygeal incidence. A : standing film. </a:t>
            </a:r>
          </a:p>
          <a:p>
            <a:r>
              <a:rPr lang="en-US" sz="2400" dirty="0"/>
              <a:t>B : sitting film, showing a normal flexion. </a:t>
            </a:r>
          </a:p>
          <a:p>
            <a:r>
              <a:rPr lang="en-US" sz="2400" dirty="0"/>
              <a:t>C : measure of the angle (</a:t>
            </a:r>
            <a:r>
              <a:rPr lang="en-US" sz="2400" dirty="0" err="1"/>
              <a:t>i</a:t>
            </a:r>
            <a:r>
              <a:rPr lang="en-US" sz="2400" dirty="0"/>
              <a:t>); this angle reflects the theoretical position that the mobile part of the coccyx would take if the subject was "sitting without the seat", that is without any force acting on it.</a:t>
            </a:r>
          </a:p>
          <a:p>
            <a:r>
              <a:rPr lang="en-US" dirty="0"/>
              <a:t>M = coccygeal mobility, the angle by which the coccyx has rotated relative to the sacrum. SPR = </a:t>
            </a:r>
            <a:r>
              <a:rPr lang="en-US" dirty="0" err="1"/>
              <a:t>saggital</a:t>
            </a:r>
            <a:r>
              <a:rPr lang="en-US" dirty="0"/>
              <a:t> pelvic rotation, the angle by which the pelvis has rotated in going from standing to sitting.</a:t>
            </a:r>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2023077"/>
            <a:ext cx="6172200" cy="2802320"/>
          </a:xfrm>
        </p:spPr>
      </p:pic>
    </p:spTree>
    <p:extLst>
      <p:ext uri="{BB962C8B-B14F-4D97-AF65-F5344CB8AC3E}">
        <p14:creationId xmlns:p14="http://schemas.microsoft.com/office/powerpoint/2010/main" val="1060667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200" dirty="0"/>
              <a:t>Bone scans and magnetic resonance imaging may show inflammation and edema, but neither technique is as accurate as dynamic radiography.</a:t>
            </a:r>
          </a:p>
          <a:p>
            <a:endParaRPr lang="en-US" sz="3200" dirty="0"/>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063" y="1691357"/>
            <a:ext cx="7245600" cy="4413229"/>
          </a:xfrm>
        </p:spPr>
      </p:pic>
    </p:spTree>
    <p:extLst>
      <p:ext uri="{BB962C8B-B14F-4D97-AF65-F5344CB8AC3E}">
        <p14:creationId xmlns:p14="http://schemas.microsoft.com/office/powerpoint/2010/main" val="24286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Pain Strategy</a:t>
            </a:r>
          </a:p>
        </p:txBody>
      </p:sp>
      <p:sp>
        <p:nvSpPr>
          <p:cNvPr id="3" name="Content Placeholder 2"/>
          <p:cNvSpPr>
            <a:spLocks noGrp="1"/>
          </p:cNvSpPr>
          <p:nvPr>
            <p:ph sz="half" idx="1"/>
          </p:nvPr>
        </p:nvSpPr>
        <p:spPr/>
        <p:txBody>
          <a:bodyPr>
            <a:normAutofit/>
          </a:bodyPr>
          <a:lstStyle/>
          <a:p>
            <a:endParaRPr lang="en-US" sz="4400" b="1" i="1" dirty="0"/>
          </a:p>
          <a:p>
            <a:r>
              <a:rPr lang="en-US" sz="4400" b="1" i="1" dirty="0"/>
              <a:t>Chronic pain </a:t>
            </a:r>
            <a:r>
              <a:rPr lang="en-US" sz="4400" dirty="0"/>
              <a:t>- Pain that occurs on at least half the days for six months or more. </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4118" y="1825625"/>
            <a:ext cx="5937764" cy="4351338"/>
          </a:xfrm>
        </p:spPr>
      </p:pic>
    </p:spTree>
    <p:extLst>
      <p:ext uri="{BB962C8B-B14F-4D97-AF65-F5344CB8AC3E}">
        <p14:creationId xmlns:p14="http://schemas.microsoft.com/office/powerpoint/2010/main" val="1192891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8861" y="631065"/>
            <a:ext cx="7139989" cy="5422005"/>
          </a:xfrm>
        </p:spPr>
      </p:pic>
      <p:sp>
        <p:nvSpPr>
          <p:cNvPr id="4" name="Text Placeholder 3"/>
          <p:cNvSpPr>
            <a:spLocks noGrp="1"/>
          </p:cNvSpPr>
          <p:nvPr>
            <p:ph type="body" sz="half" idx="2"/>
          </p:nvPr>
        </p:nvSpPr>
        <p:spPr/>
        <p:txBody>
          <a:bodyPr>
            <a:normAutofit/>
          </a:bodyPr>
          <a:lstStyle/>
          <a:p>
            <a:r>
              <a:rPr lang="en-US" sz="3200" dirty="0"/>
              <a:t>Hypermobility. On the left, standard film. On the right, film in the sitting position, with the last joint of the coccyx lying horizontal. Subject is facing to the right.</a:t>
            </a:r>
          </a:p>
        </p:txBody>
      </p:sp>
    </p:spTree>
    <p:extLst>
      <p:ext uri="{BB962C8B-B14F-4D97-AF65-F5344CB8AC3E}">
        <p14:creationId xmlns:p14="http://schemas.microsoft.com/office/powerpoint/2010/main" val="1053278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Luxation of Sacrococcygeal Joint</a:t>
            </a:r>
          </a:p>
        </p:txBody>
      </p:sp>
      <p:sp>
        <p:nvSpPr>
          <p:cNvPr id="8" name="Text Placeholder 7"/>
          <p:cNvSpPr>
            <a:spLocks noGrp="1"/>
          </p:cNvSpPr>
          <p:nvPr>
            <p:ph type="body" sz="half" idx="2"/>
          </p:nvPr>
        </p:nvSpPr>
        <p:spPr>
          <a:xfrm>
            <a:off x="839788" y="2395470"/>
            <a:ext cx="3932237" cy="4185634"/>
          </a:xfrm>
        </p:spPr>
        <p:txBody>
          <a:bodyPr>
            <a:normAutofit/>
          </a:bodyPr>
          <a:lstStyle/>
          <a:p>
            <a:r>
              <a:rPr lang="en-US" sz="3200" dirty="0"/>
              <a:t>Luxation of the first mobile vertebra in the sitting position (right). Standard film on the left.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2471" y="772732"/>
            <a:ext cx="7085706" cy="4906851"/>
          </a:xfrm>
          <a:prstGeom prst="rect">
            <a:avLst/>
          </a:prstGeom>
        </p:spPr>
      </p:pic>
    </p:spTree>
    <p:extLst>
      <p:ext uri="{BB962C8B-B14F-4D97-AF65-F5344CB8AC3E}">
        <p14:creationId xmlns:p14="http://schemas.microsoft.com/office/powerpoint/2010/main" val="2578399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656823"/>
            <a:ext cx="3932237" cy="5212165"/>
          </a:xfrm>
        </p:spPr>
        <p:txBody>
          <a:bodyPr>
            <a:normAutofit/>
          </a:bodyPr>
          <a:lstStyle/>
          <a:p>
            <a:r>
              <a:rPr lang="en-US" sz="3200" dirty="0"/>
              <a:t>Treatment for patients with severe pain should begin with injection of local anesthetic and corticosteroid into the painful segment. Coccygeal massage and stretching of the levator ani muscle can help.</a:t>
            </a:r>
          </a:p>
          <a:p>
            <a:endParaRPr lang="en-US" sz="3200" dirty="0"/>
          </a:p>
          <a:p>
            <a:endParaRPr lang="en-US" sz="32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619" y="824248"/>
            <a:ext cx="6726320" cy="5044740"/>
          </a:xfrm>
        </p:spPr>
      </p:pic>
    </p:spTree>
    <p:extLst>
      <p:ext uri="{BB962C8B-B14F-4D97-AF65-F5344CB8AC3E}">
        <p14:creationId xmlns:p14="http://schemas.microsoft.com/office/powerpoint/2010/main" val="203634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Coccygeal Subluxation or Luxation</a:t>
            </a:r>
          </a:p>
        </p:txBody>
      </p:sp>
      <p:sp>
        <p:nvSpPr>
          <p:cNvPr id="4" name="Text Placeholder 3"/>
          <p:cNvSpPr>
            <a:spLocks noGrp="1"/>
          </p:cNvSpPr>
          <p:nvPr>
            <p:ph type="body" sz="half" idx="2"/>
          </p:nvPr>
        </p:nvSpPr>
        <p:spPr/>
        <p:txBody>
          <a:bodyPr>
            <a:normAutofit/>
          </a:bodyPr>
          <a:lstStyle/>
          <a:p>
            <a:r>
              <a:rPr lang="en-US" sz="2800" dirty="0"/>
              <a:t>This maneuver is performed with a gentle relocation of the coccygeal segment.</a:t>
            </a:r>
          </a:p>
          <a:p>
            <a:r>
              <a:rPr lang="en-US" sz="2800" dirty="0"/>
              <a:t>High velocity, low amplitude manipulation is contraindicated.</a:t>
            </a:r>
          </a:p>
          <a:p>
            <a:r>
              <a:rPr lang="en-US" sz="2800" dirty="0"/>
              <a:t>Lehman JJ</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756" y="1828800"/>
            <a:ext cx="6336406" cy="3168203"/>
          </a:xfrm>
          <a:prstGeom prst="rect">
            <a:avLst/>
          </a:prstGeom>
        </p:spPr>
      </p:pic>
    </p:spTree>
    <p:extLst>
      <p:ext uri="{BB962C8B-B14F-4D97-AF65-F5344CB8AC3E}">
        <p14:creationId xmlns:p14="http://schemas.microsoft.com/office/powerpoint/2010/main" val="857516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29" y="631065"/>
            <a:ext cx="10740980" cy="5602310"/>
          </a:xfrm>
          <a:prstGeom prst="rect">
            <a:avLst/>
          </a:prstGeom>
        </p:spPr>
      </p:pic>
    </p:spTree>
    <p:extLst>
      <p:ext uri="{BB962C8B-B14F-4D97-AF65-F5344CB8AC3E}">
        <p14:creationId xmlns:p14="http://schemas.microsoft.com/office/powerpoint/2010/main" val="360132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1049628"/>
          </a:xfrm>
        </p:spPr>
        <p:txBody>
          <a:bodyPr>
            <a:normAutofit fontScale="90000"/>
          </a:bodyPr>
          <a:lstStyle/>
          <a:p>
            <a:r>
              <a:rPr lang="en-US" dirty="0"/>
              <a:t>Internal Coccygeal Manual Medicine Procedure</a:t>
            </a:r>
          </a:p>
        </p:txBody>
      </p:sp>
      <p:sp>
        <p:nvSpPr>
          <p:cNvPr id="10" name="Text Placeholder 9"/>
          <p:cNvSpPr>
            <a:spLocks noGrp="1"/>
          </p:cNvSpPr>
          <p:nvPr>
            <p:ph type="body" sz="half" idx="2"/>
          </p:nvPr>
        </p:nvSpPr>
        <p:spPr>
          <a:xfrm>
            <a:off x="839788" y="1506827"/>
            <a:ext cx="3932237" cy="5061397"/>
          </a:xfrm>
        </p:spPr>
        <p:txBody>
          <a:bodyPr>
            <a:normAutofit lnSpcReduction="10000"/>
          </a:bodyPr>
          <a:lstStyle/>
          <a:p>
            <a:r>
              <a:rPr lang="en-US" sz="1800" dirty="0"/>
              <a:t>Inform patient of procedure</a:t>
            </a:r>
          </a:p>
          <a:p>
            <a:r>
              <a:rPr lang="en-US" sz="1800" dirty="0"/>
              <a:t>Gain permission to treat</a:t>
            </a:r>
          </a:p>
          <a:p>
            <a:r>
              <a:rPr lang="en-US" sz="1800" dirty="0"/>
              <a:t>Medical assistant in treatment room</a:t>
            </a:r>
          </a:p>
          <a:p>
            <a:r>
              <a:rPr lang="en-US" sz="1800" dirty="0"/>
              <a:t>Prepare patient with gowning</a:t>
            </a:r>
          </a:p>
          <a:p>
            <a:r>
              <a:rPr lang="en-US" sz="1800" dirty="0"/>
              <a:t>Lateral Decubitus Position</a:t>
            </a:r>
          </a:p>
          <a:p>
            <a:r>
              <a:rPr lang="en-US" sz="1800" dirty="0"/>
              <a:t>Interrupt examination/treatment if pain level is intolerable</a:t>
            </a:r>
          </a:p>
          <a:p>
            <a:r>
              <a:rPr lang="en-US" sz="1800" dirty="0"/>
              <a:t>Check stability of sacrococcygeal joint</a:t>
            </a:r>
          </a:p>
          <a:p>
            <a:r>
              <a:rPr lang="en-US" sz="1800" dirty="0"/>
              <a:t>Check for active trigger points in levator ani, coccygeal and obturator internus muscles</a:t>
            </a:r>
          </a:p>
          <a:p>
            <a:r>
              <a:rPr lang="en-US" sz="1800" dirty="0"/>
              <a:t>Reduce subluxation or luxation </a:t>
            </a:r>
          </a:p>
          <a:p>
            <a:r>
              <a:rPr lang="en-US" sz="1800" dirty="0"/>
              <a:t>Release active trigger points with myofascial trigger point pressure releases</a:t>
            </a:r>
          </a:p>
          <a:p>
            <a:r>
              <a:rPr lang="en-US" sz="1800" dirty="0"/>
              <a:t>Lehman JJ</a:t>
            </a:r>
          </a:p>
          <a:p>
            <a:endParaRPr lang="en-US" sz="1800" dirty="0"/>
          </a:p>
          <a:p>
            <a:endParaRPr lang="en-US" sz="18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257" y="1262130"/>
            <a:ext cx="6367300" cy="4237149"/>
          </a:xfrm>
          <a:prstGeom prst="rect">
            <a:avLst/>
          </a:prstGeom>
        </p:spPr>
      </p:pic>
    </p:spTree>
    <p:extLst>
      <p:ext uri="{BB962C8B-B14F-4D97-AF65-F5344CB8AC3E}">
        <p14:creationId xmlns:p14="http://schemas.microsoft.com/office/powerpoint/2010/main" val="4021569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067059"/>
          </a:xfrm>
        </p:spPr>
        <p:txBody>
          <a:bodyPr>
            <a:noAutofit/>
          </a:bodyPr>
          <a:lstStyle/>
          <a:p>
            <a:r>
              <a:rPr lang="en-US" sz="2000" dirty="0"/>
              <a:t>Thiele GH. Coccygodynia: Cause and treatment. Diseases of the Colon and Rectum. November–December, 1963, Volume 6, Issue 6, pp 422-436.</a:t>
            </a:r>
            <a:br>
              <a:rPr lang="en-US" sz="2000" dirty="0"/>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7358" y="2255837"/>
            <a:ext cx="6854978" cy="3153290"/>
          </a:xfrm>
        </p:spPr>
      </p:pic>
      <p:sp>
        <p:nvSpPr>
          <p:cNvPr id="4" name="Text Placeholder 3"/>
          <p:cNvSpPr>
            <a:spLocks noGrp="1"/>
          </p:cNvSpPr>
          <p:nvPr>
            <p:ph type="body" sz="half" idx="2"/>
          </p:nvPr>
        </p:nvSpPr>
        <p:spPr>
          <a:xfrm>
            <a:off x="839788" y="2524258"/>
            <a:ext cx="3932237" cy="3344730"/>
          </a:xfrm>
        </p:spPr>
        <p:txBody>
          <a:bodyPr>
            <a:noAutofit/>
          </a:bodyPr>
          <a:lstStyle/>
          <a:p>
            <a:pPr fontAlgn="base"/>
            <a:r>
              <a:rPr lang="en-US" sz="2800" dirty="0"/>
              <a:t>Treatment by properly applied massage of the levator ani and coccygeus muscles, and at times, of the mesial fibers of the gluteus </a:t>
            </a:r>
            <a:r>
              <a:rPr lang="en-US" sz="2800" dirty="0" err="1"/>
              <a:t>maximus</a:t>
            </a:r>
            <a:r>
              <a:rPr lang="en-US" sz="2800" dirty="0"/>
              <a:t> muscle, cured or satisfactorily relieved 91.7 per cent of patients treated.</a:t>
            </a:r>
          </a:p>
          <a:p>
            <a:endParaRPr lang="en-US" sz="2800" dirty="0"/>
          </a:p>
        </p:txBody>
      </p:sp>
    </p:spTree>
    <p:extLst>
      <p:ext uri="{BB962C8B-B14F-4D97-AF65-F5344CB8AC3E}">
        <p14:creationId xmlns:p14="http://schemas.microsoft.com/office/powerpoint/2010/main" val="3561643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898" y="127311"/>
            <a:ext cx="6165391" cy="6679173"/>
          </a:xfrm>
        </p:spPr>
      </p:pic>
      <p:sp>
        <p:nvSpPr>
          <p:cNvPr id="4" name="Text Placeholder 3"/>
          <p:cNvSpPr>
            <a:spLocks noGrp="1"/>
          </p:cNvSpPr>
          <p:nvPr>
            <p:ph type="body" sz="half" idx="2"/>
          </p:nvPr>
        </p:nvSpPr>
        <p:spPr>
          <a:xfrm>
            <a:off x="839788" y="605307"/>
            <a:ext cx="3932237" cy="5263681"/>
          </a:xfrm>
        </p:spPr>
        <p:txBody>
          <a:bodyPr>
            <a:noAutofit/>
          </a:bodyPr>
          <a:lstStyle/>
          <a:p>
            <a:r>
              <a:rPr lang="en-US" sz="3200" dirty="0"/>
              <a:t>Coccygectomy is done only when nonsurgical treatment fails, which is infrequent. Coccygectomy usually is successful in carefully selected patients, with the best results in those with radiographically demonstrated abnormalities of coccygeal mobility.</a:t>
            </a:r>
          </a:p>
          <a:p>
            <a:endParaRPr lang="en-US" sz="3200" dirty="0"/>
          </a:p>
        </p:txBody>
      </p:sp>
    </p:spTree>
    <p:extLst>
      <p:ext uri="{BB962C8B-B14F-4D97-AF65-F5344CB8AC3E}">
        <p14:creationId xmlns:p14="http://schemas.microsoft.com/office/powerpoint/2010/main" val="3448946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Spence, K. F., Jr.: Coccygectomy. Am. J. Surg.</a:t>
            </a:r>
            <a:r>
              <a:rPr lang="en-US" b="1" dirty="0"/>
              <a:t>102</a:t>
            </a:r>
            <a:r>
              <a:rPr lang="en-US" dirty="0"/>
              <a:t>: 850, 1961.</a:t>
            </a:r>
          </a:p>
        </p:txBody>
      </p:sp>
      <p:sp>
        <p:nvSpPr>
          <p:cNvPr id="4" name="Text Placeholder 3"/>
          <p:cNvSpPr>
            <a:spLocks noGrp="1"/>
          </p:cNvSpPr>
          <p:nvPr>
            <p:ph type="body" sz="half" idx="2"/>
          </p:nvPr>
        </p:nvSpPr>
        <p:spPr/>
        <p:txBody>
          <a:bodyPr>
            <a:normAutofit lnSpcReduction="10000"/>
          </a:bodyPr>
          <a:lstStyle/>
          <a:p>
            <a:endParaRPr lang="en-US" sz="3200" dirty="0"/>
          </a:p>
          <a:p>
            <a:r>
              <a:rPr lang="en-US" sz="3200" dirty="0"/>
              <a:t>Coccygectomy too often yields disappointing results, but is most likely to be of value in patients in whom coccygodynia was caused by acute severe trauma.</a:t>
            </a:r>
          </a:p>
          <a:p>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20" y="566670"/>
            <a:ext cx="7078868" cy="5302318"/>
          </a:xfrm>
        </p:spPr>
      </p:pic>
    </p:spTree>
    <p:extLst>
      <p:ext uri="{BB962C8B-B14F-4D97-AF65-F5344CB8AC3E}">
        <p14:creationId xmlns:p14="http://schemas.microsoft.com/office/powerpoint/2010/main" val="2950393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p:txBody>
          <a:bodyPr/>
          <a:lstStyle/>
          <a:p>
            <a:r>
              <a:rPr lang="en-US" dirty="0"/>
              <a:t>A 19-year-old man fell on his buttocks 2 years before presentation and had immediate onset of coccygodynia. His symptoms were chronic and disabling. </a:t>
            </a:r>
            <a:r>
              <a:rPr lang="en-US" b="1" dirty="0"/>
              <a:t>A,</a:t>
            </a:r>
            <a:r>
              <a:rPr lang="en-US" dirty="0"/>
              <a:t> Lateral radiograph demonstrates posterior subluxation of the coccygeal mobile segment. </a:t>
            </a:r>
            <a:r>
              <a:rPr lang="en-US" b="1" dirty="0"/>
              <a:t>B,</a:t>
            </a:r>
            <a:r>
              <a:rPr lang="en-US" dirty="0"/>
              <a:t> Sagittal T2-weighted spin-echo magnetic resonance image shows edema of the distal coccygeal segments, especially the </a:t>
            </a:r>
            <a:r>
              <a:rPr lang="en-US" dirty="0" err="1"/>
              <a:t>subluxated</a:t>
            </a:r>
            <a:r>
              <a:rPr lang="en-US" dirty="0"/>
              <a:t> coccygeal segment.</a:t>
            </a:r>
          </a:p>
        </p:txBody>
      </p:sp>
    </p:spTree>
    <p:extLst>
      <p:ext uri="{BB962C8B-B14F-4D97-AF65-F5344CB8AC3E}">
        <p14:creationId xmlns:p14="http://schemas.microsoft.com/office/powerpoint/2010/main" val="72677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Persistent Pain: A Chronic Illness</a:t>
            </a:r>
          </a:p>
        </p:txBody>
      </p:sp>
      <p:sp>
        <p:nvSpPr>
          <p:cNvPr id="3" name="Content Placeholder 2"/>
          <p:cNvSpPr>
            <a:spLocks noGrp="1"/>
          </p:cNvSpPr>
          <p:nvPr>
            <p:ph sz="half" idx="1"/>
          </p:nvPr>
        </p:nvSpPr>
        <p:spPr/>
        <p:txBody>
          <a:bodyPr>
            <a:normAutofit/>
          </a:bodyPr>
          <a:lstStyle/>
          <a:p>
            <a:r>
              <a:rPr lang="en-US" dirty="0"/>
              <a:t>“Acute pain usually goes away after an injury or illness resolves. But when pain persists for months or even years, long after whatever started the pain has gone or because the injury continues, it becomes a chronic condition and illness in its own right.” </a:t>
            </a:r>
          </a:p>
          <a:p>
            <a:r>
              <a:rPr lang="en-US" sz="1300" dirty="0"/>
              <a:t>A Call to Revolutionize Chronic Pain Care in America: An Opportunity in Health Care Reform. The Mayday Fund. November 4, 2009. Amended March 4, 2010.</a:t>
            </a:r>
          </a:p>
          <a:p>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957" y="2176529"/>
            <a:ext cx="5446818" cy="3991561"/>
          </a:xfrm>
        </p:spPr>
      </p:pic>
    </p:spTree>
    <p:extLst>
      <p:ext uri="{BB962C8B-B14F-4D97-AF65-F5344CB8AC3E}">
        <p14:creationId xmlns:p14="http://schemas.microsoft.com/office/powerpoint/2010/main" val="4176407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316" y="355888"/>
            <a:ext cx="8192661" cy="6502112"/>
          </a:xfrm>
          <a:prstGeom prst="rect">
            <a:avLst/>
          </a:prstGeom>
        </p:spPr>
      </p:pic>
    </p:spTree>
    <p:extLst>
      <p:ext uri="{BB962C8B-B14F-4D97-AF65-F5344CB8AC3E}">
        <p14:creationId xmlns:p14="http://schemas.microsoft.com/office/powerpoint/2010/main" val="614997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Task</a:t>
            </a:r>
          </a:p>
        </p:txBody>
      </p:sp>
      <p:sp>
        <p:nvSpPr>
          <p:cNvPr id="3" name="Content Placeholder 2"/>
          <p:cNvSpPr>
            <a:spLocks noGrp="1"/>
          </p:cNvSpPr>
          <p:nvPr>
            <p:ph idx="1"/>
          </p:nvPr>
        </p:nvSpPr>
        <p:spPr/>
        <p:txBody>
          <a:bodyPr/>
          <a:lstStyle/>
          <a:p>
            <a:r>
              <a:rPr lang="en-US" dirty="0"/>
              <a:t>This is an individual assignment</a:t>
            </a:r>
          </a:p>
          <a:p>
            <a:r>
              <a:rPr lang="en-US" dirty="0"/>
              <a:t>Create a SOAP note for this patient</a:t>
            </a:r>
          </a:p>
          <a:p>
            <a:r>
              <a:rPr lang="en-US" dirty="0"/>
              <a:t>Determine an appropriate evaluation and management program and present your report of findings with recommendations</a:t>
            </a:r>
          </a:p>
        </p:txBody>
      </p:sp>
    </p:spTree>
    <p:extLst>
      <p:ext uri="{BB962C8B-B14F-4D97-AF65-F5344CB8AC3E}">
        <p14:creationId xmlns:p14="http://schemas.microsoft.com/office/powerpoint/2010/main" val="3581845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2427"/>
            <a:ext cx="3932237" cy="5795493"/>
          </a:xfrm>
        </p:spPr>
        <p:txBody>
          <a:bodyPr>
            <a:noAutofit/>
          </a:bodyPr>
          <a:lstStyle/>
          <a:p>
            <a:r>
              <a:rPr lang="en-US" sz="4000" dirty="0"/>
              <a:t>Case 3</a:t>
            </a:r>
          </a:p>
          <a:p>
            <a:endParaRPr lang="en-US" sz="2800" dirty="0"/>
          </a:p>
          <a:p>
            <a:endParaRPr lang="en-US" sz="2800" dirty="0"/>
          </a:p>
          <a:p>
            <a:r>
              <a:rPr lang="en-US" sz="2800" dirty="0"/>
              <a:t>40-year-old man who presented with 8-month history of coccydynia that started after he fell on coccyx while playing squash. </a:t>
            </a:r>
          </a:p>
          <a:p>
            <a:r>
              <a:rPr lang="en-US" sz="2800" dirty="0"/>
              <a:t>He also complained of occasional </a:t>
            </a:r>
            <a:r>
              <a:rPr lang="en-US" sz="2800" dirty="0" err="1"/>
              <a:t>tenesmus</a:t>
            </a:r>
            <a:r>
              <a:rPr lang="en-US" sz="2800" dirty="0"/>
              <a:t>. </a:t>
            </a:r>
            <a:br>
              <a:rPr lang="en-US" sz="2800" dirty="0"/>
            </a:br>
            <a:r>
              <a:rPr lang="en-US" sz="2800" dirty="0"/>
              <a:t/>
            </a:r>
            <a:br>
              <a:rPr lang="en-US" sz="2800" dirty="0"/>
            </a:br>
            <a:endParaRPr lang="en-US" sz="2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375" y="232492"/>
            <a:ext cx="4159875" cy="6251178"/>
          </a:xfrm>
        </p:spPr>
      </p:pic>
    </p:spTree>
    <p:extLst>
      <p:ext uri="{BB962C8B-B14F-4D97-AF65-F5344CB8AC3E}">
        <p14:creationId xmlns:p14="http://schemas.microsoft.com/office/powerpoint/2010/main" val="4245298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Tenesmus</a:t>
            </a:r>
            <a:endParaRPr lang="en-US" dirty="0"/>
          </a:p>
        </p:txBody>
      </p:sp>
      <p:sp>
        <p:nvSpPr>
          <p:cNvPr id="3" name="Content Placeholder 2"/>
          <p:cNvSpPr>
            <a:spLocks noGrp="1"/>
          </p:cNvSpPr>
          <p:nvPr>
            <p:ph idx="1"/>
          </p:nvPr>
        </p:nvSpPr>
        <p:spPr/>
        <p:txBody>
          <a:bodyPr/>
          <a:lstStyle/>
          <a:p>
            <a:r>
              <a:rPr lang="en-US" b="1" dirty="0"/>
              <a:t>Rectal </a:t>
            </a:r>
            <a:r>
              <a:rPr lang="en-US" b="1" dirty="0" err="1"/>
              <a:t>tenesmus</a:t>
            </a:r>
            <a:r>
              <a:rPr lang="en-US" dirty="0"/>
              <a:t>  is a feeling of incomplete defecation. It is experienced as an inability or difficulty to empty the bowel at defecation, even if the bowel contents have already been excreted. It is frequently painful and may be accompanied by involuntary straining and other gastrointestinal symptoms. </a:t>
            </a:r>
          </a:p>
          <a:p>
            <a:r>
              <a:rPr lang="en-US" dirty="0" err="1"/>
              <a:t>Tenesmus</a:t>
            </a:r>
            <a:r>
              <a:rPr lang="en-US" dirty="0"/>
              <a:t> has both a nociceptive as well as a neuropathic component, and is usually accompanied by intense patient anxiety.</a:t>
            </a:r>
          </a:p>
        </p:txBody>
      </p:sp>
    </p:spTree>
    <p:extLst>
      <p:ext uri="{BB962C8B-B14F-4D97-AF65-F5344CB8AC3E}">
        <p14:creationId xmlns:p14="http://schemas.microsoft.com/office/powerpoint/2010/main" val="2583405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coccyx.</a:t>
            </a:r>
          </a:p>
          <a:p>
            <a:r>
              <a:rPr lang="en-US" sz="3600" dirty="0"/>
              <a:t>Does the arrow stimulate any concern?</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3326468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4" name="Text Placeholder 3"/>
          <p:cNvSpPr>
            <a:spLocks noGrp="1"/>
          </p:cNvSpPr>
          <p:nvPr>
            <p:ph type="body" sz="half" idx="2"/>
          </p:nvPr>
        </p:nvSpPr>
        <p:spPr/>
        <p:txBody>
          <a:bodyPr>
            <a:normAutofit/>
          </a:bodyPr>
          <a:lstStyle/>
          <a:p>
            <a:endParaRPr lang="en-US" sz="3200" dirty="0"/>
          </a:p>
          <a:p>
            <a:endParaRPr lang="en-US" sz="3200" dirty="0"/>
          </a:p>
          <a:p>
            <a:r>
              <a:rPr lang="en-US" sz="3200" dirty="0"/>
              <a:t>What are the differential diagnoses that you would list  in this case?</a:t>
            </a:r>
            <a:br>
              <a:rPr lang="en-US" sz="3200" dirty="0"/>
            </a:b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1895677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coccyx shows lytic destruction of lower sacral segments and coccyx (</a:t>
            </a:r>
            <a:r>
              <a:rPr lang="en-US" sz="3600" i="1" dirty="0"/>
              <a:t>arrow</a:t>
            </a:r>
            <a:r>
              <a:rPr lang="en-US" sz="3600" dirty="0"/>
              <a:t>)</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1575788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4" name="Text Placeholder 3"/>
          <p:cNvSpPr>
            <a:spLocks noGrp="1"/>
          </p:cNvSpPr>
          <p:nvPr>
            <p:ph type="body" sz="half" idx="2"/>
          </p:nvPr>
        </p:nvSpPr>
        <p:spPr/>
        <p:txBody>
          <a:bodyPr>
            <a:noAutofit/>
          </a:bodyPr>
          <a:lstStyle/>
          <a:p>
            <a:r>
              <a:rPr lang="en-US" sz="2800" dirty="0"/>
              <a:t>The differential diagnoses in this case is sacrococcygeal </a:t>
            </a:r>
            <a:r>
              <a:rPr lang="en-US" sz="2800" dirty="0" err="1"/>
              <a:t>chordoma</a:t>
            </a:r>
            <a:r>
              <a:rPr lang="en-US" sz="2800" dirty="0"/>
              <a:t>, </a:t>
            </a:r>
            <a:r>
              <a:rPr lang="en-US" sz="2800" dirty="0" err="1"/>
              <a:t>chondrosarcoma</a:t>
            </a:r>
            <a:r>
              <a:rPr lang="en-US" sz="2800" dirty="0"/>
              <a:t>, aneurysmal bone cyst, giant cell tumor, </a:t>
            </a:r>
            <a:r>
              <a:rPr lang="en-US" sz="2800" dirty="0" err="1"/>
              <a:t>plasmocytoma</a:t>
            </a:r>
            <a:r>
              <a:rPr lang="en-US" sz="2800" dirty="0"/>
              <a:t>, metastasis, and sacrococcygeal </a:t>
            </a:r>
            <a:r>
              <a:rPr lang="en-US" sz="2800" dirty="0" err="1"/>
              <a:t>teratoma</a:t>
            </a:r>
            <a:r>
              <a:rPr lang="en-US" sz="2800" dirty="0"/>
              <a:t>.</a:t>
            </a:r>
            <a:br>
              <a:rPr lang="en-US" sz="2800" dirty="0"/>
            </a:br>
            <a:r>
              <a:rPr lang="en-US" sz="2800" dirty="0"/>
              <a:t/>
            </a:r>
            <a:br>
              <a:rPr lang="en-US" sz="2800" dirty="0"/>
            </a:br>
            <a:r>
              <a:rPr lang="en-US" sz="2800" dirty="0"/>
              <a:t/>
            </a:r>
            <a:br>
              <a:rPr lang="en-US" sz="2800" dirty="0"/>
            </a:b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4225356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Diagnosis is Sacrococcygeal Chordoma</a:t>
            </a:r>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114" y="592428"/>
            <a:ext cx="5368788" cy="5499279"/>
          </a:xfrm>
        </p:spPr>
      </p:pic>
    </p:spTree>
    <p:extLst>
      <p:ext uri="{BB962C8B-B14F-4D97-AF65-F5344CB8AC3E}">
        <p14:creationId xmlns:p14="http://schemas.microsoft.com/office/powerpoint/2010/main" val="1675281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Chordoma</a:t>
            </a:r>
          </a:p>
        </p:txBody>
      </p:sp>
      <p:sp>
        <p:nvSpPr>
          <p:cNvPr id="3" name="Content Placeholder 2"/>
          <p:cNvSpPr>
            <a:spLocks noGrp="1"/>
          </p:cNvSpPr>
          <p:nvPr>
            <p:ph idx="1"/>
          </p:nvPr>
        </p:nvSpPr>
        <p:spPr/>
        <p:txBody>
          <a:bodyPr>
            <a:normAutofit/>
          </a:bodyPr>
          <a:lstStyle/>
          <a:p>
            <a:r>
              <a:rPr lang="en-US" sz="2000" dirty="0"/>
              <a:t>Chordoma is a rare tumor that accounts for 2–4% of primary malignant osseous tumors.</a:t>
            </a:r>
          </a:p>
          <a:p>
            <a:r>
              <a:rPr lang="en-US" sz="2000" dirty="0"/>
              <a:t> </a:t>
            </a:r>
            <a:r>
              <a:rPr lang="en-US" sz="2000" dirty="0" err="1"/>
              <a:t>Disler</a:t>
            </a:r>
            <a:r>
              <a:rPr lang="en-US" sz="2000" dirty="0"/>
              <a:t> DG, </a:t>
            </a:r>
            <a:r>
              <a:rPr lang="en-US" sz="2000" dirty="0" err="1"/>
              <a:t>Miklic</a:t>
            </a:r>
            <a:r>
              <a:rPr lang="en-US" sz="2000" dirty="0"/>
              <a:t> D. Imaging findings in tumors of the sacrum. </a:t>
            </a:r>
            <a:r>
              <a:rPr lang="en-US" sz="2000" i="1" dirty="0"/>
              <a:t>AJR</a:t>
            </a:r>
            <a:r>
              <a:rPr lang="en-US" sz="2000" dirty="0"/>
              <a:t> 1999; 173:1699-1706 </a:t>
            </a:r>
          </a:p>
          <a:p>
            <a:r>
              <a:rPr lang="en-US" sz="2000" dirty="0"/>
              <a:t>Chordoma is a malignant tumor believed to arise from </a:t>
            </a:r>
            <a:r>
              <a:rPr lang="en-US" sz="2000" dirty="0" err="1"/>
              <a:t>notochordal</a:t>
            </a:r>
            <a:r>
              <a:rPr lang="en-US" sz="2000" dirty="0"/>
              <a:t> remnants. It is most often found in the sacrococcygeal region (50%), followed by the skull base (35%) and the mobile spine (15%). </a:t>
            </a:r>
          </a:p>
          <a:p>
            <a:r>
              <a:rPr lang="en-US" sz="2000" dirty="0"/>
              <a:t>Clinical manifestations of sacral </a:t>
            </a:r>
            <a:r>
              <a:rPr lang="en-US" sz="2000" dirty="0" err="1"/>
              <a:t>chordoma</a:t>
            </a:r>
            <a:r>
              <a:rPr lang="en-US" sz="2000" dirty="0"/>
              <a:t> are often subtle because it is a slow-growing lesion [2] and because it typically presents as a large </a:t>
            </a:r>
            <a:r>
              <a:rPr lang="en-US" sz="2000" dirty="0" err="1"/>
              <a:t>presacral</a:t>
            </a:r>
            <a:r>
              <a:rPr lang="en-US" sz="2000" dirty="0"/>
              <a:t> mass.</a:t>
            </a:r>
          </a:p>
          <a:p>
            <a:r>
              <a:rPr lang="en-US" sz="2000" dirty="0" err="1"/>
              <a:t>Murphey</a:t>
            </a:r>
            <a:r>
              <a:rPr lang="en-US" sz="2000" dirty="0"/>
              <a:t> MD, Andrews CL, </a:t>
            </a:r>
            <a:r>
              <a:rPr lang="en-US" sz="2000" dirty="0" err="1"/>
              <a:t>Flemming</a:t>
            </a:r>
            <a:r>
              <a:rPr lang="en-US" sz="2000" dirty="0"/>
              <a:t> DJ, Temple HT, Smith WS, </a:t>
            </a:r>
            <a:r>
              <a:rPr lang="en-US" sz="2000" dirty="0" err="1"/>
              <a:t>Smirniotopoulos</a:t>
            </a:r>
            <a:r>
              <a:rPr lang="en-US" sz="2000" dirty="0"/>
              <a:t> JG. From the archives of the AFIP: primary tumors of the spine—radiologic pathologic correlation. </a:t>
            </a:r>
            <a:r>
              <a:rPr lang="en-US" sz="2000" i="1" dirty="0" err="1"/>
              <a:t>RadioGraphics</a:t>
            </a:r>
            <a:r>
              <a:rPr lang="en-US" sz="2000" dirty="0"/>
              <a:t> 1996; 16:1131-1158</a:t>
            </a:r>
            <a:br>
              <a:rPr lang="en-US" sz="2000" dirty="0"/>
            </a:br>
            <a:endParaRPr lang="en-US" sz="2000" dirty="0"/>
          </a:p>
          <a:p>
            <a:pPr marL="0" indent="0">
              <a:buNone/>
            </a:pPr>
            <a:endParaRPr lang="en-US" sz="2000" dirty="0"/>
          </a:p>
        </p:txBody>
      </p:sp>
    </p:spTree>
    <p:extLst>
      <p:ext uri="{BB962C8B-B14F-4D97-AF65-F5344CB8AC3E}">
        <p14:creationId xmlns:p14="http://schemas.microsoft.com/office/powerpoint/2010/main" val="355505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Persistent Pain: A Chronic Illness</a:t>
            </a:r>
          </a:p>
        </p:txBody>
      </p:sp>
      <p:sp>
        <p:nvSpPr>
          <p:cNvPr id="3" name="Content Placeholder 2"/>
          <p:cNvSpPr>
            <a:spLocks noGrp="1"/>
          </p:cNvSpPr>
          <p:nvPr>
            <p:ph sz="half" idx="1"/>
          </p:nvPr>
        </p:nvSpPr>
        <p:spPr/>
        <p:txBody>
          <a:bodyPr>
            <a:normAutofit/>
          </a:bodyPr>
          <a:lstStyle/>
          <a:p>
            <a:r>
              <a:rPr lang="en-US" dirty="0"/>
              <a:t>This chronic illness of pain, if inadequately treated, can impede the lives of individuals and families and produce a huge  burden in health care over-utilization, lost work productivity and rising costs of pain-related disability. </a:t>
            </a:r>
          </a:p>
          <a:p>
            <a:r>
              <a:rPr lang="en-US" sz="1300" dirty="0"/>
              <a:t>A Call to Revolutionize Chronic Pain Care in America: An Opportunity in Health Care Reform. The Mayday Fund. November 4, 2009. Amended March 4, 2010.</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0216" y="1825625"/>
            <a:ext cx="3485567" cy="4351338"/>
          </a:xfrm>
        </p:spPr>
      </p:pic>
    </p:spTree>
    <p:extLst>
      <p:ext uri="{BB962C8B-B14F-4D97-AF65-F5344CB8AC3E}">
        <p14:creationId xmlns:p14="http://schemas.microsoft.com/office/powerpoint/2010/main" val="4140372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85000" lnSpcReduction="20000"/>
          </a:bodyPr>
          <a:lstStyle/>
          <a:p>
            <a:r>
              <a:rPr lang="en-US" dirty="0"/>
              <a:t>Patient underwent an ultrasound-guided biopsy to prove the diagnosis and subsequent en bloc excision. </a:t>
            </a:r>
          </a:p>
          <a:p>
            <a:r>
              <a:rPr lang="en-US" dirty="0"/>
              <a:t>The treatment of choice of sacral </a:t>
            </a:r>
            <a:r>
              <a:rPr lang="en-US" dirty="0" err="1"/>
              <a:t>chordomas</a:t>
            </a:r>
            <a:r>
              <a:rPr lang="en-US" dirty="0"/>
              <a:t> is wide excision leaving tumor-free margins. However, this treatment may not be possible in all patients and is usually related to the large tumor volume. Radiotherapy is used for partially </a:t>
            </a:r>
            <a:r>
              <a:rPr lang="en-US" dirty="0" err="1"/>
              <a:t>resectable</a:t>
            </a:r>
            <a:r>
              <a:rPr lang="en-US" dirty="0"/>
              <a:t> or for inoperable tumors but has only a palliative effect. </a:t>
            </a:r>
          </a:p>
          <a:p>
            <a:r>
              <a:rPr lang="en-US" dirty="0"/>
              <a:t>The 5-year overall survival rate for patients with these tumors is 50%. </a:t>
            </a:r>
          </a:p>
          <a:p>
            <a:r>
              <a:rPr lang="en-US" dirty="0"/>
              <a:t>Gerber S, </a:t>
            </a:r>
            <a:r>
              <a:rPr lang="en-US" dirty="0" err="1"/>
              <a:t>Ollivier</a:t>
            </a:r>
            <a:r>
              <a:rPr lang="en-US" dirty="0"/>
              <a:t> L, </a:t>
            </a:r>
            <a:r>
              <a:rPr lang="en-US" dirty="0" err="1"/>
              <a:t>Leclere</a:t>
            </a:r>
            <a:r>
              <a:rPr lang="en-US" dirty="0"/>
              <a:t> J, et al. Imaging of sacral </a:t>
            </a:r>
            <a:r>
              <a:rPr lang="en-US" dirty="0" err="1"/>
              <a:t>tumours</a:t>
            </a:r>
            <a:r>
              <a:rPr lang="en-US" dirty="0"/>
              <a:t>. </a:t>
            </a:r>
            <a:r>
              <a:rPr lang="en-US" i="1" dirty="0"/>
              <a:t>Skeletal </a:t>
            </a:r>
            <a:r>
              <a:rPr lang="en-US" i="1" dirty="0" err="1"/>
              <a:t>Radiol</a:t>
            </a:r>
            <a:r>
              <a:rPr lang="en-US" dirty="0"/>
              <a:t> 2008; 37:277-289</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316685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55" y="631065"/>
            <a:ext cx="8457766" cy="5666703"/>
          </a:xfrm>
          <a:prstGeom prst="rect">
            <a:avLst/>
          </a:prstGeom>
        </p:spPr>
      </p:pic>
    </p:spTree>
    <p:extLst>
      <p:ext uri="{BB962C8B-B14F-4D97-AF65-F5344CB8AC3E}">
        <p14:creationId xmlns:p14="http://schemas.microsoft.com/office/powerpoint/2010/main" val="256689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Persistent Pain: A Chronic Illness</a:t>
            </a:r>
          </a:p>
        </p:txBody>
      </p:sp>
      <p:sp>
        <p:nvSpPr>
          <p:cNvPr id="3" name="Content Placeholder 2"/>
          <p:cNvSpPr>
            <a:spLocks noGrp="1"/>
          </p:cNvSpPr>
          <p:nvPr>
            <p:ph sz="half" idx="1"/>
          </p:nvPr>
        </p:nvSpPr>
        <p:spPr/>
        <p:txBody>
          <a:bodyPr>
            <a:normAutofit/>
          </a:bodyPr>
          <a:lstStyle/>
          <a:p>
            <a:r>
              <a:rPr lang="en-US" dirty="0"/>
              <a:t>Prompt effective treatment of acute pain is critical. If pain becomes persistent, it must be effectively managed as a chronic illness not only to limit long-term human suffering but also to prevent lost productivity within our society.</a:t>
            </a:r>
          </a:p>
          <a:p>
            <a:r>
              <a:rPr lang="en-US" sz="1300" dirty="0"/>
              <a:t>A Call to Revolutionize Chronic Pain Care in America: An Opportunity in Health Care Reform. The Mayday Fund. November 4, 2009. Amended March 4, 2010.</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2773184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3ED538D2-3C67-4E7F-AB84-2FE6AA415E2C}"/>
</file>

<file path=customXml/itemProps2.xml><?xml version="1.0" encoding="utf-8"?>
<ds:datastoreItem xmlns:ds="http://schemas.openxmlformats.org/officeDocument/2006/customXml" ds:itemID="{4F63569D-1973-41FE-B97A-815A686ED247}"/>
</file>

<file path=customXml/itemProps3.xml><?xml version="1.0" encoding="utf-8"?>
<ds:datastoreItem xmlns:ds="http://schemas.openxmlformats.org/officeDocument/2006/customXml" ds:itemID="{D69E7F26-5DE3-44A9-9869-D9C44BA96DDB}"/>
</file>

<file path=docProps/app.xml><?xml version="1.0" encoding="utf-8"?>
<Properties xmlns="http://schemas.openxmlformats.org/officeDocument/2006/extended-properties" xmlns:vt="http://schemas.openxmlformats.org/officeDocument/2006/docPropsVTypes">
  <TotalTime>8703</TotalTime>
  <Words>3563</Words>
  <Application>Microsoft Office PowerPoint</Application>
  <PresentationFormat>Widescreen</PresentationFormat>
  <Paragraphs>280</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Calibri Light</vt:lpstr>
      <vt:lpstr>Cambria</vt:lpstr>
      <vt:lpstr>Century Gothic</vt:lpstr>
      <vt:lpstr>Office Theme</vt:lpstr>
      <vt:lpstr>Chronic Pain and Neuromusculoskeletal Conditions</vt:lpstr>
      <vt:lpstr>Dr. James J. Lehman</vt:lpstr>
      <vt:lpstr>Learning Objectives</vt:lpstr>
      <vt:lpstr>PowerPoint Presentation</vt:lpstr>
      <vt:lpstr>Active Learning Task</vt:lpstr>
      <vt:lpstr>National Pain Strategy</vt:lpstr>
      <vt:lpstr>Persistent Pain: A Chronic Illness</vt:lpstr>
      <vt:lpstr>Persistent Pain: A Chronic Illness</vt:lpstr>
      <vt:lpstr>Persistent Pain: A Chronic Illness</vt:lpstr>
      <vt:lpstr>Chronic Pain is a Public Health Problem</vt:lpstr>
      <vt:lpstr>PowerPoint Presentation</vt:lpstr>
      <vt:lpstr>PowerPoint Presentation</vt:lpstr>
      <vt:lpstr>Chronic Pain is a Public Health Problem</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Sir William Osler</vt:lpstr>
      <vt:lpstr>Attendance Check</vt:lpstr>
      <vt:lpstr>Learning Task</vt:lpstr>
      <vt:lpstr>PowerPoint Presentation</vt:lpstr>
      <vt:lpstr>Strategies for Evaluating the Patient with Chronic Pain</vt:lpstr>
      <vt:lpstr>Evaluation of a Chronic Pain Patient</vt:lpstr>
      <vt:lpstr>Complications </vt:lpstr>
      <vt:lpstr>PowerPoint Presentation</vt:lpstr>
      <vt:lpstr>Medication Side Effects</vt:lpstr>
      <vt:lpstr>Modalities</vt:lpstr>
      <vt:lpstr>Mutual Frustrations</vt:lpstr>
      <vt:lpstr>Validation of Pain</vt:lpstr>
      <vt:lpstr>Goal of Treatment</vt:lpstr>
      <vt:lpstr>Outcomes</vt:lpstr>
      <vt:lpstr>Attendance Check</vt:lpstr>
      <vt:lpstr>Assessment Process</vt:lpstr>
      <vt:lpstr>Assessment Process </vt:lpstr>
      <vt:lpstr>Assessment Process</vt:lpstr>
      <vt:lpstr>Sir William Osler</vt:lpstr>
      <vt:lpstr>Sir William Osler</vt:lpstr>
      <vt:lpstr>Sir William Osler</vt:lpstr>
      <vt:lpstr>Assessment Process</vt:lpstr>
      <vt:lpstr>Assessment Process</vt:lpstr>
      <vt:lpstr>Assessment Process</vt:lpstr>
      <vt:lpstr>Assessment Process</vt:lpstr>
      <vt:lpstr>Assessment Process</vt:lpstr>
      <vt:lpstr>Assessment Process</vt:lpstr>
      <vt:lpstr>Assessment Process</vt:lpstr>
      <vt:lpstr>Treatment Considerations</vt:lpstr>
      <vt:lpstr>Treatment Considerations</vt:lpstr>
      <vt:lpstr>Case 1</vt:lpstr>
      <vt:lpstr>Case 1</vt:lpstr>
      <vt:lpstr>Case 1</vt:lpstr>
      <vt:lpstr>Case 1</vt:lpstr>
      <vt:lpstr>Coccygodynia</vt:lpstr>
      <vt:lpstr>Coccygodynia</vt:lpstr>
      <vt:lpstr>Coccygodynia</vt:lpstr>
      <vt:lpstr>Coccygodynia: evaluation and management </vt:lpstr>
      <vt:lpstr>PowerPoint Presentation</vt:lpstr>
      <vt:lpstr>PowerPoint Presentation</vt:lpstr>
      <vt:lpstr>PowerPoint Presentation</vt:lpstr>
      <vt:lpstr>PowerPoint Presentation</vt:lpstr>
      <vt:lpstr>Luxation of Sacrococcygeal Joint</vt:lpstr>
      <vt:lpstr>PowerPoint Presentation</vt:lpstr>
      <vt:lpstr>Reduction of Coccygeal Subluxation or Luxation</vt:lpstr>
      <vt:lpstr>PowerPoint Presentation</vt:lpstr>
      <vt:lpstr>Internal Coccygeal Manual Medicine Procedure</vt:lpstr>
      <vt:lpstr>Thiele GH. Coccygodynia: Cause and treatment. Diseases of the Colon and Rectum. November–December, 1963, Volume 6, Issue 6, pp 422-436. </vt:lpstr>
      <vt:lpstr>PowerPoint Presentation</vt:lpstr>
      <vt:lpstr>Spence, K. F., Jr.: Coccygectomy. Am. J. Surg.102: 850, 1961.</vt:lpstr>
      <vt:lpstr>Case 2</vt:lpstr>
      <vt:lpstr>PowerPoint Presentation</vt:lpstr>
      <vt:lpstr>Learning Task</vt:lpstr>
      <vt:lpstr>PowerPoint Presentation</vt:lpstr>
      <vt:lpstr>Tenesmus</vt:lpstr>
      <vt:lpstr>PowerPoint Presentation</vt:lpstr>
      <vt:lpstr>Differential Diagnosis</vt:lpstr>
      <vt:lpstr>PowerPoint Presentation</vt:lpstr>
      <vt:lpstr>Differential Diagnosis</vt:lpstr>
      <vt:lpstr>The Diagnosis is Sacrococcygeal Chordoma</vt:lpstr>
      <vt:lpstr>Chordoma</vt:lpstr>
      <vt:lpstr>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Pain and Neuromusculoskeletal Conditions</dc:title>
  <dc:creator>jaslehman@aol.com</dc:creator>
  <cp:lastModifiedBy>Eileen Herlihy-Santiago</cp:lastModifiedBy>
  <cp:revision>88</cp:revision>
  <dcterms:created xsi:type="dcterms:W3CDTF">2014-03-29T15:11:40Z</dcterms:created>
  <dcterms:modified xsi:type="dcterms:W3CDTF">2021-12-13T15:13:58Z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