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0.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6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49.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2" r:id="rId3"/>
    <p:sldId id="333" r:id="rId4"/>
    <p:sldId id="334" r:id="rId5"/>
    <p:sldId id="295" r:id="rId6"/>
    <p:sldId id="331" r:id="rId7"/>
    <p:sldId id="271" r:id="rId8"/>
    <p:sldId id="270" r:id="rId9"/>
    <p:sldId id="323" r:id="rId10"/>
    <p:sldId id="272" r:id="rId11"/>
    <p:sldId id="259" r:id="rId12"/>
    <p:sldId id="258" r:id="rId13"/>
    <p:sldId id="267" r:id="rId14"/>
    <p:sldId id="264" r:id="rId15"/>
    <p:sldId id="265" r:id="rId16"/>
    <p:sldId id="320" r:id="rId17"/>
    <p:sldId id="269" r:id="rId18"/>
    <p:sldId id="268" r:id="rId19"/>
    <p:sldId id="261" r:id="rId20"/>
    <p:sldId id="262" r:id="rId21"/>
    <p:sldId id="276" r:id="rId22"/>
    <p:sldId id="263" r:id="rId23"/>
    <p:sldId id="266" r:id="rId24"/>
    <p:sldId id="273" r:id="rId25"/>
    <p:sldId id="274" r:id="rId26"/>
    <p:sldId id="275" r:id="rId27"/>
    <p:sldId id="277" r:id="rId28"/>
    <p:sldId id="278" r:id="rId29"/>
    <p:sldId id="279" r:id="rId30"/>
    <p:sldId id="280" r:id="rId31"/>
    <p:sldId id="307" r:id="rId32"/>
    <p:sldId id="308" r:id="rId33"/>
    <p:sldId id="309" r:id="rId34"/>
    <p:sldId id="310" r:id="rId35"/>
    <p:sldId id="311" r:id="rId36"/>
    <p:sldId id="288" r:id="rId37"/>
    <p:sldId id="289" r:id="rId38"/>
    <p:sldId id="281" r:id="rId39"/>
    <p:sldId id="282" r:id="rId40"/>
    <p:sldId id="283" r:id="rId41"/>
    <p:sldId id="286" r:id="rId42"/>
    <p:sldId id="285" r:id="rId43"/>
    <p:sldId id="284" r:id="rId44"/>
    <p:sldId id="324" r:id="rId45"/>
    <p:sldId id="296" r:id="rId46"/>
    <p:sldId id="292" r:id="rId47"/>
    <p:sldId id="322" r:id="rId48"/>
    <p:sldId id="317" r:id="rId49"/>
    <p:sldId id="312" r:id="rId50"/>
    <p:sldId id="316" r:id="rId51"/>
    <p:sldId id="293" r:id="rId52"/>
    <p:sldId id="313" r:id="rId53"/>
    <p:sldId id="321" r:id="rId54"/>
    <p:sldId id="318" r:id="rId55"/>
    <p:sldId id="319" r:id="rId56"/>
    <p:sldId id="294" r:id="rId57"/>
    <p:sldId id="300" r:id="rId58"/>
    <p:sldId id="301" r:id="rId59"/>
    <p:sldId id="305" r:id="rId60"/>
    <p:sldId id="306" r:id="rId61"/>
    <p:sldId id="303" r:id="rId62"/>
    <p:sldId id="287" r:id="rId63"/>
    <p:sldId id="325" r:id="rId64"/>
    <p:sldId id="326" r:id="rId65"/>
    <p:sldId id="327" r:id="rId66"/>
    <p:sldId id="328" r:id="rId67"/>
    <p:sldId id="329" r:id="rId68"/>
    <p:sldId id="330"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6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4AAC1B-8175-498F-82DD-F2B1B29F0B09}"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24055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AAC1B-8175-498F-82DD-F2B1B29F0B09}"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228682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AAC1B-8175-498F-82DD-F2B1B29F0B09}"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98568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AAC1B-8175-498F-82DD-F2B1B29F0B09}"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313381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4AAC1B-8175-498F-82DD-F2B1B29F0B09}"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70740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4AAC1B-8175-498F-82DD-F2B1B29F0B09}"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312433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4AAC1B-8175-498F-82DD-F2B1B29F0B09}"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362961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4AAC1B-8175-498F-82DD-F2B1B29F0B09}"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278047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AAC1B-8175-498F-82DD-F2B1B29F0B09}"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357092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4AAC1B-8175-498F-82DD-F2B1B29F0B09}"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106538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4AAC1B-8175-498F-82DD-F2B1B29F0B09}"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70816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AAC1B-8175-498F-82DD-F2B1B29F0B09}" type="datetimeFigureOut">
              <a:rPr lang="en-US" smtClean="0"/>
              <a:t>2/18/2020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14999-A768-43CB-94C9-DE62904CD8FD}" type="slidenum">
              <a:rPr lang="en-US" smtClean="0"/>
              <a:t>‹#›</a:t>
            </a:fld>
            <a:endParaRPr lang="en-US"/>
          </a:p>
        </p:txBody>
      </p:sp>
    </p:spTree>
    <p:extLst>
      <p:ext uri="{BB962C8B-B14F-4D97-AF65-F5344CB8AC3E}">
        <p14:creationId xmlns:p14="http://schemas.microsoft.com/office/powerpoint/2010/main" val="808048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data.hrsa.gov/tools/data-explorer"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https://www.ncbi.nlm.nih.gov/pubmed/30096445"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4700"/>
            <a:ext cx="9144000" cy="2331076"/>
          </a:xfrm>
        </p:spPr>
        <p:txBody>
          <a:bodyPr>
            <a:normAutofit fontScale="90000"/>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latin typeface="Times New Roman" panose="02020603050405020304" pitchFamily="18" charset="0"/>
                <a:cs typeface="Times New Roman" panose="02020603050405020304" pitchFamily="18" charset="0"/>
              </a:rPr>
              <a:t>How </a:t>
            </a:r>
            <a:r>
              <a:rPr lang="en-US" sz="4400" dirty="0">
                <a:latin typeface="Times New Roman" panose="02020603050405020304" pitchFamily="18" charset="0"/>
                <a:cs typeface="Times New Roman" panose="02020603050405020304" pitchFamily="18" charset="0"/>
              </a:rPr>
              <a:t>to receive enhanced payments for chiropractic services from Medicare and Medicaid</a:t>
            </a:r>
            <a:br>
              <a:rPr lang="en-US" sz="4400" dirty="0">
                <a:latin typeface="Times New Roman" panose="02020603050405020304" pitchFamily="18" charset="0"/>
                <a:cs typeface="Times New Roman" panose="02020603050405020304" pitchFamily="18" charset="0"/>
              </a:rPr>
            </a:br>
            <a:endParaRPr lang="en-US" sz="4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3602037"/>
            <a:ext cx="9144000" cy="2283607"/>
          </a:xfrm>
        </p:spPr>
        <p:txBody>
          <a:bodyPr>
            <a:normAutofit fontScale="92500" lnSpcReduction="20000"/>
          </a:bodyPr>
          <a:lstStyle/>
          <a:p>
            <a:r>
              <a:rPr lang="en-US" dirty="0" smtClean="0"/>
              <a:t>James J. Lehman, DC, MBA, FIANM</a:t>
            </a:r>
          </a:p>
          <a:p>
            <a:r>
              <a:rPr lang="en-US" dirty="0" smtClean="0"/>
              <a:t>Fellow International Academy of Neuromusculoskeletal Medicine </a:t>
            </a:r>
          </a:p>
          <a:p>
            <a:r>
              <a:rPr lang="en-US" dirty="0" smtClean="0"/>
              <a:t>Associate Professor of Clinical Sciences</a:t>
            </a:r>
          </a:p>
          <a:p>
            <a:r>
              <a:rPr lang="en-US" dirty="0" smtClean="0"/>
              <a:t>School of Chiropractic</a:t>
            </a:r>
          </a:p>
          <a:p>
            <a:r>
              <a:rPr lang="en-US" dirty="0" smtClean="0"/>
              <a:t>Director, Community Health Clinical Education</a:t>
            </a:r>
          </a:p>
          <a:p>
            <a:r>
              <a:rPr lang="en-US" dirty="0" smtClean="0"/>
              <a:t>University of Bridgeport</a:t>
            </a:r>
            <a:endParaRPr lang="en-US" dirty="0"/>
          </a:p>
        </p:txBody>
      </p:sp>
    </p:spTree>
    <p:extLst>
      <p:ext uri="{BB962C8B-B14F-4D97-AF65-F5344CB8AC3E}">
        <p14:creationId xmlns:p14="http://schemas.microsoft.com/office/powerpoint/2010/main" val="1798153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Care 2025 Predictions</a:t>
            </a:r>
            <a:endParaRPr lang="en-US" dirty="0"/>
          </a:p>
        </p:txBody>
      </p:sp>
      <p:sp>
        <p:nvSpPr>
          <p:cNvPr id="3" name="Content Placeholder 2"/>
          <p:cNvSpPr>
            <a:spLocks noGrp="1"/>
          </p:cNvSpPr>
          <p:nvPr>
            <p:ph idx="1"/>
          </p:nvPr>
        </p:nvSpPr>
        <p:spPr/>
        <p:txBody>
          <a:bodyPr>
            <a:normAutofit fontScale="25000" lnSpcReduction="20000"/>
          </a:bodyPr>
          <a:lstStyle/>
          <a:p>
            <a:r>
              <a:rPr lang="en-US" sz="11200" dirty="0" smtClean="0"/>
              <a:t>The resulting policies accelerated the evolution of PCMHs into CCHHs, which provide primary care to 85% of the population. </a:t>
            </a:r>
          </a:p>
          <a:p>
            <a:r>
              <a:rPr lang="en-US" sz="11200" dirty="0" smtClean="0"/>
              <a:t>This care is fully capitated in 2025. </a:t>
            </a:r>
          </a:p>
          <a:p>
            <a:r>
              <a:rPr lang="en-US" sz="11200" dirty="0" smtClean="0"/>
              <a:t>About 10% of the population receives fee-for-service (FFS) “concierge” care aimed at the very rich, who have insurance but pay additional fees for special services; 5% of the population remains uninsured in 2025 and gets primary care, if and when they get it, from emergency rooms and community health centers (CHCs). </a:t>
            </a:r>
          </a:p>
          <a:p>
            <a:endParaRPr lang="en-US" sz="11200" dirty="0"/>
          </a:p>
          <a:p>
            <a:endParaRPr lang="en-US" dirty="0" smtClean="0"/>
          </a:p>
          <a:p>
            <a:endParaRPr lang="en-US" dirty="0"/>
          </a:p>
          <a:p>
            <a:r>
              <a:rPr lang="en-US" sz="4900" dirty="0" smtClean="0"/>
              <a:t> </a:t>
            </a:r>
            <a:r>
              <a:rPr lang="en-US" sz="6400" dirty="0" smtClean="0"/>
              <a:t>Institute for Alternative Futures. Primary Care 2025: A Scenario Exploration. Alexandria, VA.  January 2012. Available from  http://www.altfutures.org/pubs/pc2025/IAF-PrimaryCare2025Scenarios.pdf.</a:t>
            </a:r>
            <a:endParaRPr lang="en-US" sz="6400" dirty="0"/>
          </a:p>
        </p:txBody>
      </p:sp>
    </p:spTree>
    <p:extLst>
      <p:ext uri="{BB962C8B-B14F-4D97-AF65-F5344CB8AC3E}">
        <p14:creationId xmlns:p14="http://schemas.microsoft.com/office/powerpoint/2010/main" val="2195687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2837" y="187817"/>
            <a:ext cx="6174346" cy="6174346"/>
          </a:xfrm>
          <a:prstGeom prst="rect">
            <a:avLst/>
          </a:prstGeom>
        </p:spPr>
      </p:pic>
    </p:spTree>
    <p:extLst>
      <p:ext uri="{BB962C8B-B14F-4D97-AF65-F5344CB8AC3E}">
        <p14:creationId xmlns:p14="http://schemas.microsoft.com/office/powerpoint/2010/main" val="55008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058400" cy="6286500"/>
          </a:xfrm>
          <a:prstGeom prst="rect">
            <a:avLst/>
          </a:prstGeom>
        </p:spPr>
      </p:pic>
    </p:spTree>
    <p:extLst>
      <p:ext uri="{BB962C8B-B14F-4D97-AF65-F5344CB8AC3E}">
        <p14:creationId xmlns:p14="http://schemas.microsoft.com/office/powerpoint/2010/main" val="226455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266" y="605307"/>
            <a:ext cx="7168464" cy="5365217"/>
          </a:xfrm>
          <a:prstGeom prst="rect">
            <a:avLst/>
          </a:prstGeom>
        </p:spPr>
      </p:pic>
    </p:spTree>
    <p:extLst>
      <p:ext uri="{BB962C8B-B14F-4D97-AF65-F5344CB8AC3E}">
        <p14:creationId xmlns:p14="http://schemas.microsoft.com/office/powerpoint/2010/main" val="3386859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Barriers to Entry and Chiropractic Integration</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Medicaid covered 60% of CHC patients</a:t>
            </a:r>
          </a:p>
          <a:p>
            <a:r>
              <a:rPr lang="en-US" dirty="0" smtClean="0"/>
              <a:t>Medicaid in Connecticut was not funded to cover chiropractic services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92955" y="1957589"/>
            <a:ext cx="5494985" cy="4121239"/>
          </a:xfrm>
        </p:spPr>
      </p:pic>
    </p:spTree>
    <p:extLst>
      <p:ext uri="{BB962C8B-B14F-4D97-AF65-F5344CB8AC3E}">
        <p14:creationId xmlns:p14="http://schemas.microsoft.com/office/powerpoint/2010/main" val="900334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Barriers to Entry and Chiropractic Integration</a:t>
            </a:r>
            <a:endParaRPr lang="en-US" dirty="0"/>
          </a:p>
        </p:txBody>
      </p:sp>
      <p:sp>
        <p:nvSpPr>
          <p:cNvPr id="3" name="Content Placeholder 2"/>
          <p:cNvSpPr>
            <a:spLocks noGrp="1"/>
          </p:cNvSpPr>
          <p:nvPr>
            <p:ph sz="half" idx="1"/>
          </p:nvPr>
        </p:nvSpPr>
        <p:spPr/>
        <p:txBody>
          <a:bodyPr/>
          <a:lstStyle/>
          <a:p>
            <a:r>
              <a:rPr lang="en-US" dirty="0" smtClean="0"/>
              <a:t>Primary care providers were the gatekeepers in CHC primary care sites</a:t>
            </a:r>
          </a:p>
          <a:p>
            <a:r>
              <a:rPr lang="en-US" dirty="0" smtClean="0"/>
              <a:t>Primary care providers had never referred to a chiropractor (1972)</a:t>
            </a:r>
          </a:p>
          <a:p>
            <a:r>
              <a:rPr lang="en-US" dirty="0" smtClean="0"/>
              <a:t>Primary care providers expressed significant concerns regarding use of chiropractors</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0" y="2401094"/>
            <a:ext cx="3810000" cy="3200400"/>
          </a:xfrm>
        </p:spPr>
      </p:pic>
    </p:spTree>
    <p:extLst>
      <p:ext uri="{BB962C8B-B14F-4D97-AF65-F5344CB8AC3E}">
        <p14:creationId xmlns:p14="http://schemas.microsoft.com/office/powerpoint/2010/main" val="62147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Credentialing</a:t>
            </a:r>
            <a:endParaRPr lang="en-US" dirty="0"/>
          </a:p>
        </p:txBody>
      </p:sp>
      <p:sp>
        <p:nvSpPr>
          <p:cNvPr id="3" name="Content Placeholder 2"/>
          <p:cNvSpPr>
            <a:spLocks noGrp="1"/>
          </p:cNvSpPr>
          <p:nvPr>
            <p:ph sz="half" idx="1"/>
          </p:nvPr>
        </p:nvSpPr>
        <p:spPr/>
        <p:txBody>
          <a:bodyPr/>
          <a:lstStyle/>
          <a:p>
            <a:r>
              <a:rPr lang="en-US" dirty="0" smtClean="0"/>
              <a:t>In </a:t>
            </a:r>
            <a:r>
              <a:rPr lang="en-US" dirty="0"/>
              <a:t>order to be credentialed </a:t>
            </a:r>
            <a:r>
              <a:rPr lang="en-US" dirty="0" smtClean="0"/>
              <a:t>as members of the medical staff, chiropractors were required to be chiropractic specialists.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0857" y="2124635"/>
            <a:ext cx="4235116" cy="3657600"/>
          </a:xfrm>
        </p:spPr>
      </p:pic>
    </p:spTree>
    <p:extLst>
      <p:ext uri="{BB962C8B-B14F-4D97-AF65-F5344CB8AC3E}">
        <p14:creationId xmlns:p14="http://schemas.microsoft.com/office/powerpoint/2010/main" val="3862048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13" y="128790"/>
            <a:ext cx="11924233" cy="6441068"/>
          </a:xfrm>
          <a:prstGeom prst="rect">
            <a:avLst/>
          </a:prstGeom>
        </p:spPr>
      </p:pic>
    </p:spTree>
    <p:extLst>
      <p:ext uri="{BB962C8B-B14F-4D97-AF65-F5344CB8AC3E}">
        <p14:creationId xmlns:p14="http://schemas.microsoft.com/office/powerpoint/2010/main" val="2762734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266" y="991674"/>
            <a:ext cx="10991344" cy="4906850"/>
          </a:xfrm>
          <a:prstGeom prst="rect">
            <a:avLst/>
          </a:prstGeom>
        </p:spPr>
      </p:pic>
    </p:spTree>
    <p:extLst>
      <p:ext uri="{BB962C8B-B14F-4D97-AF65-F5344CB8AC3E}">
        <p14:creationId xmlns:p14="http://schemas.microsoft.com/office/powerpoint/2010/main" val="776785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Community Health Center</a:t>
            </a:r>
            <a:br>
              <a:rPr lang="en-US" dirty="0" smtClean="0"/>
            </a:br>
            <a:r>
              <a:rPr lang="en-US" dirty="0" smtClean="0"/>
              <a:t>Pilot Study</a:t>
            </a:r>
            <a:endParaRPr lang="en-US" dirty="0"/>
          </a:p>
        </p:txBody>
      </p:sp>
      <p:sp>
        <p:nvSpPr>
          <p:cNvPr id="3" name="Content Placeholder 2"/>
          <p:cNvSpPr>
            <a:spLocks noGrp="1"/>
          </p:cNvSpPr>
          <p:nvPr>
            <p:ph idx="1"/>
          </p:nvPr>
        </p:nvSpPr>
        <p:spPr/>
        <p:txBody>
          <a:bodyPr/>
          <a:lstStyle/>
          <a:p>
            <a:r>
              <a:rPr lang="en-US" dirty="0" smtClean="0"/>
              <a:t>Nine (9) months in Meriden Primary Care facility</a:t>
            </a:r>
          </a:p>
          <a:p>
            <a:r>
              <a:rPr lang="en-US" dirty="0" smtClean="0"/>
              <a:t>PCPs to refer </a:t>
            </a:r>
            <a:r>
              <a:rPr lang="en-US" dirty="0"/>
              <a:t>a</a:t>
            </a:r>
            <a:r>
              <a:rPr lang="en-US" dirty="0" smtClean="0"/>
              <a:t>dult patients with chronic pain</a:t>
            </a:r>
          </a:p>
          <a:p>
            <a:r>
              <a:rPr lang="en-US" dirty="0" smtClean="0"/>
              <a:t>One UBCC, DC faculty member to provide care and supervise students</a:t>
            </a:r>
          </a:p>
          <a:p>
            <a:r>
              <a:rPr lang="en-US" dirty="0" smtClean="0"/>
              <a:t>Teams of (3) fourth-year, chiropractic students provided hands-on treatment</a:t>
            </a:r>
          </a:p>
          <a:p>
            <a:r>
              <a:rPr lang="en-US" dirty="0" smtClean="0"/>
              <a:t>Determine change in functionality, referral pattern changes, patient and provider satisfaction</a:t>
            </a:r>
          </a:p>
          <a:p>
            <a:endParaRPr lang="en-US" dirty="0"/>
          </a:p>
        </p:txBody>
      </p:sp>
    </p:spTree>
    <p:extLst>
      <p:ext uri="{BB962C8B-B14F-4D97-AF65-F5344CB8AC3E}">
        <p14:creationId xmlns:p14="http://schemas.microsoft.com/office/powerpoint/2010/main" val="418971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Florida Rural Healthcare Facilities </a:t>
            </a:r>
            <a:br>
              <a:rPr lang="en-US" b="1" dirty="0"/>
            </a:br>
            <a:endParaRPr lang="en-US" dirty="0"/>
          </a:p>
        </p:txBody>
      </p:sp>
      <p:sp>
        <p:nvSpPr>
          <p:cNvPr id="5" name="Content Placeholder 4"/>
          <p:cNvSpPr>
            <a:spLocks noGrp="1"/>
          </p:cNvSpPr>
          <p:nvPr>
            <p:ph sz="half" idx="1"/>
          </p:nvPr>
        </p:nvSpPr>
        <p:spPr/>
        <p:txBody>
          <a:bodyPr/>
          <a:lstStyle/>
          <a:p>
            <a:endParaRPr lang="en-US" dirty="0" smtClean="0"/>
          </a:p>
          <a:p>
            <a:r>
              <a:rPr lang="en-US" dirty="0" smtClean="0"/>
              <a:t>12 </a:t>
            </a:r>
            <a:r>
              <a:rPr lang="en-US" dirty="0"/>
              <a:t>Critical Access Hospitals </a:t>
            </a:r>
          </a:p>
          <a:p>
            <a:r>
              <a:rPr lang="en-US" dirty="0"/>
              <a:t>163 Rural Health Clinics </a:t>
            </a:r>
          </a:p>
          <a:p>
            <a:r>
              <a:rPr lang="en-US" dirty="0"/>
              <a:t>84 Federally Qualified Health Center sites located outside of Urbanized Areas </a:t>
            </a:r>
          </a:p>
          <a:p>
            <a:r>
              <a:rPr lang="en-US" dirty="0"/>
              <a:t>27 short term hospitals located outside of Urbanized Areas </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99560"/>
            <a:ext cx="5181600" cy="4003467"/>
          </a:xfrm>
        </p:spPr>
      </p:pic>
    </p:spTree>
    <p:extLst>
      <p:ext uri="{BB962C8B-B14F-4D97-AF65-F5344CB8AC3E}">
        <p14:creationId xmlns:p14="http://schemas.microsoft.com/office/powerpoint/2010/main" val="674983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Pilot Study Outcomes</a:t>
            </a:r>
            <a:endParaRPr lang="en-US" dirty="0"/>
          </a:p>
        </p:txBody>
      </p:sp>
      <p:sp>
        <p:nvSpPr>
          <p:cNvPr id="3" name="Content Placeholder 2"/>
          <p:cNvSpPr>
            <a:spLocks noGrp="1"/>
          </p:cNvSpPr>
          <p:nvPr>
            <p:ph sz="half" idx="1"/>
          </p:nvPr>
        </p:nvSpPr>
        <p:spPr/>
        <p:txBody>
          <a:bodyPr/>
          <a:lstStyle/>
          <a:p>
            <a:r>
              <a:rPr lang="en-US" dirty="0" smtClean="0"/>
              <a:t>PCPs referred adult, chronic pain patients</a:t>
            </a:r>
            <a:endParaRPr lang="en-US" dirty="0"/>
          </a:p>
          <a:p>
            <a:r>
              <a:rPr lang="en-US" dirty="0" smtClean="0"/>
              <a:t>98.5% </a:t>
            </a:r>
            <a:r>
              <a:rPr lang="en-US" dirty="0"/>
              <a:t>p</a:t>
            </a:r>
            <a:r>
              <a:rPr lang="en-US" dirty="0" smtClean="0"/>
              <a:t>atient satisfaction</a:t>
            </a:r>
          </a:p>
          <a:p>
            <a:r>
              <a:rPr lang="en-US" dirty="0" smtClean="0"/>
              <a:t>High level of </a:t>
            </a:r>
            <a:r>
              <a:rPr lang="en-US" dirty="0"/>
              <a:t>p</a:t>
            </a:r>
            <a:r>
              <a:rPr lang="en-US" dirty="0" smtClean="0"/>
              <a:t>rovider satisfaction</a:t>
            </a:r>
          </a:p>
          <a:p>
            <a:r>
              <a:rPr lang="en-US" dirty="0" smtClean="0"/>
              <a:t>Statistically significant improvement in functionality</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78698"/>
            <a:ext cx="5181600" cy="3445191"/>
          </a:xfrm>
        </p:spPr>
      </p:pic>
    </p:spTree>
    <p:extLst>
      <p:ext uri="{BB962C8B-B14F-4D97-AF65-F5344CB8AC3E}">
        <p14:creationId xmlns:p14="http://schemas.microsoft.com/office/powerpoint/2010/main" val="3883433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3"/>
          <p:cNvSpPr>
            <a:spLocks noGrp="1"/>
          </p:cNvSpPr>
          <p:nvPr>
            <p:ph type="body" sz="half" idx="2"/>
          </p:nvPr>
        </p:nvSpPr>
        <p:spPr/>
        <p:txBody>
          <a:bodyPr/>
          <a:lstStyle/>
          <a:p>
            <a:pPr eaLnBrk="1" hangingPunct="1"/>
            <a:endParaRPr lang="en-US" sz="2400"/>
          </a:p>
          <a:p>
            <a:pPr eaLnBrk="1" hangingPunct="1"/>
            <a:r>
              <a:rPr lang="en-US" sz="2400"/>
              <a:t>Following a six-month pilot study, the Community Health Center, Inc. of Middletown, Connecticut accepted board-certified chiropractic specialists to the medical staff.</a:t>
            </a:r>
          </a:p>
        </p:txBody>
      </p:sp>
      <p:pic>
        <p:nvPicPr>
          <p:cNvPr id="5123" name="Content Placeholder 6" descr="CHCI"/>
          <p:cNvPicPr>
            <a:picLocks noGrp="1" noChangeAspect="1"/>
          </p:cNvPicPr>
          <p:nvPr>
            <p:ph idx="1"/>
          </p:nvPr>
        </p:nvPicPr>
        <p:blipFill>
          <a:blip r:embed="rId2" cstate="print"/>
          <a:srcRect/>
          <a:stretch>
            <a:fillRect/>
          </a:stretch>
        </p:blipFill>
        <p:spPr>
          <a:xfrm>
            <a:off x="5610226" y="766764"/>
            <a:ext cx="4695825" cy="5253037"/>
          </a:xfrm>
        </p:spPr>
      </p:pic>
    </p:spTree>
    <p:extLst>
      <p:ext uri="{BB962C8B-B14F-4D97-AF65-F5344CB8AC3E}">
        <p14:creationId xmlns:p14="http://schemas.microsoft.com/office/powerpoint/2010/main" val="2811062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Health Center Tasks</a:t>
            </a:r>
            <a:endParaRPr lang="en-US" dirty="0"/>
          </a:p>
        </p:txBody>
      </p:sp>
      <p:sp>
        <p:nvSpPr>
          <p:cNvPr id="3" name="Content Placeholder 2"/>
          <p:cNvSpPr>
            <a:spLocks noGrp="1"/>
          </p:cNvSpPr>
          <p:nvPr>
            <p:ph sz="half" idx="1"/>
          </p:nvPr>
        </p:nvSpPr>
        <p:spPr/>
        <p:txBody>
          <a:bodyPr/>
          <a:lstStyle/>
          <a:p>
            <a:r>
              <a:rPr lang="en-US" dirty="0" smtClean="0"/>
              <a:t>Petition HRSA to expand scope of practice and scope of reimbursement to include chiropractic services for Medicaid patients</a:t>
            </a:r>
          </a:p>
          <a:p>
            <a:r>
              <a:rPr lang="en-US" dirty="0" smtClean="0"/>
              <a:t>Petition Connecticut to pay CHC for Medicaid patients receiving chiropractic services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0164" y="1690688"/>
            <a:ext cx="4143442" cy="4143442"/>
          </a:xfrm>
        </p:spPr>
      </p:pic>
    </p:spTree>
    <p:extLst>
      <p:ext uri="{BB962C8B-B14F-4D97-AF65-F5344CB8AC3E}">
        <p14:creationId xmlns:p14="http://schemas.microsoft.com/office/powerpoint/2010/main" val="2931384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Health Center Tasks</a:t>
            </a:r>
            <a:br>
              <a:rPr lang="en-US" dirty="0" smtClean="0"/>
            </a:br>
            <a:r>
              <a:rPr lang="en-US" dirty="0" smtClean="0"/>
              <a:t>Education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0456" y="1825625"/>
            <a:ext cx="6531088" cy="4351338"/>
          </a:xfrm>
        </p:spPr>
      </p:pic>
    </p:spTree>
    <p:extLst>
      <p:ext uri="{BB962C8B-B14F-4D97-AF65-F5344CB8AC3E}">
        <p14:creationId xmlns:p14="http://schemas.microsoft.com/office/powerpoint/2010/main" val="3495248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Health Center Tasks</a:t>
            </a:r>
            <a:r>
              <a:rPr lang="en-US" dirty="0"/>
              <a:t/>
            </a:r>
            <a:br>
              <a:rPr lang="en-US" dirty="0"/>
            </a:br>
            <a:r>
              <a:rPr lang="en-US" dirty="0" smtClean="0"/>
              <a:t>Chiropractic Credentialing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5621" y="1859673"/>
            <a:ext cx="4860758" cy="4283242"/>
          </a:xfrm>
        </p:spPr>
      </p:pic>
    </p:spTree>
    <p:extLst>
      <p:ext uri="{BB962C8B-B14F-4D97-AF65-F5344CB8AC3E}">
        <p14:creationId xmlns:p14="http://schemas.microsoft.com/office/powerpoint/2010/main" val="2616763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Health Center Tasks</a:t>
            </a:r>
            <a:br>
              <a:rPr lang="en-US" dirty="0" smtClean="0"/>
            </a:br>
            <a:r>
              <a:rPr lang="en-US" dirty="0" smtClean="0"/>
              <a:t>Chiropractic Privileges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8136" y="1825625"/>
            <a:ext cx="5795727" cy="4351338"/>
          </a:xfrm>
        </p:spPr>
      </p:pic>
    </p:spTree>
    <p:extLst>
      <p:ext uri="{BB962C8B-B14F-4D97-AF65-F5344CB8AC3E}">
        <p14:creationId xmlns:p14="http://schemas.microsoft.com/office/powerpoint/2010/main" val="3479676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r>
              <a:rPr lang="en-US" smtClean="0"/>
              <a:t>Integration</a:t>
            </a:r>
          </a:p>
        </p:txBody>
      </p:sp>
      <p:sp>
        <p:nvSpPr>
          <p:cNvPr id="11267" name="Content Placeholder 5"/>
          <p:cNvSpPr>
            <a:spLocks noGrp="1"/>
          </p:cNvSpPr>
          <p:nvPr>
            <p:ph sz="half" idx="1"/>
          </p:nvPr>
        </p:nvSpPr>
        <p:spPr/>
        <p:txBody>
          <a:bodyPr/>
          <a:lstStyle/>
          <a:p>
            <a:endParaRPr lang="en-US" dirty="0" smtClean="0"/>
          </a:p>
          <a:p>
            <a:r>
              <a:rPr lang="en-US" dirty="0" smtClean="0"/>
              <a:t>Chiropractic specialists were credentialed as members of the medical staff with evaluation and management privileges plus specific chiropractic services.</a:t>
            </a:r>
          </a:p>
        </p:txBody>
      </p:sp>
      <p:pic>
        <p:nvPicPr>
          <p:cNvPr id="11268" name="Content Placeholder 7" descr="spinal manipulation.jpg"/>
          <p:cNvPicPr>
            <a:picLocks noGrp="1" noChangeAspect="1"/>
          </p:cNvPicPr>
          <p:nvPr>
            <p:ph sz="half" idx="2"/>
          </p:nvPr>
        </p:nvPicPr>
        <p:blipFill>
          <a:blip r:embed="rId2" cstate="print"/>
          <a:srcRect/>
          <a:stretch>
            <a:fillRect/>
          </a:stretch>
        </p:blipFill>
        <p:spPr>
          <a:xfrm>
            <a:off x="6172200" y="2084389"/>
            <a:ext cx="4038600" cy="3557587"/>
          </a:xfrm>
        </p:spPr>
      </p:pic>
    </p:spTree>
    <p:extLst>
      <p:ext uri="{BB962C8B-B14F-4D97-AF65-F5344CB8AC3E}">
        <p14:creationId xmlns:p14="http://schemas.microsoft.com/office/powerpoint/2010/main" val="941711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Chiropractic Integration</a:t>
            </a:r>
          </a:p>
        </p:txBody>
      </p:sp>
      <p:sp>
        <p:nvSpPr>
          <p:cNvPr id="12291" name="Content Placeholder 2"/>
          <p:cNvSpPr>
            <a:spLocks noGrp="1"/>
          </p:cNvSpPr>
          <p:nvPr>
            <p:ph sz="half" idx="1"/>
          </p:nvPr>
        </p:nvSpPr>
        <p:spPr/>
        <p:txBody>
          <a:bodyPr/>
          <a:lstStyle/>
          <a:p>
            <a:endParaRPr lang="en-US" dirty="0" smtClean="0"/>
          </a:p>
          <a:p>
            <a:endParaRPr lang="en-US" dirty="0" smtClean="0"/>
          </a:p>
          <a:p>
            <a:endParaRPr lang="en-US" dirty="0" smtClean="0"/>
          </a:p>
          <a:p>
            <a:r>
              <a:rPr lang="en-US" dirty="0" smtClean="0"/>
              <a:t>Full access and use of the electronic medical record</a:t>
            </a:r>
          </a:p>
          <a:p>
            <a:endParaRPr lang="en-US" dirty="0" smtClean="0"/>
          </a:p>
        </p:txBody>
      </p:sp>
      <p:pic>
        <p:nvPicPr>
          <p:cNvPr id="12292" name="Content Placeholder 4" descr="electronic medical record.jpg"/>
          <p:cNvPicPr>
            <a:picLocks noGrp="1" noChangeAspect="1"/>
          </p:cNvPicPr>
          <p:nvPr>
            <p:ph sz="half" idx="2"/>
          </p:nvPr>
        </p:nvPicPr>
        <p:blipFill>
          <a:blip r:embed="rId2" cstate="print"/>
          <a:srcRect/>
          <a:stretch>
            <a:fillRect/>
          </a:stretch>
        </p:blipFill>
        <p:spPr>
          <a:xfrm>
            <a:off x="6248400" y="2133601"/>
            <a:ext cx="3830638" cy="3509963"/>
          </a:xfrm>
        </p:spPr>
      </p:pic>
    </p:spTree>
    <p:extLst>
      <p:ext uri="{BB962C8B-B14F-4D97-AF65-F5344CB8AC3E}">
        <p14:creationId xmlns:p14="http://schemas.microsoft.com/office/powerpoint/2010/main" val="4094411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Chiropractic Integration</a:t>
            </a:r>
          </a:p>
        </p:txBody>
      </p:sp>
      <p:sp>
        <p:nvSpPr>
          <p:cNvPr id="13315" name="Content Placeholder 2"/>
          <p:cNvSpPr>
            <a:spLocks noGrp="1"/>
          </p:cNvSpPr>
          <p:nvPr>
            <p:ph sz="half" idx="1"/>
          </p:nvPr>
        </p:nvSpPr>
        <p:spPr/>
        <p:txBody>
          <a:bodyPr/>
          <a:lstStyle/>
          <a:p>
            <a:endParaRPr lang="en-US" dirty="0" smtClean="0"/>
          </a:p>
          <a:p>
            <a:r>
              <a:rPr lang="en-US" dirty="0" smtClean="0"/>
              <a:t>Seamless referral process, which reduces stress for patients</a:t>
            </a:r>
          </a:p>
          <a:p>
            <a:endParaRPr lang="en-US" dirty="0" smtClean="0"/>
          </a:p>
        </p:txBody>
      </p:sp>
      <p:pic>
        <p:nvPicPr>
          <p:cNvPr id="13316" name="Content Placeholder 7" descr="Patient centered care logo.jpg"/>
          <p:cNvPicPr>
            <a:picLocks noGrp="1" noChangeAspect="1"/>
          </p:cNvPicPr>
          <p:nvPr>
            <p:ph sz="half" idx="2"/>
          </p:nvPr>
        </p:nvPicPr>
        <p:blipFill>
          <a:blip r:embed="rId2" cstate="print"/>
          <a:srcRect/>
          <a:stretch>
            <a:fillRect/>
          </a:stretch>
        </p:blipFill>
        <p:spPr>
          <a:xfrm>
            <a:off x="5181601" y="3048000"/>
            <a:ext cx="5253269" cy="3429000"/>
          </a:xfrm>
        </p:spPr>
      </p:pic>
    </p:spTree>
    <p:extLst>
      <p:ext uri="{BB962C8B-B14F-4D97-AF65-F5344CB8AC3E}">
        <p14:creationId xmlns:p14="http://schemas.microsoft.com/office/powerpoint/2010/main" val="320092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8" descr="PCMH.jpg"/>
          <p:cNvPicPr>
            <a:picLocks noChangeAspect="1"/>
          </p:cNvPicPr>
          <p:nvPr/>
        </p:nvPicPr>
        <p:blipFill>
          <a:blip r:embed="rId2" cstate="print"/>
          <a:srcRect/>
          <a:stretch>
            <a:fillRect/>
          </a:stretch>
        </p:blipFill>
        <p:spPr bwMode="auto">
          <a:xfrm>
            <a:off x="2330450" y="204788"/>
            <a:ext cx="6965950" cy="6500812"/>
          </a:xfrm>
          <a:prstGeom prst="rect">
            <a:avLst/>
          </a:prstGeom>
          <a:noFill/>
          <a:ln w="9525">
            <a:noFill/>
            <a:miter lim="800000"/>
            <a:headEnd/>
            <a:tailEnd/>
          </a:ln>
        </p:spPr>
      </p:pic>
    </p:spTree>
    <p:extLst>
      <p:ext uri="{BB962C8B-B14F-4D97-AF65-F5344CB8AC3E}">
        <p14:creationId xmlns:p14="http://schemas.microsoft.com/office/powerpoint/2010/main" val="36307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Medicaid and Medicare Payments</a:t>
            </a:r>
            <a:endParaRPr lang="en-US" dirty="0"/>
          </a:p>
        </p:txBody>
      </p:sp>
      <p:sp>
        <p:nvSpPr>
          <p:cNvPr id="3" name="Content Placeholder 2"/>
          <p:cNvSpPr>
            <a:spLocks noGrp="1"/>
          </p:cNvSpPr>
          <p:nvPr>
            <p:ph sz="half" idx="1"/>
          </p:nvPr>
        </p:nvSpPr>
        <p:spPr/>
        <p:txBody>
          <a:bodyPr/>
          <a:lstStyle/>
          <a:p>
            <a:r>
              <a:rPr lang="en-US" dirty="0" smtClean="0"/>
              <a:t>FQHC 2020 Medicare enhanced rate $173 per visit</a:t>
            </a:r>
          </a:p>
          <a:p>
            <a:r>
              <a:rPr lang="en-US" dirty="0" smtClean="0"/>
              <a:t>RHC 2020 Medicare enhanced rate $84 per visit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29512" y="1825625"/>
            <a:ext cx="4138118" cy="3099594"/>
          </a:xfrm>
        </p:spPr>
      </p:pic>
    </p:spTree>
    <p:extLst>
      <p:ext uri="{BB962C8B-B14F-4D97-AF65-F5344CB8AC3E}">
        <p14:creationId xmlns:p14="http://schemas.microsoft.com/office/powerpoint/2010/main" val="380813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Chiropractic Integration Outcomes</a:t>
            </a:r>
          </a:p>
        </p:txBody>
      </p:sp>
      <p:sp>
        <p:nvSpPr>
          <p:cNvPr id="17411" name="Content Placeholder 4"/>
          <p:cNvSpPr>
            <a:spLocks noGrp="1"/>
          </p:cNvSpPr>
          <p:nvPr>
            <p:ph idx="1"/>
          </p:nvPr>
        </p:nvSpPr>
        <p:spPr/>
        <p:txBody>
          <a:bodyPr/>
          <a:lstStyle/>
          <a:p>
            <a:r>
              <a:rPr lang="en-US" dirty="0" smtClean="0"/>
              <a:t>Increased referrals to chiropractic providers</a:t>
            </a:r>
          </a:p>
          <a:p>
            <a:r>
              <a:rPr lang="en-US" dirty="0" smtClean="0"/>
              <a:t>Reduced referrals to orthopedic surgeons</a:t>
            </a:r>
          </a:p>
          <a:p>
            <a:r>
              <a:rPr lang="en-US" dirty="0" smtClean="0"/>
              <a:t>Increased patient satisfaction</a:t>
            </a:r>
          </a:p>
          <a:p>
            <a:r>
              <a:rPr lang="en-US" dirty="0" smtClean="0"/>
              <a:t>Chronic pain patients experienced improved function </a:t>
            </a:r>
          </a:p>
          <a:p>
            <a:r>
              <a:rPr lang="en-US" dirty="0" smtClean="0"/>
              <a:t>Reduced use of opioids</a:t>
            </a:r>
          </a:p>
          <a:p>
            <a:r>
              <a:rPr lang="en-US" dirty="0" smtClean="0"/>
              <a:t>Primary care provider satisfaction with chiropractic services</a:t>
            </a:r>
          </a:p>
          <a:p>
            <a:pPr marL="0" indent="0">
              <a:buNone/>
            </a:pPr>
            <a:endParaRPr lang="en-US" dirty="0" smtClean="0"/>
          </a:p>
        </p:txBody>
      </p:sp>
    </p:spTree>
    <p:extLst>
      <p:ext uri="{BB962C8B-B14F-4D97-AF65-F5344CB8AC3E}">
        <p14:creationId xmlns:p14="http://schemas.microsoft.com/office/powerpoint/2010/main" val="3124745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Neuromusculoskeletal Conditions Treated</a:t>
            </a:r>
            <a:endParaRPr lang="en-US" dirty="0"/>
          </a:p>
        </p:txBody>
      </p:sp>
      <p:sp>
        <p:nvSpPr>
          <p:cNvPr id="3" name="Content Placeholder 2"/>
          <p:cNvSpPr>
            <a:spLocks noGrp="1"/>
          </p:cNvSpPr>
          <p:nvPr>
            <p:ph sz="half" idx="1"/>
          </p:nvPr>
        </p:nvSpPr>
        <p:spPr/>
        <p:txBody>
          <a:bodyPr/>
          <a:lstStyle/>
          <a:p>
            <a:r>
              <a:rPr lang="en-US" dirty="0"/>
              <a:t>Acute and chronic pain:</a:t>
            </a:r>
          </a:p>
          <a:p>
            <a:pPr lvl="1"/>
            <a:r>
              <a:rPr lang="en-US" dirty="0"/>
              <a:t>Spinal pain</a:t>
            </a:r>
          </a:p>
          <a:p>
            <a:pPr lvl="1"/>
            <a:r>
              <a:rPr lang="en-US" dirty="0"/>
              <a:t>Cervicogenic headaches </a:t>
            </a:r>
          </a:p>
          <a:p>
            <a:pPr lvl="1"/>
            <a:r>
              <a:rPr lang="en-US" dirty="0"/>
              <a:t>Myofascial pain syndromes</a:t>
            </a:r>
          </a:p>
          <a:p>
            <a:pPr lvl="1"/>
            <a:r>
              <a:rPr lang="en-US" dirty="0"/>
              <a:t>Piriformis syndrome and sciatica </a:t>
            </a:r>
          </a:p>
          <a:p>
            <a:pPr lvl="1"/>
            <a:r>
              <a:rPr lang="en-US" dirty="0"/>
              <a:t>Nerve root radiculopathy and brachial plexopathy </a:t>
            </a:r>
          </a:p>
          <a:p>
            <a:pPr lvl="1"/>
            <a:r>
              <a:rPr lang="en-US" dirty="0"/>
              <a:t>Peripheral compression neuropathies</a:t>
            </a:r>
          </a:p>
          <a:p>
            <a:pPr lvl="1"/>
            <a:r>
              <a:rPr lang="en-US" dirty="0"/>
              <a:t>Coccygodynia</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26898" y="1922929"/>
            <a:ext cx="5804984" cy="4254034"/>
          </a:xfrm>
        </p:spPr>
      </p:pic>
    </p:spTree>
    <p:extLst>
      <p:ext uri="{BB962C8B-B14F-4D97-AF65-F5344CB8AC3E}">
        <p14:creationId xmlns:p14="http://schemas.microsoft.com/office/powerpoint/2010/main" val="1686855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Chiropractic Services</a:t>
            </a:r>
            <a:endParaRPr lang="en-US" dirty="0"/>
          </a:p>
        </p:txBody>
      </p:sp>
      <p:sp>
        <p:nvSpPr>
          <p:cNvPr id="3" name="Content Placeholder 2"/>
          <p:cNvSpPr>
            <a:spLocks noGrp="1"/>
          </p:cNvSpPr>
          <p:nvPr>
            <p:ph sz="half" idx="1"/>
          </p:nvPr>
        </p:nvSpPr>
        <p:spPr/>
        <p:txBody>
          <a:bodyPr/>
          <a:lstStyle/>
          <a:p>
            <a:pPr marL="0" indent="0">
              <a:buNone/>
            </a:pPr>
            <a:r>
              <a:rPr lang="en-US" dirty="0" smtClean="0"/>
              <a:t>Procedures</a:t>
            </a:r>
          </a:p>
          <a:p>
            <a:r>
              <a:rPr lang="en-US" dirty="0" smtClean="0"/>
              <a:t>Spinal and extremity manipulation</a:t>
            </a:r>
          </a:p>
          <a:p>
            <a:r>
              <a:rPr lang="en-US" dirty="0" smtClean="0"/>
              <a:t>Soft tissue treatments</a:t>
            </a:r>
          </a:p>
          <a:p>
            <a:r>
              <a:rPr lang="en-US" dirty="0" smtClean="0"/>
              <a:t>Physiological therapeutics</a:t>
            </a:r>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2621" y="1859673"/>
            <a:ext cx="4860758" cy="4283242"/>
          </a:xfrm>
        </p:spPr>
      </p:pic>
    </p:spTree>
    <p:extLst>
      <p:ext uri="{BB962C8B-B14F-4D97-AF65-F5344CB8AC3E}">
        <p14:creationId xmlns:p14="http://schemas.microsoft.com/office/powerpoint/2010/main" val="3740362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Chiropractic Services</a:t>
            </a:r>
            <a:endParaRPr lang="en-US" dirty="0"/>
          </a:p>
        </p:txBody>
      </p:sp>
      <p:sp>
        <p:nvSpPr>
          <p:cNvPr id="5" name="Content Placeholder 4"/>
          <p:cNvSpPr>
            <a:spLocks noGrp="1"/>
          </p:cNvSpPr>
          <p:nvPr>
            <p:ph sz="half" idx="1"/>
          </p:nvPr>
        </p:nvSpPr>
        <p:spPr/>
        <p:txBody>
          <a:bodyPr/>
          <a:lstStyle/>
          <a:p>
            <a:r>
              <a:rPr lang="en-US" dirty="0"/>
              <a:t>Prevention and Wellness</a:t>
            </a:r>
          </a:p>
          <a:p>
            <a:pPr lvl="1"/>
            <a:r>
              <a:rPr lang="en-US" dirty="0"/>
              <a:t>Smoking cessation</a:t>
            </a:r>
          </a:p>
          <a:p>
            <a:pPr lvl="1"/>
            <a:r>
              <a:rPr lang="en-US" dirty="0"/>
              <a:t>Nutrition and hydration</a:t>
            </a:r>
          </a:p>
          <a:p>
            <a:pPr lvl="1"/>
            <a:r>
              <a:rPr lang="en-US" dirty="0"/>
              <a:t>Specific exercise programs</a:t>
            </a:r>
          </a:p>
          <a:p>
            <a:pPr lvl="1"/>
            <a:r>
              <a:rPr lang="en-US" dirty="0"/>
              <a:t>Posture </a:t>
            </a:r>
          </a:p>
          <a:p>
            <a:endParaRPr lang="en-US" dirty="0"/>
          </a:p>
        </p:txBody>
      </p:sp>
      <p:pic>
        <p:nvPicPr>
          <p:cNvPr id="7"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92471" y="1542226"/>
            <a:ext cx="3313579" cy="4602193"/>
          </a:xfrm>
        </p:spPr>
      </p:pic>
    </p:spTree>
    <p:extLst>
      <p:ext uri="{BB962C8B-B14F-4D97-AF65-F5344CB8AC3E}">
        <p14:creationId xmlns:p14="http://schemas.microsoft.com/office/powerpoint/2010/main" val="1733987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Primary Diagnostic Codes</a:t>
            </a:r>
            <a:endParaRPr lang="en-US" dirty="0"/>
          </a:p>
        </p:txBody>
      </p:sp>
      <p:sp>
        <p:nvSpPr>
          <p:cNvPr id="3" name="Content Placeholder 2"/>
          <p:cNvSpPr>
            <a:spLocks noGrp="1"/>
          </p:cNvSpPr>
          <p:nvPr>
            <p:ph idx="1"/>
          </p:nvPr>
        </p:nvSpPr>
        <p:spPr/>
        <p:txBody>
          <a:bodyPr/>
          <a:lstStyle/>
          <a:p>
            <a:r>
              <a:rPr lang="en-US" dirty="0" smtClean="0"/>
              <a:t>G89.4 Chronic Pain Syndrome</a:t>
            </a:r>
          </a:p>
          <a:p>
            <a:r>
              <a:rPr lang="en-US" dirty="0" smtClean="0"/>
              <a:t>G89.21 Chronic Pain Post-traumatic</a:t>
            </a:r>
          </a:p>
          <a:p>
            <a:r>
              <a:rPr lang="en-US" dirty="0" smtClean="0"/>
              <a:t>G89.11 Acute Pain Post-traumatic</a:t>
            </a:r>
            <a:endParaRPr lang="en-US" dirty="0"/>
          </a:p>
        </p:txBody>
      </p:sp>
    </p:spTree>
    <p:extLst>
      <p:ext uri="{BB962C8B-B14F-4D97-AF65-F5344CB8AC3E}">
        <p14:creationId xmlns:p14="http://schemas.microsoft.com/office/powerpoint/2010/main" val="1344897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Billing and Coding</a:t>
            </a:r>
            <a:endParaRPr lang="en-US" dirty="0"/>
          </a:p>
        </p:txBody>
      </p:sp>
      <p:sp>
        <p:nvSpPr>
          <p:cNvPr id="3" name="Content Placeholder 2"/>
          <p:cNvSpPr>
            <a:spLocks noGrp="1"/>
          </p:cNvSpPr>
          <p:nvPr>
            <p:ph idx="1"/>
          </p:nvPr>
        </p:nvSpPr>
        <p:spPr/>
        <p:txBody>
          <a:bodyPr/>
          <a:lstStyle/>
          <a:p>
            <a:r>
              <a:rPr lang="en-US" dirty="0"/>
              <a:t>E/M</a:t>
            </a:r>
          </a:p>
          <a:p>
            <a:pPr lvl="1"/>
            <a:r>
              <a:rPr lang="en-US" dirty="0"/>
              <a:t>99213 Intermediate evaluation and management of established patient</a:t>
            </a:r>
          </a:p>
          <a:p>
            <a:r>
              <a:rPr lang="en-US" dirty="0"/>
              <a:t>CPT</a:t>
            </a:r>
          </a:p>
          <a:p>
            <a:pPr lvl="1"/>
            <a:r>
              <a:rPr lang="en-US" dirty="0"/>
              <a:t>98940 CMT spinal 1-2 regions</a:t>
            </a:r>
          </a:p>
          <a:p>
            <a:pPr lvl="1"/>
            <a:r>
              <a:rPr lang="en-US" dirty="0"/>
              <a:t>98941 CMT spinal 3-4 regions</a:t>
            </a:r>
          </a:p>
          <a:p>
            <a:pPr lvl="1"/>
            <a:r>
              <a:rPr lang="en-US" dirty="0"/>
              <a:t>98943 CMT extra spinal</a:t>
            </a:r>
          </a:p>
          <a:p>
            <a:pPr lvl="1"/>
            <a:r>
              <a:rPr lang="en-US" dirty="0"/>
              <a:t>97140 Manual therapy techniques (soft tissue treatments)</a:t>
            </a:r>
          </a:p>
          <a:p>
            <a:endParaRPr lang="en-US" dirty="0"/>
          </a:p>
        </p:txBody>
      </p:sp>
    </p:spTree>
    <p:extLst>
      <p:ext uri="{BB962C8B-B14F-4D97-AF65-F5344CB8AC3E}">
        <p14:creationId xmlns:p14="http://schemas.microsoft.com/office/powerpoint/2010/main" val="42837291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Comments</a:t>
            </a:r>
            <a:endParaRPr lang="en-US" dirty="0"/>
          </a:p>
        </p:txBody>
      </p:sp>
      <p:sp>
        <p:nvSpPr>
          <p:cNvPr id="3" name="Content Placeholder 2"/>
          <p:cNvSpPr>
            <a:spLocks noGrp="1"/>
          </p:cNvSpPr>
          <p:nvPr>
            <p:ph sz="half" idx="1"/>
          </p:nvPr>
        </p:nvSpPr>
        <p:spPr/>
        <p:txBody>
          <a:bodyPr/>
          <a:lstStyle/>
          <a:p>
            <a:r>
              <a:rPr lang="en-US" dirty="0" smtClean="0"/>
              <a:t>I like the chiropractor because now I know what is wrong.</a:t>
            </a:r>
          </a:p>
          <a:p>
            <a:r>
              <a:rPr lang="en-US" dirty="0" smtClean="0"/>
              <a:t>The chiropractors make me feel better.</a:t>
            </a:r>
          </a:p>
          <a:p>
            <a:r>
              <a:rPr lang="en-US" dirty="0" smtClean="0"/>
              <a:t>I don’t want to take the drugs anymore.</a:t>
            </a:r>
          </a:p>
          <a:p>
            <a:r>
              <a:rPr lang="en-US" dirty="0" smtClean="0"/>
              <a:t>We need more chiropractors!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2621" y="1859673"/>
            <a:ext cx="4860758" cy="4283242"/>
          </a:xfrm>
        </p:spPr>
      </p:pic>
    </p:spTree>
    <p:extLst>
      <p:ext uri="{BB962C8B-B14F-4D97-AF65-F5344CB8AC3E}">
        <p14:creationId xmlns:p14="http://schemas.microsoft.com/office/powerpoint/2010/main" val="38277917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Patient Outcomes</a:t>
            </a:r>
            <a:endParaRPr lang="en-US" dirty="0"/>
          </a:p>
        </p:txBody>
      </p:sp>
      <p:sp>
        <p:nvSpPr>
          <p:cNvPr id="3" name="Content Placeholder 2"/>
          <p:cNvSpPr>
            <a:spLocks noGrp="1"/>
          </p:cNvSpPr>
          <p:nvPr>
            <p:ph sz="half" idx="1"/>
          </p:nvPr>
        </p:nvSpPr>
        <p:spPr/>
        <p:txBody>
          <a:bodyPr/>
          <a:lstStyle/>
          <a:p>
            <a:r>
              <a:rPr lang="en-US" dirty="0" smtClean="0"/>
              <a:t>Reduced use of opioids</a:t>
            </a:r>
          </a:p>
          <a:p>
            <a:r>
              <a:rPr lang="en-US" dirty="0" smtClean="0"/>
              <a:t>Improved quality of life</a:t>
            </a:r>
          </a:p>
          <a:p>
            <a:r>
              <a:rPr lang="en-US" dirty="0" smtClean="0"/>
              <a:t>Patient satisfaction</a:t>
            </a:r>
          </a:p>
          <a:p>
            <a:r>
              <a:rPr lang="en-US" dirty="0" smtClean="0"/>
              <a:t>Provider satisfaction</a:t>
            </a:r>
          </a:p>
          <a:p>
            <a:r>
              <a:rPr lang="en-US" dirty="0" smtClean="0"/>
              <a:t>Improved function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6559" y="1825625"/>
            <a:ext cx="4689603" cy="3135335"/>
          </a:xfrm>
        </p:spPr>
      </p:pic>
    </p:spTree>
    <p:extLst>
      <p:ext uri="{BB962C8B-B14F-4D97-AF65-F5344CB8AC3E}">
        <p14:creationId xmlns:p14="http://schemas.microsoft.com/office/powerpoint/2010/main" val="3237890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rtlCol="0">
            <a:normAutofit/>
          </a:bodyPr>
          <a:lstStyle/>
          <a:p>
            <a:pPr>
              <a:defRPr/>
            </a:pPr>
            <a:r>
              <a:rPr lang="en-US" dirty="0" smtClean="0"/>
              <a:t>“We have found that the integration of chiropractic services enabled our patients to experience less pain and promoted healthy living.  Hopefully, other community health centers in Connecticut and across the country will use our model to reduce chronic pain and improve quality of life.”</a:t>
            </a:r>
          </a:p>
          <a:p>
            <a:pPr algn="r">
              <a:buNone/>
              <a:defRPr/>
            </a:pPr>
            <a:r>
              <a:rPr lang="en-US" sz="2000" dirty="0"/>
              <a:t>Margaret Flinter, Ph.D. </a:t>
            </a:r>
          </a:p>
          <a:p>
            <a:pPr algn="r">
              <a:buNone/>
              <a:defRPr/>
            </a:pPr>
            <a:r>
              <a:rPr lang="en-US" sz="2000" dirty="0"/>
              <a:t>Senior Vice President and Clinical Director</a:t>
            </a:r>
          </a:p>
          <a:p>
            <a:pPr algn="r">
              <a:buNone/>
              <a:defRPr/>
            </a:pPr>
            <a:r>
              <a:rPr lang="en-US" sz="2000" dirty="0"/>
              <a:t>Community Health Center, Inc.</a:t>
            </a:r>
          </a:p>
        </p:txBody>
      </p:sp>
    </p:spTree>
    <p:extLst>
      <p:ext uri="{BB962C8B-B14F-4D97-AF65-F5344CB8AC3E}">
        <p14:creationId xmlns:p14="http://schemas.microsoft.com/office/powerpoint/2010/main" val="28434790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Chiropractic Specialty Training</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endParaRPr lang="en-US" dirty="0" smtClean="0"/>
          </a:p>
          <a:p>
            <a:r>
              <a:rPr lang="en-US" dirty="0" smtClean="0"/>
              <a:t>Selected Neuromusculoskeletal Medicine training</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753494"/>
            <a:ext cx="5181600" cy="2495600"/>
          </a:xfrm>
        </p:spPr>
      </p:pic>
    </p:spTree>
    <p:extLst>
      <p:ext uri="{BB962C8B-B14F-4D97-AF65-F5344CB8AC3E}">
        <p14:creationId xmlns:p14="http://schemas.microsoft.com/office/powerpoint/2010/main" val="3057870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Enhanced Medicaid and Medicare Payments</a:t>
            </a:r>
          </a:p>
        </p:txBody>
      </p:sp>
      <p:sp>
        <p:nvSpPr>
          <p:cNvPr id="3" name="Content Placeholder 2"/>
          <p:cNvSpPr>
            <a:spLocks noGrp="1"/>
          </p:cNvSpPr>
          <p:nvPr>
            <p:ph sz="half" idx="1"/>
          </p:nvPr>
        </p:nvSpPr>
        <p:spPr/>
        <p:txBody>
          <a:bodyPr/>
          <a:lstStyle/>
          <a:p>
            <a:endParaRPr lang="en-US" dirty="0" smtClean="0"/>
          </a:p>
          <a:p>
            <a:r>
              <a:rPr lang="en-US" dirty="0" smtClean="0"/>
              <a:t>FQHC and RHC negotiated </a:t>
            </a:r>
            <a:r>
              <a:rPr lang="en-US" dirty="0"/>
              <a:t>Medicaid rate range </a:t>
            </a:r>
          </a:p>
          <a:p>
            <a:r>
              <a:rPr lang="en-US" dirty="0"/>
              <a:t>$130-150 per visit</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32620" y="1825625"/>
            <a:ext cx="5031272" cy="3773454"/>
          </a:xfrm>
        </p:spPr>
      </p:pic>
    </p:spTree>
    <p:extLst>
      <p:ext uri="{BB962C8B-B14F-4D97-AF65-F5344CB8AC3E}">
        <p14:creationId xmlns:p14="http://schemas.microsoft.com/office/powerpoint/2010/main" val="2156185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Chiropractic Specialty Training</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300-hour program for practicing chiropractors</a:t>
            </a:r>
          </a:p>
          <a:p>
            <a:pPr lvl="1"/>
            <a:r>
              <a:rPr lang="en-US" dirty="0" smtClean="0"/>
              <a:t>50 hours of live, seminar training</a:t>
            </a:r>
          </a:p>
          <a:p>
            <a:pPr lvl="1"/>
            <a:r>
              <a:rPr lang="en-US" dirty="0" smtClean="0"/>
              <a:t>250 hours of Advanced Online Clinical Training</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6735" y="2104571"/>
            <a:ext cx="4197036" cy="3948200"/>
          </a:xfrm>
        </p:spPr>
      </p:pic>
    </p:spTree>
    <p:extLst>
      <p:ext uri="{BB962C8B-B14F-4D97-AF65-F5344CB8AC3E}">
        <p14:creationId xmlns:p14="http://schemas.microsoft.com/office/powerpoint/2010/main" val="2342569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153025" y="228600"/>
            <a:ext cx="2457450" cy="2457450"/>
          </a:xfrm>
          <a:prstGeom prst="rect">
            <a:avLst/>
          </a:prstGeom>
          <a:noFill/>
          <a:ln>
            <a:noFill/>
          </a:ln>
        </p:spPr>
      </p:pic>
      <p:sp>
        <p:nvSpPr>
          <p:cNvPr id="6" name="Rectangle 5"/>
          <p:cNvSpPr/>
          <p:nvPr/>
        </p:nvSpPr>
        <p:spPr>
          <a:xfrm>
            <a:off x="1419225" y="3276601"/>
            <a:ext cx="9305925" cy="954107"/>
          </a:xfrm>
          <a:prstGeom prst="rect">
            <a:avLst/>
          </a:prstGeom>
        </p:spPr>
        <p:txBody>
          <a:bodyPr wrap="square">
            <a:spAutoFit/>
          </a:bodyPr>
          <a:lstStyle/>
          <a:p>
            <a:r>
              <a:rPr lang="en-US" sz="2800" cap="all" dirty="0" smtClean="0">
                <a:solidFill>
                  <a:srgbClr val="4C2D9B"/>
                </a:solidFill>
                <a:effectLst/>
                <a:latin typeface="Calibri" panose="020F0502020204030204" pitchFamily="34" charset="0"/>
                <a:ea typeface="Calibri" panose="020F0502020204030204" pitchFamily="34" charset="0"/>
                <a:cs typeface="Times New Roman" panose="02020603050405020304" pitchFamily="18" charset="0"/>
              </a:rPr>
              <a:t>University of Bridgeport</a:t>
            </a:r>
            <a:br>
              <a:rPr lang="en-US" sz="2800" cap="all" dirty="0" smtClean="0">
                <a:solidFill>
                  <a:srgbClr val="4C2D9B"/>
                </a:solidFill>
                <a:effectLst/>
                <a:latin typeface="Calibri" panose="020F0502020204030204" pitchFamily="34" charset="0"/>
                <a:ea typeface="Calibri" panose="020F0502020204030204" pitchFamily="34" charset="0"/>
                <a:cs typeface="Times New Roman" panose="02020603050405020304" pitchFamily="18" charset="0"/>
              </a:rPr>
            </a:br>
            <a:r>
              <a:rPr lang="en-US" sz="2800" cap="all" dirty="0" smtClean="0">
                <a:solidFill>
                  <a:srgbClr val="4C2D9B"/>
                </a:solidFill>
                <a:effectLst/>
                <a:latin typeface="Calibri" panose="020F0502020204030204" pitchFamily="34" charset="0"/>
                <a:ea typeface="Calibri" panose="020F0502020204030204" pitchFamily="34" charset="0"/>
                <a:cs typeface="Times New Roman" panose="02020603050405020304" pitchFamily="18" charset="0"/>
              </a:rPr>
              <a:t>Residency in neuromusculoskeletal medicine</a:t>
            </a:r>
            <a:endParaRPr lang="en-US" sz="2800" dirty="0"/>
          </a:p>
        </p:txBody>
      </p:sp>
    </p:spTree>
    <p:extLst>
      <p:ext uri="{BB962C8B-B14F-4D97-AF65-F5344CB8AC3E}">
        <p14:creationId xmlns:p14="http://schemas.microsoft.com/office/powerpoint/2010/main" val="558955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Chiropractic Specialty Training</a:t>
            </a:r>
            <a:endParaRPr lang="en-US" dirty="0"/>
          </a:p>
        </p:txBody>
      </p:sp>
      <p:sp>
        <p:nvSpPr>
          <p:cNvPr id="3" name="Content Placeholder 2"/>
          <p:cNvSpPr>
            <a:spLocks noGrp="1"/>
          </p:cNvSpPr>
          <p:nvPr>
            <p:ph sz="half" idx="1"/>
          </p:nvPr>
        </p:nvSpPr>
        <p:spPr/>
        <p:txBody>
          <a:bodyPr/>
          <a:lstStyle/>
          <a:p>
            <a:r>
              <a:rPr lang="en-US" dirty="0" smtClean="0"/>
              <a:t>Three-year, full-time residency</a:t>
            </a:r>
          </a:p>
          <a:p>
            <a:r>
              <a:rPr lang="en-US" dirty="0" smtClean="0"/>
              <a:t>Primary care sites (21 in Connecticut and New Jersey)</a:t>
            </a:r>
          </a:p>
          <a:p>
            <a:r>
              <a:rPr lang="en-US" dirty="0" smtClean="0"/>
              <a:t>Credentialed as a member of the medical staff of an FQHC/Community Health Center</a:t>
            </a:r>
          </a:p>
          <a:p>
            <a:r>
              <a:rPr lang="en-US" dirty="0" smtClean="0"/>
              <a:t>Function as a chiropractic specialist on a primary care team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9321" y="2171700"/>
            <a:ext cx="5003222" cy="3429000"/>
          </a:xfrm>
        </p:spPr>
      </p:pic>
    </p:spTree>
    <p:extLst>
      <p:ext uri="{BB962C8B-B14F-4D97-AF65-F5344CB8AC3E}">
        <p14:creationId xmlns:p14="http://schemas.microsoft.com/office/powerpoint/2010/main" val="31470865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Chiropractic Specialty Training</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r>
              <a:rPr lang="en-US" dirty="0" smtClean="0"/>
              <a:t>Board Certification with the Academy of Chiropractic Orthopedists/International Academy of Neuromusculoskeletal Medicine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38848" y="2136703"/>
            <a:ext cx="4678197" cy="4040260"/>
          </a:xfrm>
        </p:spPr>
      </p:pic>
    </p:spTree>
    <p:extLst>
      <p:ext uri="{BB962C8B-B14F-4D97-AF65-F5344CB8AC3E}">
        <p14:creationId xmlns:p14="http://schemas.microsoft.com/office/powerpoint/2010/main" val="542870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Minnesota Rural Health Care</a:t>
            </a:r>
            <a:endParaRPr lang="en-US" dirty="0"/>
          </a:p>
        </p:txBody>
      </p:sp>
      <p:sp>
        <p:nvSpPr>
          <p:cNvPr id="3" name="Content Placeholder 2"/>
          <p:cNvSpPr>
            <a:spLocks noGrp="1"/>
          </p:cNvSpPr>
          <p:nvPr>
            <p:ph sz="half" idx="1"/>
          </p:nvPr>
        </p:nvSpPr>
        <p:spPr/>
        <p:txBody>
          <a:bodyPr/>
          <a:lstStyle/>
          <a:p>
            <a:r>
              <a:rPr lang="en-US" dirty="0"/>
              <a:t>According to </a:t>
            </a:r>
            <a:r>
              <a:rPr lang="en-US" dirty="0">
                <a:hlinkClick r:id="rId2"/>
              </a:rPr>
              <a:t>data.HRSA.gov</a:t>
            </a:r>
            <a:r>
              <a:rPr lang="en-US" dirty="0"/>
              <a:t>, as of October 2019 Minnesota had: </a:t>
            </a:r>
          </a:p>
          <a:p>
            <a:r>
              <a:rPr lang="en-US" dirty="0"/>
              <a:t>78 Critical Access Hospitals </a:t>
            </a:r>
          </a:p>
          <a:p>
            <a:r>
              <a:rPr lang="en-US" dirty="0"/>
              <a:t>99 Rural Health Clinics </a:t>
            </a:r>
          </a:p>
          <a:p>
            <a:r>
              <a:rPr lang="en-US" dirty="0"/>
              <a:t>13 Federally Qualified Health Center sites located outside of Urbanized Areas </a:t>
            </a:r>
          </a:p>
          <a:p>
            <a:r>
              <a:rPr lang="en-US" dirty="0"/>
              <a:t>25 short term hospitals located outside of Urbanized Areas </a:t>
            </a:r>
          </a:p>
          <a:p>
            <a:endParaRPr lang="en-US" dirty="0"/>
          </a:p>
        </p:txBody>
      </p:sp>
      <p:sp>
        <p:nvSpPr>
          <p:cNvPr id="4" name="Content Placeholder 3"/>
          <p:cNvSpPr>
            <a:spLocks noGrp="1"/>
          </p:cNvSpPr>
          <p:nvPr>
            <p:ph sz="half" idx="2"/>
          </p:nvPr>
        </p:nvSpPr>
        <p:spPr/>
        <p:txBody>
          <a:bodyPr/>
          <a:lstStyle/>
          <a:p>
            <a:r>
              <a:rPr lang="en-US" dirty="0"/>
              <a:t>How to receive enhanced payments for chiropractic services from Medicare and Medicaid."</a:t>
            </a:r>
          </a:p>
        </p:txBody>
      </p:sp>
    </p:spTree>
    <p:extLst>
      <p:ext uri="{BB962C8B-B14F-4D97-AF65-F5344CB8AC3E}">
        <p14:creationId xmlns:p14="http://schemas.microsoft.com/office/powerpoint/2010/main" val="772268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br>
              <a:rPr lang="en-US" dirty="0" smtClean="0"/>
            </a:br>
            <a:r>
              <a:rPr lang="en-US" dirty="0" smtClean="0"/>
              <a:t>Chronic pain syndrome vs chronic pain illness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2568" y="1703592"/>
            <a:ext cx="4326340" cy="5141447"/>
          </a:xfrm>
        </p:spPr>
      </p:pic>
    </p:spTree>
    <p:extLst>
      <p:ext uri="{BB962C8B-B14F-4D97-AF65-F5344CB8AC3E}">
        <p14:creationId xmlns:p14="http://schemas.microsoft.com/office/powerpoint/2010/main" val="2034456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t>Chronic Pain</a:t>
            </a:r>
            <a:endParaRPr lang="en-US" dirty="0"/>
          </a:p>
        </p:txBody>
      </p:sp>
      <p:sp>
        <p:nvSpPr>
          <p:cNvPr id="14" name="Content Placeholder 13"/>
          <p:cNvSpPr>
            <a:spLocks noGrp="1"/>
          </p:cNvSpPr>
          <p:nvPr>
            <p:ph idx="1"/>
          </p:nvPr>
        </p:nvSpPr>
        <p:spPr/>
        <p:txBody>
          <a:bodyPr>
            <a:normAutofit/>
          </a:bodyPr>
          <a:lstStyle/>
          <a:p>
            <a:r>
              <a:rPr lang="en-US" dirty="0"/>
              <a:t>Chronic pain—commonly defined as pain persisting longer than six months—affects an estimated 70 million </a:t>
            </a:r>
            <a:r>
              <a:rPr lang="en-US" dirty="0" smtClean="0"/>
              <a:t>Americans </a:t>
            </a:r>
            <a:r>
              <a:rPr lang="en-US" dirty="0"/>
              <a:t>and is a tragically overlooked public health problem. </a:t>
            </a:r>
            <a:endParaRPr lang="en-US" dirty="0" smtClean="0"/>
          </a:p>
          <a:p>
            <a:r>
              <a:rPr lang="en-US" dirty="0" smtClean="0"/>
              <a:t>The </a:t>
            </a:r>
            <a:r>
              <a:rPr lang="en-US" dirty="0"/>
              <a:t>burden of chronic pain is greater than that of diabetes, heart disease and cancer </a:t>
            </a:r>
            <a:r>
              <a:rPr lang="en-US" dirty="0" smtClean="0"/>
              <a:t>combined.</a:t>
            </a:r>
          </a:p>
          <a:p>
            <a:r>
              <a:rPr lang="en-US" dirty="0" smtClean="0"/>
              <a:t>Ongoing </a:t>
            </a:r>
            <a:r>
              <a:rPr lang="en-US" dirty="0"/>
              <a:t>pain can also undermine overall physical, psychological, and social well-being, and is a major cause of disability and costly health care </a:t>
            </a:r>
            <a:r>
              <a:rPr lang="en-US" dirty="0" smtClean="0"/>
              <a:t>utilization</a:t>
            </a:r>
            <a:r>
              <a:rPr lang="en-US" dirty="0"/>
              <a:t>. </a:t>
            </a:r>
            <a:endParaRPr lang="en-US" dirty="0" smtClean="0"/>
          </a:p>
          <a:p>
            <a:endParaRPr lang="en-US" i="1" dirty="0" smtClean="0"/>
          </a:p>
          <a:p>
            <a:r>
              <a:rPr lang="en-US" sz="1700" i="1" dirty="0" smtClean="0"/>
              <a:t>A Call to Revolutionize Chronic Pain Care in America: An Opportunity in Health Care Reform</a:t>
            </a:r>
            <a:endParaRPr lang="en-US" sz="1700" i="1" dirty="0"/>
          </a:p>
        </p:txBody>
      </p:sp>
    </p:spTree>
    <p:extLst>
      <p:ext uri="{BB962C8B-B14F-4D97-AF65-F5344CB8AC3E}">
        <p14:creationId xmlns:p14="http://schemas.microsoft.com/office/powerpoint/2010/main" val="26274937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endParaRPr lang="en-US" dirty="0" smtClean="0"/>
          </a:p>
          <a:p>
            <a:endParaRPr lang="en-US" dirty="0"/>
          </a:p>
        </p:txBody>
      </p:sp>
      <p:sp>
        <p:nvSpPr>
          <p:cNvPr id="9" name="Text Placeholder 8"/>
          <p:cNvSpPr>
            <a:spLocks noGrp="1"/>
          </p:cNvSpPr>
          <p:nvPr>
            <p:ph type="body" sz="half" idx="2"/>
          </p:nvPr>
        </p:nvSpPr>
        <p:spPr/>
        <p:txBody>
          <a:bodyPr>
            <a:normAutofit lnSpcReduction="10000"/>
          </a:bodyPr>
          <a:lstStyle/>
          <a:p>
            <a:r>
              <a:rPr lang="en-US" sz="4000" dirty="0" smtClean="0"/>
              <a:t>Chronic pain (syndrome) is pain that occurs on at least half the days for six months or more (2016).</a:t>
            </a:r>
            <a:endParaRPr lang="en-US" sz="4000" dirty="0"/>
          </a:p>
        </p:txBody>
      </p:sp>
      <p:pic>
        <p:nvPicPr>
          <p:cNvPr id="8" name="Content Placeholder 7"/>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664004" y="1697830"/>
            <a:ext cx="7210567" cy="3452813"/>
          </a:xfrm>
        </p:spPr>
      </p:pic>
    </p:spTree>
    <p:extLst>
      <p:ext uri="{BB962C8B-B14F-4D97-AF65-F5344CB8AC3E}">
        <p14:creationId xmlns:p14="http://schemas.microsoft.com/office/powerpoint/2010/main" val="13768493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150" y="42333"/>
            <a:ext cx="7846250" cy="6706197"/>
          </a:xfrm>
          <a:prstGeom prst="rect">
            <a:avLst/>
          </a:prstGeom>
        </p:spPr>
      </p:pic>
    </p:spTree>
    <p:extLst>
      <p:ext uri="{BB962C8B-B14F-4D97-AF65-F5344CB8AC3E}">
        <p14:creationId xmlns:p14="http://schemas.microsoft.com/office/powerpoint/2010/main" val="42546415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Chronic Pain and Central Sensitization</a:t>
            </a:r>
            <a:endParaRPr lang="en-US" dirty="0"/>
          </a:p>
        </p:txBody>
      </p:sp>
      <p:sp>
        <p:nvSpPr>
          <p:cNvPr id="3" name="Content Placeholder 2"/>
          <p:cNvSpPr>
            <a:spLocks noGrp="1"/>
          </p:cNvSpPr>
          <p:nvPr>
            <p:ph idx="1"/>
          </p:nvPr>
        </p:nvSpPr>
        <p:spPr/>
        <p:txBody>
          <a:bodyPr>
            <a:normAutofit lnSpcReduction="10000"/>
          </a:bodyPr>
          <a:lstStyle/>
          <a:p>
            <a:r>
              <a:rPr lang="en-US" dirty="0"/>
              <a:t>Central sensitization is a condition of the nervous system that is associated with the development and maintenance of chronic pain. </a:t>
            </a:r>
            <a:endParaRPr lang="en-US" dirty="0" smtClean="0"/>
          </a:p>
          <a:p>
            <a:r>
              <a:rPr lang="en-US" dirty="0" smtClean="0"/>
              <a:t>When </a:t>
            </a:r>
            <a:r>
              <a:rPr lang="en-US" dirty="0"/>
              <a:t>central sensitization occurs, the nervous system goes through a process called </a:t>
            </a:r>
            <a:r>
              <a:rPr lang="en-US" i="1" dirty="0"/>
              <a:t>wind-up</a:t>
            </a:r>
            <a:r>
              <a:rPr lang="en-US" dirty="0"/>
              <a:t> and gets regulated in a persistent state of high reactivity. </a:t>
            </a:r>
            <a:endParaRPr lang="en-US" dirty="0" smtClean="0"/>
          </a:p>
          <a:p>
            <a:r>
              <a:rPr lang="en-US" dirty="0" smtClean="0"/>
              <a:t>This </a:t>
            </a:r>
            <a:r>
              <a:rPr lang="en-US" dirty="0"/>
              <a:t>persistent, or regulated, state of reactivity lowers the threshold for what causes pain and subsequently comes to maintain pain even after the initial injury might have healed</a:t>
            </a:r>
            <a:r>
              <a:rPr lang="en-US" dirty="0" smtClean="0"/>
              <a:t>.</a:t>
            </a:r>
          </a:p>
          <a:p>
            <a:endParaRPr lang="en-US" dirty="0"/>
          </a:p>
          <a:p>
            <a:r>
              <a:rPr lang="en-US" sz="1600" dirty="0" smtClean="0"/>
              <a:t>Phillips</a:t>
            </a:r>
            <a:r>
              <a:rPr lang="en-US" sz="1600" dirty="0"/>
              <a:t>, K. &amp; </a:t>
            </a:r>
            <a:r>
              <a:rPr lang="en-US" sz="1600" dirty="0" err="1"/>
              <a:t>Clauw</a:t>
            </a:r>
            <a:r>
              <a:rPr lang="en-US" sz="1600" dirty="0"/>
              <a:t>, D. J. (2011). Central pain mechanisms in chronic pain states – maybe it is all in their head. </a:t>
            </a:r>
            <a:r>
              <a:rPr lang="en-US" sz="1600" i="1" dirty="0"/>
              <a:t>Best Practice Research in Clinical Rheumatology, 25</a:t>
            </a:r>
            <a:r>
              <a:rPr lang="en-US" sz="1600" dirty="0"/>
              <a:t>, 141-154.</a:t>
            </a:r>
          </a:p>
        </p:txBody>
      </p:sp>
    </p:spTree>
    <p:extLst>
      <p:ext uri="{BB962C8B-B14F-4D97-AF65-F5344CB8AC3E}">
        <p14:creationId xmlns:p14="http://schemas.microsoft.com/office/powerpoint/2010/main" val="1177155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Objectives</a:t>
            </a:r>
            <a:endParaRPr lang="en-US" dirty="0"/>
          </a:p>
        </p:txBody>
      </p:sp>
      <p:sp>
        <p:nvSpPr>
          <p:cNvPr id="3" name="Content Placeholder 2"/>
          <p:cNvSpPr>
            <a:spLocks noGrp="1"/>
          </p:cNvSpPr>
          <p:nvPr>
            <p:ph idx="1"/>
          </p:nvPr>
        </p:nvSpPr>
        <p:spPr/>
        <p:txBody>
          <a:bodyPr/>
          <a:lstStyle/>
          <a:p>
            <a:r>
              <a:rPr lang="en-US" dirty="0"/>
              <a:t>First </a:t>
            </a:r>
            <a:r>
              <a:rPr lang="en-US" dirty="0" smtClean="0"/>
              <a:t>90 minutes</a:t>
            </a:r>
            <a:endParaRPr lang="en-US" dirty="0"/>
          </a:p>
          <a:p>
            <a:pPr lvl="0"/>
            <a:r>
              <a:rPr lang="en-US" dirty="0"/>
              <a:t>Realize the steps necessary to integrate chiropractic services into a Community Health </a:t>
            </a:r>
            <a:r>
              <a:rPr lang="en-US" dirty="0" smtClean="0"/>
              <a:t>Center/FQHC and Rural Health Centers</a:t>
            </a:r>
            <a:endParaRPr lang="en-US" dirty="0"/>
          </a:p>
          <a:p>
            <a:r>
              <a:rPr lang="en-US" dirty="0" smtClean="0"/>
              <a:t>Final 30 minutes</a:t>
            </a:r>
            <a:endParaRPr lang="en-US" dirty="0"/>
          </a:p>
          <a:p>
            <a:pPr lvl="0"/>
            <a:r>
              <a:rPr lang="en-US" dirty="0"/>
              <a:t>Comprehend the </a:t>
            </a:r>
            <a:r>
              <a:rPr lang="en-US" dirty="0" smtClean="0"/>
              <a:t>need for chiropractors to provide differential </a:t>
            </a:r>
            <a:r>
              <a:rPr lang="en-US" dirty="0"/>
              <a:t>diagnosis and prognosis for </a:t>
            </a:r>
            <a:r>
              <a:rPr lang="en-US" dirty="0" smtClean="0"/>
              <a:t>patients </a:t>
            </a:r>
            <a:r>
              <a:rPr lang="en-US" dirty="0"/>
              <a:t>suffering with chronic pain syndrome vs chronic pain </a:t>
            </a:r>
            <a:r>
              <a:rPr lang="en-US" dirty="0" smtClean="0"/>
              <a:t>illness/high impact chronic pain.</a:t>
            </a:r>
            <a:endParaRPr lang="en-US" dirty="0"/>
          </a:p>
          <a:p>
            <a:endParaRPr lang="en-US" dirty="0"/>
          </a:p>
        </p:txBody>
      </p:sp>
    </p:spTree>
    <p:extLst>
      <p:ext uri="{BB962C8B-B14F-4D97-AF65-F5344CB8AC3E}">
        <p14:creationId xmlns:p14="http://schemas.microsoft.com/office/powerpoint/2010/main" val="4295273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Chronic Pain and Central Sensitization</a:t>
            </a:r>
            <a:endParaRPr lang="en-US" dirty="0"/>
          </a:p>
        </p:txBody>
      </p:sp>
      <p:sp>
        <p:nvSpPr>
          <p:cNvPr id="3" name="Content Placeholder 2"/>
          <p:cNvSpPr>
            <a:spLocks noGrp="1"/>
          </p:cNvSpPr>
          <p:nvPr>
            <p:ph sz="half" idx="1"/>
          </p:nvPr>
        </p:nvSpPr>
        <p:spPr/>
        <p:txBody>
          <a:bodyPr>
            <a:normAutofit/>
          </a:bodyPr>
          <a:lstStyle/>
          <a:p>
            <a:r>
              <a:rPr lang="en-US" dirty="0" smtClean="0"/>
              <a:t>Sensory Function Disturbances</a:t>
            </a:r>
          </a:p>
          <a:p>
            <a:pPr lvl="1"/>
            <a:r>
              <a:rPr lang="en-US" dirty="0" smtClean="0"/>
              <a:t>Hypersensitivity (decreased pain threshold) to pressure, thermal, </a:t>
            </a:r>
            <a:r>
              <a:rPr lang="en-US" dirty="0" err="1" smtClean="0"/>
              <a:t>electrocutaneous</a:t>
            </a:r>
            <a:endParaRPr lang="en-US" dirty="0" smtClean="0"/>
          </a:p>
          <a:p>
            <a:pPr lvl="1"/>
            <a:r>
              <a:rPr lang="en-US" dirty="0" smtClean="0"/>
              <a:t>Spinal cord hypersensitivity (central sensitization)</a:t>
            </a:r>
          </a:p>
          <a:p>
            <a:endParaRPr lang="en-US" sz="1600" dirty="0" smtClean="0"/>
          </a:p>
          <a:p>
            <a:endParaRPr lang="en-US" sz="1600" dirty="0"/>
          </a:p>
          <a:p>
            <a:endParaRPr lang="en-US" sz="1600" dirty="0" smtClean="0"/>
          </a:p>
          <a:p>
            <a:r>
              <a:rPr lang="en-US" sz="1600" dirty="0" smtClean="0"/>
              <a:t>Sterling </a:t>
            </a:r>
            <a:r>
              <a:rPr lang="en-US" sz="1600" dirty="0"/>
              <a:t>M, </a:t>
            </a:r>
            <a:r>
              <a:rPr lang="en-US" sz="1600" dirty="0" err="1"/>
              <a:t>Kenardy</a:t>
            </a:r>
            <a:r>
              <a:rPr lang="en-US" sz="1600" dirty="0"/>
              <a:t> J. Physical and </a:t>
            </a:r>
            <a:r>
              <a:rPr lang="en-US" sz="1600" dirty="0" smtClean="0"/>
              <a:t>psychological aspects </a:t>
            </a:r>
            <a:r>
              <a:rPr lang="en-US" sz="1600" dirty="0"/>
              <a:t>of whiplash: </a:t>
            </a:r>
            <a:r>
              <a:rPr lang="en-US" sz="1600" dirty="0" smtClean="0"/>
              <a:t>Important considerations for </a:t>
            </a:r>
            <a:r>
              <a:rPr lang="en-US" sz="1600" dirty="0"/>
              <a:t>primary care assessment. </a:t>
            </a:r>
            <a:r>
              <a:rPr lang="en-US" sz="1600" i="1" dirty="0"/>
              <a:t>Man </a:t>
            </a:r>
            <a:r>
              <a:rPr lang="en-US" sz="1600" i="1" dirty="0" smtClean="0"/>
              <a:t>her. </a:t>
            </a:r>
            <a:r>
              <a:rPr lang="en-US" sz="1600" dirty="0" smtClean="0"/>
              <a:t>2008;13:93-102</a:t>
            </a:r>
            <a:r>
              <a:rPr lang="en-US" sz="1600" dirty="0"/>
              <a:t>.</a:t>
            </a:r>
            <a:endParaRPr lang="en-US" sz="1600" dirty="0" smtClean="0"/>
          </a:p>
          <a:p>
            <a:pPr lvl="1"/>
            <a:endParaRPr lang="en-US" dirty="0" smtClean="0"/>
          </a:p>
          <a:p>
            <a:pPr marL="457200" lvl="1" indent="0">
              <a:buNone/>
            </a:pPr>
            <a:endParaRPr lang="en-US" dirty="0" smtClean="0"/>
          </a:p>
          <a:p>
            <a:pPr lvl="1"/>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199" y="2006600"/>
            <a:ext cx="5860339" cy="3575299"/>
          </a:xfrm>
        </p:spPr>
      </p:pic>
    </p:spTree>
    <p:extLst>
      <p:ext uri="{BB962C8B-B14F-4D97-AF65-F5344CB8AC3E}">
        <p14:creationId xmlns:p14="http://schemas.microsoft.com/office/powerpoint/2010/main" val="10293147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Chronic Pain Illness</a:t>
            </a:r>
            <a:endParaRPr lang="en-US" dirty="0"/>
          </a:p>
        </p:txBody>
      </p:sp>
      <p:sp>
        <p:nvSpPr>
          <p:cNvPr id="3" name="Content Placeholder 2"/>
          <p:cNvSpPr>
            <a:spLocks noGrp="1"/>
          </p:cNvSpPr>
          <p:nvPr>
            <p:ph idx="1"/>
          </p:nvPr>
        </p:nvSpPr>
        <p:spPr/>
        <p:txBody>
          <a:bodyPr>
            <a:normAutofit/>
          </a:bodyPr>
          <a:lstStyle/>
          <a:p>
            <a:r>
              <a:rPr lang="en-US" dirty="0"/>
              <a:t>Most people in pain, including those with chronic symptoms, go to primary care providers to get relief. </a:t>
            </a:r>
            <a:endParaRPr lang="en-US" dirty="0" smtClean="0"/>
          </a:p>
          <a:p>
            <a:r>
              <a:rPr lang="en-US" dirty="0" smtClean="0"/>
              <a:t>But </a:t>
            </a:r>
            <a:r>
              <a:rPr lang="en-US" dirty="0"/>
              <a:t>current systems of care do not adequately train or support internists, family physicians and pediatricians, the other health care providers who provide primary care in meeting the challenge of treating pain as a chronic illness. </a:t>
            </a:r>
            <a:endParaRPr lang="en-US" dirty="0" smtClean="0"/>
          </a:p>
          <a:p>
            <a:endParaRPr lang="en-US" dirty="0"/>
          </a:p>
          <a:p>
            <a:endParaRPr lang="en-US" b="1" i="1" dirty="0" smtClean="0"/>
          </a:p>
          <a:p>
            <a:r>
              <a:rPr lang="en-US" sz="1600" i="1" dirty="0" smtClean="0"/>
              <a:t>A </a:t>
            </a:r>
            <a:r>
              <a:rPr lang="en-US" sz="1600" i="1" dirty="0"/>
              <a:t>Call to Revolutionize Chronic Pain Care in </a:t>
            </a:r>
            <a:r>
              <a:rPr lang="en-US" sz="1600" i="1" dirty="0" smtClean="0"/>
              <a:t>America: An Opportunity in Health Care Reform</a:t>
            </a:r>
            <a:endParaRPr lang="en-US" sz="1600" i="1" dirty="0"/>
          </a:p>
          <a:p>
            <a:endParaRPr lang="en-US" dirty="0"/>
          </a:p>
        </p:txBody>
      </p:sp>
    </p:spTree>
    <p:extLst>
      <p:ext uri="{BB962C8B-B14F-4D97-AF65-F5344CB8AC3E}">
        <p14:creationId xmlns:p14="http://schemas.microsoft.com/office/powerpoint/2010/main" val="29433844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Chronic Pain Illness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8418" y="1705564"/>
            <a:ext cx="4749421" cy="4279897"/>
          </a:xfrm>
        </p:spPr>
      </p:pic>
    </p:spTree>
    <p:extLst>
      <p:ext uri="{BB962C8B-B14F-4D97-AF65-F5344CB8AC3E}">
        <p14:creationId xmlns:p14="http://schemas.microsoft.com/office/powerpoint/2010/main" val="25022874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Chronic Pain Syndrome</a:t>
            </a:r>
            <a:endParaRPr lang="en-US" dirty="0"/>
          </a:p>
        </p:txBody>
      </p:sp>
      <p:sp>
        <p:nvSpPr>
          <p:cNvPr id="5" name="Content Placeholder 4"/>
          <p:cNvSpPr>
            <a:spLocks noGrp="1"/>
          </p:cNvSpPr>
          <p:nvPr>
            <p:ph sz="half" idx="1"/>
          </p:nvPr>
        </p:nvSpPr>
        <p:spPr/>
        <p:txBody>
          <a:bodyPr>
            <a:normAutofit fontScale="92500"/>
          </a:bodyPr>
          <a:lstStyle/>
          <a:p>
            <a:r>
              <a:rPr lang="en-US" dirty="0"/>
              <a:t>Pain </a:t>
            </a:r>
            <a:r>
              <a:rPr lang="en-US" dirty="0" smtClean="0"/>
              <a:t>occurs on 4 days per week </a:t>
            </a:r>
            <a:r>
              <a:rPr lang="en-US" dirty="0"/>
              <a:t>for </a:t>
            </a:r>
            <a:r>
              <a:rPr lang="en-US" dirty="0" smtClean="0"/>
              <a:t>more </a:t>
            </a:r>
            <a:r>
              <a:rPr lang="en-US" dirty="0"/>
              <a:t>6 </a:t>
            </a:r>
            <a:r>
              <a:rPr lang="en-US" dirty="0" smtClean="0"/>
              <a:t>months or longer</a:t>
            </a:r>
            <a:endParaRPr lang="en-US" dirty="0"/>
          </a:p>
          <a:p>
            <a:r>
              <a:rPr lang="en-US" dirty="0"/>
              <a:t>A</a:t>
            </a:r>
            <a:r>
              <a:rPr lang="en-US" dirty="0" smtClean="0"/>
              <a:t>ppropriate care </a:t>
            </a:r>
            <a:r>
              <a:rPr lang="en-US" dirty="0"/>
              <a:t>following injury</a:t>
            </a:r>
          </a:p>
          <a:p>
            <a:r>
              <a:rPr lang="en-US" dirty="0" smtClean="0"/>
              <a:t>Higher </a:t>
            </a:r>
            <a:r>
              <a:rPr lang="en-US" dirty="0"/>
              <a:t>level of education</a:t>
            </a:r>
          </a:p>
          <a:p>
            <a:r>
              <a:rPr lang="en-US" dirty="0" smtClean="0"/>
              <a:t>Control of employment </a:t>
            </a:r>
            <a:endParaRPr lang="en-US" dirty="0"/>
          </a:p>
          <a:p>
            <a:r>
              <a:rPr lang="en-US" dirty="0" smtClean="0"/>
              <a:t>Low to moderate </a:t>
            </a:r>
            <a:r>
              <a:rPr lang="en-US" dirty="0"/>
              <a:t>pain scale scores</a:t>
            </a:r>
          </a:p>
          <a:p>
            <a:r>
              <a:rPr lang="en-US" dirty="0" smtClean="0"/>
              <a:t>Coping skills</a:t>
            </a:r>
            <a:endParaRPr lang="en-US" dirty="0"/>
          </a:p>
          <a:p>
            <a:r>
              <a:rPr lang="en-US" dirty="0" smtClean="0"/>
              <a:t>Short- term disability </a:t>
            </a:r>
          </a:p>
          <a:p>
            <a:r>
              <a:rPr lang="en-US" dirty="0" smtClean="0"/>
              <a:t>Properly insured</a:t>
            </a:r>
            <a:endParaRPr lang="en-US" dirty="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2465" y="1567543"/>
            <a:ext cx="3687536" cy="4609420"/>
          </a:xfrm>
        </p:spPr>
      </p:pic>
    </p:spTree>
    <p:extLst>
      <p:ext uri="{BB962C8B-B14F-4D97-AF65-F5344CB8AC3E}">
        <p14:creationId xmlns:p14="http://schemas.microsoft.com/office/powerpoint/2010/main" val="2624627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Post-traumatic Chronic Pain Illness</a:t>
            </a:r>
            <a:endParaRPr lang="en-US" dirty="0"/>
          </a:p>
        </p:txBody>
      </p:sp>
      <p:sp>
        <p:nvSpPr>
          <p:cNvPr id="3" name="Content Placeholder 2"/>
          <p:cNvSpPr>
            <a:spLocks noGrp="1"/>
          </p:cNvSpPr>
          <p:nvPr>
            <p:ph sz="half" idx="1"/>
          </p:nvPr>
        </p:nvSpPr>
        <p:spPr/>
        <p:txBody>
          <a:bodyPr/>
          <a:lstStyle/>
          <a:p>
            <a:r>
              <a:rPr lang="en-US" dirty="0" smtClean="0"/>
              <a:t>Pain on a daily basis for more than 6 months</a:t>
            </a:r>
          </a:p>
          <a:p>
            <a:r>
              <a:rPr lang="en-US" dirty="0" smtClean="0"/>
              <a:t>Inappropriate care or delayed care following injury</a:t>
            </a:r>
          </a:p>
          <a:p>
            <a:r>
              <a:rPr lang="en-US" dirty="0" smtClean="0"/>
              <a:t>Lower level of education</a:t>
            </a:r>
          </a:p>
          <a:p>
            <a:r>
              <a:rPr lang="en-US" dirty="0" smtClean="0"/>
              <a:t>Loss of minimum wage job(s)</a:t>
            </a:r>
          </a:p>
          <a:p>
            <a:r>
              <a:rPr lang="en-US" dirty="0" smtClean="0"/>
              <a:t>Extremely high pain scale scores</a:t>
            </a:r>
          </a:p>
          <a:p>
            <a:r>
              <a:rPr lang="en-US" dirty="0" smtClean="0"/>
              <a:t>Emotionally charged</a:t>
            </a:r>
          </a:p>
          <a:p>
            <a:r>
              <a:rPr lang="en-US" dirty="0" smtClean="0"/>
              <a:t>Disability</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26663956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Factors and Chronic Pain Illness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60003" y="2042865"/>
            <a:ext cx="4929705" cy="3938835"/>
          </a:xfrm>
        </p:spPr>
      </p:pic>
      <p:sp>
        <p:nvSpPr>
          <p:cNvPr id="4" name="Content Placeholder 3"/>
          <p:cNvSpPr>
            <a:spLocks noGrp="1"/>
          </p:cNvSpPr>
          <p:nvPr>
            <p:ph sz="half" idx="2"/>
          </p:nvPr>
        </p:nvSpPr>
        <p:spPr/>
        <p:txBody>
          <a:bodyPr/>
          <a:lstStyle/>
          <a:p>
            <a:endParaRPr lang="en-US" dirty="0" smtClean="0"/>
          </a:p>
          <a:p>
            <a:r>
              <a:rPr lang="en-US" dirty="0" smtClean="0"/>
              <a:t>Affective disorders</a:t>
            </a:r>
          </a:p>
          <a:p>
            <a:r>
              <a:rPr lang="en-US" dirty="0" smtClean="0"/>
              <a:t>Anxiety</a:t>
            </a:r>
          </a:p>
          <a:p>
            <a:r>
              <a:rPr lang="en-US" dirty="0" smtClean="0"/>
              <a:t>Depression</a:t>
            </a:r>
          </a:p>
          <a:p>
            <a:r>
              <a:rPr lang="en-US" dirty="0" smtClean="0"/>
              <a:t>Behavioral abnormalities (fear of movement)</a:t>
            </a:r>
          </a:p>
          <a:p>
            <a:r>
              <a:rPr lang="en-US" dirty="0" smtClean="0"/>
              <a:t>Posttraumatic stress</a:t>
            </a:r>
            <a:endParaRPr lang="en-US" dirty="0"/>
          </a:p>
        </p:txBody>
      </p:sp>
    </p:spTree>
    <p:extLst>
      <p:ext uri="{BB962C8B-B14F-4D97-AF65-F5344CB8AC3E}">
        <p14:creationId xmlns:p14="http://schemas.microsoft.com/office/powerpoint/2010/main" val="33923901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Supports </a:t>
            </a:r>
            <a:r>
              <a:rPr lang="en-US" dirty="0"/>
              <a:t>the development of a system of patient-centered integrated pain management practices based on a biopsychosocial model of care that enables physicians and patients to access the full spectrum of pain treatment </a:t>
            </a:r>
            <a:r>
              <a:rPr lang="en-US" dirty="0" smtClean="0"/>
              <a:t>options…</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50866" y="1825626"/>
            <a:ext cx="6049781" cy="2052604"/>
          </a:xfrm>
        </p:spPr>
      </p:pic>
    </p:spTree>
    <p:extLst>
      <p:ext uri="{BB962C8B-B14F-4D97-AF65-F5344CB8AC3E}">
        <p14:creationId xmlns:p14="http://schemas.microsoft.com/office/powerpoint/2010/main" val="20211184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Inadequate Pain Treatment</a:t>
            </a:r>
            <a:endParaRPr lang="en-US" dirty="0"/>
          </a:p>
        </p:txBody>
      </p:sp>
      <p:sp>
        <p:nvSpPr>
          <p:cNvPr id="3" name="Content Placeholder 2"/>
          <p:cNvSpPr>
            <a:spLocks noGrp="1"/>
          </p:cNvSpPr>
          <p:nvPr>
            <p:ph sz="half" idx="1"/>
          </p:nvPr>
        </p:nvSpPr>
        <p:spPr/>
        <p:txBody>
          <a:bodyPr>
            <a:normAutofit lnSpcReduction="10000"/>
          </a:bodyPr>
          <a:lstStyle/>
          <a:p>
            <a:r>
              <a:rPr lang="en-US" dirty="0"/>
              <a:t>Currently, large numbers of Americans receive inadequate pain prevention, assessment, </a:t>
            </a:r>
            <a:r>
              <a:rPr lang="en-US" dirty="0" smtClean="0"/>
              <a:t>and treatment</a:t>
            </a:r>
            <a:r>
              <a:rPr lang="en-US" dirty="0"/>
              <a:t>, in part because of financial incentives that work against the provision of the best, </a:t>
            </a:r>
            <a:r>
              <a:rPr lang="en-US" dirty="0" smtClean="0"/>
              <a:t>most individualized </a:t>
            </a:r>
            <a:r>
              <a:rPr lang="en-US" dirty="0"/>
              <a:t>care; unrealistic patient expectations; and a lack of valid and objective </a:t>
            </a:r>
            <a:r>
              <a:rPr lang="en-US" dirty="0" smtClean="0"/>
              <a:t>pain assessment </a:t>
            </a:r>
            <a:r>
              <a:rPr lang="en-US" dirty="0"/>
              <a:t>measures</a:t>
            </a:r>
            <a:r>
              <a:rPr lang="en-US" dirty="0" smtClean="0"/>
              <a:t>.</a:t>
            </a:r>
          </a:p>
          <a:p>
            <a:r>
              <a:rPr lang="en-US" sz="1700" i="1" dirty="0"/>
              <a:t>A Call to Revolutionize Chronic Pain Care in America: An Opportunity in Health Care Reform</a:t>
            </a:r>
          </a:p>
          <a:p>
            <a:endParaRPr lang="en-US" dirty="0"/>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3988" y="1825625"/>
            <a:ext cx="5299705" cy="3883754"/>
          </a:xfrm>
        </p:spPr>
      </p:pic>
    </p:spTree>
    <p:extLst>
      <p:ext uri="{BB962C8B-B14F-4D97-AF65-F5344CB8AC3E}">
        <p14:creationId xmlns:p14="http://schemas.microsoft.com/office/powerpoint/2010/main" val="17534835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PCP and Chronic Pain…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…primary </a:t>
            </a:r>
            <a:r>
              <a:rPr lang="en-US" dirty="0"/>
              <a:t>care practitioners are an early step in the pain </a:t>
            </a:r>
            <a:r>
              <a:rPr lang="en-US" dirty="0" smtClean="0"/>
              <a:t>care journey</a:t>
            </a:r>
            <a:r>
              <a:rPr lang="en-US" dirty="0"/>
              <a:t>, treating 52 percent of chronic pain patients in the United States based on a national </a:t>
            </a:r>
            <a:r>
              <a:rPr lang="en-US" dirty="0" smtClean="0"/>
              <a:t>mail survey </a:t>
            </a:r>
            <a:r>
              <a:rPr lang="en-US" dirty="0"/>
              <a:t>of primary care physicians, physician pain specialists, chiropractors, and </a:t>
            </a:r>
            <a:r>
              <a:rPr lang="en-US" dirty="0" smtClean="0"/>
              <a:t>acupuncturists (</a:t>
            </a:r>
            <a:r>
              <a:rPr lang="en-US" dirty="0"/>
              <a:t>Breuer et al., 2010).</a:t>
            </a:r>
          </a:p>
        </p:txBody>
      </p:sp>
    </p:spTree>
    <p:extLst>
      <p:ext uri="{BB962C8B-B14F-4D97-AF65-F5344CB8AC3E}">
        <p14:creationId xmlns:p14="http://schemas.microsoft.com/office/powerpoint/2010/main" val="36155860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Interdisciplinary team…</a:t>
            </a:r>
            <a:endParaRPr lang="en-US" dirty="0"/>
          </a:p>
        </p:txBody>
      </p:sp>
      <p:sp>
        <p:nvSpPr>
          <p:cNvPr id="3" name="Content Placeholder 2"/>
          <p:cNvSpPr>
            <a:spLocks noGrp="1"/>
          </p:cNvSpPr>
          <p:nvPr>
            <p:ph sz="half" idx="1"/>
          </p:nvPr>
        </p:nvSpPr>
        <p:spPr/>
        <p:txBody>
          <a:bodyPr/>
          <a:lstStyle/>
          <a:p>
            <a:r>
              <a:rPr lang="en-US" dirty="0"/>
              <a:t>Ideally, most patients with severe persistent pain would obtain </a:t>
            </a:r>
            <a:r>
              <a:rPr lang="en-US" dirty="0" smtClean="0"/>
              <a:t>pain care </a:t>
            </a:r>
            <a:r>
              <a:rPr lang="en-US" dirty="0"/>
              <a:t>from an interdisciplinary team, as opposed to a specialist who might focus on a </a:t>
            </a:r>
            <a:r>
              <a:rPr lang="en-US" dirty="0" smtClean="0"/>
              <a:t>narrow range </a:t>
            </a:r>
            <a:r>
              <a:rPr lang="en-US" dirty="0"/>
              <a:t>of treatments and have a restricted view of how pain is affecting the patient.</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80139"/>
            <a:ext cx="5181600" cy="3442309"/>
          </a:xfrm>
        </p:spPr>
      </p:pic>
    </p:spTree>
    <p:extLst>
      <p:ext uri="{BB962C8B-B14F-4D97-AF65-F5344CB8AC3E}">
        <p14:creationId xmlns:p14="http://schemas.microsoft.com/office/powerpoint/2010/main" val="1361713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378039"/>
            <a:ext cx="10515600" cy="4798924"/>
          </a:xfrm>
        </p:spPr>
        <p:txBody>
          <a:bodyPr>
            <a:normAutofit/>
          </a:bodyPr>
          <a:lstStyle/>
          <a:p>
            <a:pPr marL="0" indent="0" algn="ctr">
              <a:buNone/>
            </a:pPr>
            <a:r>
              <a:rPr lang="en-US" sz="6000" dirty="0"/>
              <a:t>Why Chiropractic Services Should be Integrated into Federally Qualified Health Centers and Rural Health Centers</a:t>
            </a:r>
          </a:p>
        </p:txBody>
      </p:sp>
    </p:spTree>
    <p:extLst>
      <p:ext uri="{BB962C8B-B14F-4D97-AF65-F5344CB8AC3E}">
        <p14:creationId xmlns:p14="http://schemas.microsoft.com/office/powerpoint/2010/main" val="21423513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Care Team</a:t>
            </a:r>
            <a:endParaRPr lang="en-US" dirty="0"/>
          </a:p>
        </p:txBody>
      </p:sp>
      <p:sp>
        <p:nvSpPr>
          <p:cNvPr id="3" name="Content Placeholder 2"/>
          <p:cNvSpPr>
            <a:spLocks noGrp="1"/>
          </p:cNvSpPr>
          <p:nvPr>
            <p:ph sz="half" idx="1"/>
          </p:nvPr>
        </p:nvSpPr>
        <p:spPr/>
        <p:txBody>
          <a:bodyPr/>
          <a:lstStyle/>
          <a:p>
            <a:r>
              <a:rPr lang="en-US" dirty="0"/>
              <a:t>In the primary care setting, the </a:t>
            </a:r>
            <a:r>
              <a:rPr lang="en-US" dirty="0" smtClean="0"/>
              <a:t>team most </a:t>
            </a:r>
            <a:r>
              <a:rPr lang="en-US" dirty="0"/>
              <a:t>often includes a primary care practitioner, nurse, and mental health </a:t>
            </a:r>
            <a:r>
              <a:rPr lang="en-US" dirty="0" smtClean="0"/>
              <a:t>clinician but should include chiropractic specialists.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10496" y="1371601"/>
            <a:ext cx="4946595" cy="4155140"/>
          </a:xfrm>
        </p:spPr>
      </p:pic>
    </p:spTree>
    <p:extLst>
      <p:ext uri="{BB962C8B-B14F-4D97-AF65-F5344CB8AC3E}">
        <p14:creationId xmlns:p14="http://schemas.microsoft.com/office/powerpoint/2010/main" val="24363542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500" y="14500"/>
            <a:ext cx="4544704" cy="6817057"/>
          </a:xfrm>
          <a:prstGeom prst="rect">
            <a:avLst/>
          </a:prstGeom>
        </p:spPr>
      </p:pic>
    </p:spTree>
    <p:extLst>
      <p:ext uri="{BB962C8B-B14F-4D97-AF65-F5344CB8AC3E}">
        <p14:creationId xmlns:p14="http://schemas.microsoft.com/office/powerpoint/2010/main" val="23816221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Prevalence </a:t>
            </a:r>
            <a:r>
              <a:rPr lang="en-US" b="1" dirty="0"/>
              <a:t>and Profile of High-Impact Chronic Pain in the United </a:t>
            </a:r>
            <a:r>
              <a:rPr lang="en-US" b="1" dirty="0" smtClean="0"/>
              <a:t>States</a:t>
            </a:r>
            <a:r>
              <a:rPr lang="en-US" b="1" dirty="0"/>
              <a:t/>
            </a:r>
            <a:br>
              <a:rPr lang="en-US" b="1" dirty="0"/>
            </a:br>
            <a:endParaRPr lang="en-US" dirty="0"/>
          </a:p>
        </p:txBody>
      </p:sp>
      <p:sp>
        <p:nvSpPr>
          <p:cNvPr id="5" name="Content Placeholder 4"/>
          <p:cNvSpPr>
            <a:spLocks noGrp="1"/>
          </p:cNvSpPr>
          <p:nvPr>
            <p:ph idx="1"/>
          </p:nvPr>
        </p:nvSpPr>
        <p:spPr/>
        <p:txBody>
          <a:bodyPr/>
          <a:lstStyle/>
          <a:p>
            <a:r>
              <a:rPr lang="en-US" dirty="0"/>
              <a:t>The multidimensional nature of chronic pain is not reflected by definitions based solely on pain duration, resulting in high prevalence estimates limiting effective policy development. </a:t>
            </a:r>
            <a:endParaRPr lang="en-US" dirty="0" smtClean="0"/>
          </a:p>
          <a:p>
            <a:r>
              <a:rPr lang="en-US" dirty="0" smtClean="0"/>
              <a:t>The </a:t>
            </a:r>
            <a:r>
              <a:rPr lang="en-US" dirty="0"/>
              <a:t>newly proposed concept of high-impact chronic pain (HICP) incorporates both disability and pain duration to identify a more severely impacted portion of the chronic pain population yet remains uncharacterized at the population level. </a:t>
            </a:r>
            <a:endParaRPr lang="en-US" dirty="0" smtClean="0"/>
          </a:p>
          <a:p>
            <a:endParaRPr lang="en-US" dirty="0"/>
          </a:p>
          <a:p>
            <a:r>
              <a:rPr lang="en-US" sz="1800" dirty="0" smtClean="0"/>
              <a:t>Pitcher M. et al. Prevalence </a:t>
            </a:r>
            <a:r>
              <a:rPr lang="en-US" sz="1800" dirty="0"/>
              <a:t>and Profile of High-Impact Chronic Pain in the United </a:t>
            </a:r>
            <a:r>
              <a:rPr lang="en-US" sz="1800" dirty="0" smtClean="0"/>
              <a:t>States. </a:t>
            </a:r>
            <a:r>
              <a:rPr lang="en-US" sz="1800" dirty="0">
                <a:hlinkClick r:id="rId2" tooltip="The journal of pain : official journal of the American Pain Society."/>
              </a:rPr>
              <a:t>J Pain.</a:t>
            </a:r>
            <a:r>
              <a:rPr lang="en-US" sz="1800" dirty="0"/>
              <a:t> 2019 Feb;20(2):146-160.</a:t>
            </a:r>
            <a:r>
              <a:rPr lang="en-US" sz="1800" b="1" dirty="0"/>
              <a:t/>
            </a:r>
            <a:br>
              <a:rPr lang="en-US" sz="1800" b="1" dirty="0"/>
            </a:br>
            <a:endParaRPr lang="en-US" sz="1800" dirty="0"/>
          </a:p>
        </p:txBody>
      </p:sp>
    </p:spTree>
    <p:extLst>
      <p:ext uri="{BB962C8B-B14F-4D97-AF65-F5344CB8AC3E}">
        <p14:creationId xmlns:p14="http://schemas.microsoft.com/office/powerpoint/2010/main" val="23082767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Prevalence </a:t>
            </a:r>
            <a:r>
              <a:rPr lang="en-US" b="1" dirty="0"/>
              <a:t>and Profile of High-Impact Chronic Pain in the United States</a:t>
            </a:r>
            <a:br>
              <a:rPr lang="en-US" b="1" dirty="0"/>
            </a:br>
            <a:endParaRPr lang="en-US" dirty="0"/>
          </a:p>
        </p:txBody>
      </p:sp>
      <p:sp>
        <p:nvSpPr>
          <p:cNvPr id="3" name="Content Placeholder 2"/>
          <p:cNvSpPr>
            <a:spLocks noGrp="1"/>
          </p:cNvSpPr>
          <p:nvPr>
            <p:ph idx="1"/>
          </p:nvPr>
        </p:nvSpPr>
        <p:spPr/>
        <p:txBody>
          <a:bodyPr/>
          <a:lstStyle/>
          <a:p>
            <a:r>
              <a:rPr lang="en-US" dirty="0"/>
              <a:t>Overall, chronic pain, defined as pain experienced on most days or every day in the previous 3 months, was strongly associated with an increased risk of disability after controlling for other chronic health conditions (odds ratio = 4.43; 95% confidence interval = 3.73-5.26), where disability was more likely in those with chronic pain than in those with stroke or kidney failure, among others. </a:t>
            </a:r>
          </a:p>
        </p:txBody>
      </p:sp>
    </p:spTree>
    <p:extLst>
      <p:ext uri="{BB962C8B-B14F-4D97-AF65-F5344CB8AC3E}">
        <p14:creationId xmlns:p14="http://schemas.microsoft.com/office/powerpoint/2010/main" val="38899760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Prevalence </a:t>
            </a:r>
            <a:r>
              <a:rPr lang="en-US" b="1" dirty="0"/>
              <a:t>and Profile of High-Impact Chronic Pain in the United States</a:t>
            </a:r>
            <a:br>
              <a:rPr lang="en-US" b="1" dirty="0"/>
            </a:br>
            <a:endParaRPr lang="en-US" dirty="0"/>
          </a:p>
        </p:txBody>
      </p:sp>
      <p:sp>
        <p:nvSpPr>
          <p:cNvPr id="3" name="Content Placeholder 2"/>
          <p:cNvSpPr>
            <a:spLocks noGrp="1"/>
          </p:cNvSpPr>
          <p:nvPr>
            <p:ph idx="1"/>
          </p:nvPr>
        </p:nvSpPr>
        <p:spPr/>
        <p:txBody>
          <a:bodyPr/>
          <a:lstStyle/>
          <a:p>
            <a:r>
              <a:rPr lang="en-US" dirty="0"/>
              <a:t>HICP affected 4.8% of the U.S. adult population, or approximately 10.6 million individuals, in 2011. </a:t>
            </a:r>
            <a:endParaRPr lang="en-US" dirty="0" smtClean="0"/>
          </a:p>
          <a:p>
            <a:r>
              <a:rPr lang="en-US" dirty="0" smtClean="0"/>
              <a:t>The </a:t>
            </a:r>
            <a:r>
              <a:rPr lang="en-US" dirty="0"/>
              <a:t>HICP population reported more severe pain and more mental health and cognitive impairments than persons with chronic pain without disability, and was also more likely to report worsening health, more difficulty with self-care, and greater health care use. </a:t>
            </a:r>
          </a:p>
        </p:txBody>
      </p:sp>
    </p:spTree>
    <p:extLst>
      <p:ext uri="{BB962C8B-B14F-4D97-AF65-F5344CB8AC3E}">
        <p14:creationId xmlns:p14="http://schemas.microsoft.com/office/powerpoint/2010/main" val="3547386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Prevalence </a:t>
            </a:r>
            <a:r>
              <a:rPr lang="en-US" b="1" dirty="0"/>
              <a:t>and Profile of High-Impact Chronic Pain in the United States</a:t>
            </a:r>
            <a:br>
              <a:rPr lang="en-US" b="1" dirty="0"/>
            </a:br>
            <a:endParaRPr lang="en-US" dirty="0"/>
          </a:p>
        </p:txBody>
      </p:sp>
      <p:sp>
        <p:nvSpPr>
          <p:cNvPr id="3" name="Content Placeholder 2"/>
          <p:cNvSpPr>
            <a:spLocks noGrp="1"/>
          </p:cNvSpPr>
          <p:nvPr>
            <p:ph idx="1"/>
          </p:nvPr>
        </p:nvSpPr>
        <p:spPr/>
        <p:txBody>
          <a:bodyPr/>
          <a:lstStyle/>
          <a:p>
            <a:r>
              <a:rPr lang="en-US" dirty="0"/>
              <a:t>HICP clearly represents a more severely impacted portion of the chronic pain population. </a:t>
            </a:r>
            <a:endParaRPr lang="en-US" dirty="0" smtClean="0"/>
          </a:p>
          <a:p>
            <a:r>
              <a:rPr lang="en-US" dirty="0" smtClean="0"/>
              <a:t>Understanding </a:t>
            </a:r>
            <a:r>
              <a:rPr lang="en-US" dirty="0"/>
              <a:t>this heterogeneity will contribute to developing more effective legislation promoting safe and cost-effective approaches to the prevention and treatment of chronic pain.</a:t>
            </a:r>
          </a:p>
        </p:txBody>
      </p:sp>
    </p:spTree>
    <p:extLst>
      <p:ext uri="{BB962C8B-B14F-4D97-AF65-F5344CB8AC3E}">
        <p14:creationId xmlns:p14="http://schemas.microsoft.com/office/powerpoint/2010/main" val="26707282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Prevalence </a:t>
            </a:r>
            <a:r>
              <a:rPr lang="en-US" b="1" dirty="0"/>
              <a:t>and Profile of High-Impact Chronic Pain in the United States</a:t>
            </a:r>
            <a:br>
              <a:rPr lang="en-US" b="1" dirty="0"/>
            </a:br>
            <a:endParaRPr lang="en-US" dirty="0"/>
          </a:p>
        </p:txBody>
      </p:sp>
      <p:sp>
        <p:nvSpPr>
          <p:cNvPr id="3" name="Content Placeholder 2"/>
          <p:cNvSpPr>
            <a:spLocks noGrp="1"/>
          </p:cNvSpPr>
          <p:nvPr>
            <p:ph idx="1"/>
          </p:nvPr>
        </p:nvSpPr>
        <p:spPr/>
        <p:txBody>
          <a:bodyPr/>
          <a:lstStyle/>
          <a:p>
            <a:r>
              <a:rPr lang="en-US" dirty="0"/>
              <a:t>HICP is a powerful new classification that differentiates those with debilitating chronic pain from those with less impactful chronic pain. By addressing the multidimensionality of chronic pain, this classification will improve clinical practice, research, and the development of effective health policy.</a:t>
            </a:r>
          </a:p>
        </p:txBody>
      </p:sp>
    </p:spTree>
    <p:extLst>
      <p:ext uri="{BB962C8B-B14F-4D97-AF65-F5344CB8AC3E}">
        <p14:creationId xmlns:p14="http://schemas.microsoft.com/office/powerpoint/2010/main" val="12411477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73475" y="0"/>
            <a:ext cx="10422608" cy="6857999"/>
          </a:xfrm>
        </p:spPr>
      </p:pic>
    </p:spTree>
    <p:extLst>
      <p:ext uri="{BB962C8B-B14F-4D97-AF65-F5344CB8AC3E}">
        <p14:creationId xmlns:p14="http://schemas.microsoft.com/office/powerpoint/2010/main" val="56037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0" y="1301750"/>
            <a:ext cx="6350000" cy="4254500"/>
          </a:xfrm>
          <a:prstGeom prst="rect">
            <a:avLst/>
          </a:prstGeom>
        </p:spPr>
      </p:pic>
    </p:spTree>
    <p:extLst>
      <p:ext uri="{BB962C8B-B14F-4D97-AF65-F5344CB8AC3E}">
        <p14:creationId xmlns:p14="http://schemas.microsoft.com/office/powerpoint/2010/main" val="1732677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18" y="430016"/>
            <a:ext cx="8260638" cy="5803359"/>
          </a:xfrm>
          <a:prstGeom prst="rect">
            <a:avLst/>
          </a:prstGeom>
        </p:spPr>
      </p:pic>
    </p:spTree>
    <p:extLst>
      <p:ext uri="{BB962C8B-B14F-4D97-AF65-F5344CB8AC3E}">
        <p14:creationId xmlns:p14="http://schemas.microsoft.com/office/powerpoint/2010/main" val="2719319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490" y="111856"/>
            <a:ext cx="7848879" cy="6746144"/>
          </a:xfrm>
          <a:prstGeom prst="rect">
            <a:avLst/>
          </a:prstGeom>
        </p:spPr>
      </p:pic>
    </p:spTree>
    <p:extLst>
      <p:ext uri="{BB962C8B-B14F-4D97-AF65-F5344CB8AC3E}">
        <p14:creationId xmlns:p14="http://schemas.microsoft.com/office/powerpoint/2010/main" val="2384493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323" y="245660"/>
            <a:ext cx="8269719" cy="6202290"/>
          </a:xfrm>
          <a:prstGeom prst="rect">
            <a:avLst/>
          </a:prstGeom>
        </p:spPr>
      </p:pic>
    </p:spTree>
    <p:extLst>
      <p:ext uri="{BB962C8B-B14F-4D97-AF65-F5344CB8AC3E}">
        <p14:creationId xmlns:p14="http://schemas.microsoft.com/office/powerpoint/2010/main" val="4216719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CD49375B1EF4595766E0467A414AA" ma:contentTypeVersion="16" ma:contentTypeDescription="Create a new document." ma:contentTypeScope="" ma:versionID="1585da671775e79fddb9ab74937b49b3">
  <xsd:schema xmlns:xsd="http://www.w3.org/2001/XMLSchema" xmlns:xs="http://www.w3.org/2001/XMLSchema" xmlns:p="http://schemas.microsoft.com/office/2006/metadata/properties" xmlns:ns2="7e524f83-16ce-453d-b56a-70f53a93b8a0" xmlns:ns3="3aa7d2bc-3a4c-4344-b1d0-55f3144457aa" targetNamespace="http://schemas.microsoft.com/office/2006/metadata/properties" ma:root="true" ma:fieldsID="1afd24e980bdf68d1e249a114fc760bb" ns2:_="" ns3:_="">
    <xsd:import namespace="7e524f83-16ce-453d-b56a-70f53a93b8a0"/>
    <xsd:import namespace="3aa7d2bc-3a4c-4344-b1d0-55f3144457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24f83-16ce-453d-b56a-70f53a93b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618eac-38f4-4b6c-91cd-f4933afba5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a7d2bc-3a4c-4344-b1d0-55f3144457a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a7770d6-4dcd-4ec0-945c-60ff8f674e95}" ma:internalName="TaxCatchAll" ma:showField="CatchAllData" ma:web="3aa7d2bc-3a4c-4344-b1d0-55f3144457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524f83-16ce-453d-b56a-70f53a93b8a0">
      <Terms xmlns="http://schemas.microsoft.com/office/infopath/2007/PartnerControls"/>
    </lcf76f155ced4ddcb4097134ff3c332f>
    <TaxCatchAll xmlns="3aa7d2bc-3a4c-4344-b1d0-55f3144457aa" xsi:nil="true"/>
  </documentManagement>
</p:properties>
</file>

<file path=customXml/itemProps1.xml><?xml version="1.0" encoding="utf-8"?>
<ds:datastoreItem xmlns:ds="http://schemas.openxmlformats.org/officeDocument/2006/customXml" ds:itemID="{9B63B2C3-D1A2-4464-91AE-7E46553DCBA8}"/>
</file>

<file path=customXml/itemProps2.xml><?xml version="1.0" encoding="utf-8"?>
<ds:datastoreItem xmlns:ds="http://schemas.openxmlformats.org/officeDocument/2006/customXml" ds:itemID="{EFE9D8F1-2959-479D-B808-594995F2C767}"/>
</file>

<file path=customXml/itemProps3.xml><?xml version="1.0" encoding="utf-8"?>
<ds:datastoreItem xmlns:ds="http://schemas.openxmlformats.org/officeDocument/2006/customXml" ds:itemID="{03B3FD6B-2140-44C3-90F8-874FA7C1D7E6}"/>
</file>

<file path=docProps/app.xml><?xml version="1.0" encoding="utf-8"?>
<Properties xmlns="http://schemas.openxmlformats.org/officeDocument/2006/extended-properties" xmlns:vt="http://schemas.openxmlformats.org/officeDocument/2006/docPropsVTypes">
  <TotalTime>15093</TotalTime>
  <Words>2112</Words>
  <Application>Microsoft Office PowerPoint</Application>
  <PresentationFormat>Widescreen</PresentationFormat>
  <Paragraphs>234</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Calibri Light</vt:lpstr>
      <vt:lpstr>Times New Roman</vt:lpstr>
      <vt:lpstr>Office Theme</vt:lpstr>
      <vt:lpstr>                 How to receive enhanced payments for chiropractic services from Medicare and Medicaid </vt:lpstr>
      <vt:lpstr>Florida Rural Healthcare Facilities  </vt:lpstr>
      <vt:lpstr>Enhanced Medicaid and Medicare Payments</vt:lpstr>
      <vt:lpstr>Enhanced Medicaid and Medicare Payments</vt:lpstr>
      <vt:lpstr>Learning Objectives</vt:lpstr>
      <vt:lpstr>PowerPoint Presentation</vt:lpstr>
      <vt:lpstr>PowerPoint Presentation</vt:lpstr>
      <vt:lpstr>PowerPoint Presentation</vt:lpstr>
      <vt:lpstr>PowerPoint Presentation</vt:lpstr>
      <vt:lpstr>Primary Care 2025 Predictions</vt:lpstr>
      <vt:lpstr>PowerPoint Presentation</vt:lpstr>
      <vt:lpstr>PowerPoint Presentation</vt:lpstr>
      <vt:lpstr>PowerPoint Presentation</vt:lpstr>
      <vt:lpstr>Barriers to Entry and Chiropractic Integration</vt:lpstr>
      <vt:lpstr>Barriers to Entry and Chiropractic Integration</vt:lpstr>
      <vt:lpstr>Credentialing</vt:lpstr>
      <vt:lpstr>PowerPoint Presentation</vt:lpstr>
      <vt:lpstr>PowerPoint Presentation</vt:lpstr>
      <vt:lpstr> Community Health Center Pilot Study</vt:lpstr>
      <vt:lpstr>Pilot Study Outcomes</vt:lpstr>
      <vt:lpstr>PowerPoint Presentation</vt:lpstr>
      <vt:lpstr>Community Health Center Tasks</vt:lpstr>
      <vt:lpstr>Community Health Center Tasks Education</vt:lpstr>
      <vt:lpstr>Community Health Center Tasks Chiropractic Credentialing</vt:lpstr>
      <vt:lpstr>Community Health Center Tasks Chiropractic Privileges</vt:lpstr>
      <vt:lpstr>Integration</vt:lpstr>
      <vt:lpstr>Chiropractic Integration</vt:lpstr>
      <vt:lpstr>Chiropractic Integration</vt:lpstr>
      <vt:lpstr>PowerPoint Presentation</vt:lpstr>
      <vt:lpstr>Chiropractic Integration Outcomes</vt:lpstr>
      <vt:lpstr>Neuromusculoskeletal Conditions Treated</vt:lpstr>
      <vt:lpstr>Chiropractic Services</vt:lpstr>
      <vt:lpstr>Chiropractic Services</vt:lpstr>
      <vt:lpstr> Primary Diagnostic Codes</vt:lpstr>
      <vt:lpstr>Billing and Coding</vt:lpstr>
      <vt:lpstr>Patient Comments</vt:lpstr>
      <vt:lpstr>Patient Outcomes</vt:lpstr>
      <vt:lpstr>PowerPoint Presentation</vt:lpstr>
      <vt:lpstr>Chiropractic Specialty Training</vt:lpstr>
      <vt:lpstr>Chiropractic Specialty Training</vt:lpstr>
      <vt:lpstr>PowerPoint Presentation</vt:lpstr>
      <vt:lpstr>Chiropractic Specialty Training</vt:lpstr>
      <vt:lpstr>Chiropractic Specialty Training</vt:lpstr>
      <vt:lpstr>Minnesota Rural Health Care</vt:lpstr>
      <vt:lpstr>Differential Diagnosis Chronic pain syndrome vs chronic pain illness</vt:lpstr>
      <vt:lpstr>Chronic Pain</vt:lpstr>
      <vt:lpstr>PowerPoint Presentation</vt:lpstr>
      <vt:lpstr>PowerPoint Presentation</vt:lpstr>
      <vt:lpstr>Chronic Pain and Central Sensitization</vt:lpstr>
      <vt:lpstr>Chronic Pain and Central Sensitization</vt:lpstr>
      <vt:lpstr>Chronic Pain Illness</vt:lpstr>
      <vt:lpstr>Chronic Pain Illness</vt:lpstr>
      <vt:lpstr>Chronic Pain Syndrome</vt:lpstr>
      <vt:lpstr>Post-traumatic Chronic Pain Illness</vt:lpstr>
      <vt:lpstr>Psychological Factors and Chronic Pain Illness</vt:lpstr>
      <vt:lpstr>PowerPoint Presentation</vt:lpstr>
      <vt:lpstr>Inadequate Pain Treatment</vt:lpstr>
      <vt:lpstr>PCP and Chronic Pain…</vt:lpstr>
      <vt:lpstr>Interdisciplinary team…</vt:lpstr>
      <vt:lpstr>Primary Care Team</vt:lpstr>
      <vt:lpstr>PowerPoint Presentation</vt:lpstr>
      <vt:lpstr> Prevalence and Profile of High-Impact Chronic Pain in the United States </vt:lpstr>
      <vt:lpstr> Prevalence and Profile of High-Impact Chronic Pain in the United States </vt:lpstr>
      <vt:lpstr> Prevalence and Profile of High-Impact Chronic Pain in the United States </vt:lpstr>
      <vt:lpstr> Prevalence and Profile of High-Impact Chronic Pain in the United States </vt:lpstr>
      <vt:lpstr> Prevalence and Profile of High-Impact Chronic Pain in the United States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Compendium of Federally Qualified Health Center Experiences: The Connecticut Experiences."</dc:title>
  <dc:creator>James Lehman</dc:creator>
  <cp:lastModifiedBy>Eileen Herlihy-Santiago</cp:lastModifiedBy>
  <cp:revision>74</cp:revision>
  <dcterms:created xsi:type="dcterms:W3CDTF">2018-04-19T14:27:33Z</dcterms:created>
  <dcterms:modified xsi:type="dcterms:W3CDTF">2020-02-18T14:46:17Z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0x0101001BECD49375B1EF4595766E0467A414AA</vt:lpwstr>
  </property>
  <property fmtid="{D5CDD505-2E9C-101B-9397-08002B2CF9AE}" pid="3" name="MediaServiceImageTags">
    <vt:lpwstr/>
  </property>
</Properties>
</file>