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0" r:id="rId2"/>
    <p:sldId id="317" r:id="rId3"/>
    <p:sldId id="269" r:id="rId4"/>
    <p:sldId id="264" r:id="rId5"/>
    <p:sldId id="265" r:id="rId6"/>
    <p:sldId id="266" r:id="rId7"/>
    <p:sldId id="267" r:id="rId8"/>
    <p:sldId id="319" r:id="rId9"/>
    <p:sldId id="268" r:id="rId10"/>
    <p:sldId id="270" r:id="rId11"/>
    <p:sldId id="261" r:id="rId12"/>
    <p:sldId id="263" r:id="rId13"/>
    <p:sldId id="262" r:id="rId14"/>
    <p:sldId id="271" r:id="rId15"/>
    <p:sldId id="259" r:id="rId16"/>
    <p:sldId id="311" r:id="rId17"/>
    <p:sldId id="314" r:id="rId18"/>
    <p:sldId id="312" r:id="rId19"/>
    <p:sldId id="315" r:id="rId20"/>
    <p:sldId id="316" r:id="rId21"/>
    <p:sldId id="313" r:id="rId22"/>
    <p:sldId id="300" r:id="rId23"/>
    <p:sldId id="284" r:id="rId24"/>
    <p:sldId id="289" r:id="rId25"/>
    <p:sldId id="301" r:id="rId26"/>
    <p:sldId id="302" r:id="rId27"/>
    <p:sldId id="309" r:id="rId28"/>
    <p:sldId id="310" r:id="rId29"/>
    <p:sldId id="303" r:id="rId30"/>
    <p:sldId id="305" r:id="rId31"/>
    <p:sldId id="304" r:id="rId32"/>
    <p:sldId id="308" r:id="rId33"/>
    <p:sldId id="306" r:id="rId34"/>
    <p:sldId id="307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0" autoAdjust="0"/>
  </p:normalViewPr>
  <p:slideViewPr>
    <p:cSldViewPr snapToGrid="0">
      <p:cViewPr varScale="1">
        <p:scale>
          <a:sx n="72" d="100"/>
          <a:sy n="72" d="100"/>
        </p:scale>
        <p:origin x="79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2404-4140-4302-B3C2-D2F984A2FC3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0D0593-728E-4D71-9132-8AF0F88E801D}">
      <dgm:prSet/>
      <dgm:spPr/>
      <dgm:t>
        <a:bodyPr/>
        <a:lstStyle/>
        <a:p>
          <a:r>
            <a:rPr lang="en-US"/>
            <a:t>Our profession must make chiropractic services more available and accessible. </a:t>
          </a:r>
        </a:p>
      </dgm:t>
    </dgm:pt>
    <dgm:pt modelId="{E0BA4301-4C30-4E9B-AB64-AECBEF68D204}" type="parTrans" cxnId="{9B67F423-EB4F-4EC7-8A36-852949643326}">
      <dgm:prSet/>
      <dgm:spPr/>
      <dgm:t>
        <a:bodyPr/>
        <a:lstStyle/>
        <a:p>
          <a:endParaRPr lang="en-US"/>
        </a:p>
      </dgm:t>
    </dgm:pt>
    <dgm:pt modelId="{79F13705-E604-41E1-A6D4-DDE98EF7E037}" type="sibTrans" cxnId="{9B67F423-EB4F-4EC7-8A36-852949643326}">
      <dgm:prSet/>
      <dgm:spPr/>
      <dgm:t>
        <a:bodyPr/>
        <a:lstStyle/>
        <a:p>
          <a:endParaRPr lang="en-US"/>
        </a:p>
      </dgm:t>
    </dgm:pt>
    <dgm:pt modelId="{D8583B70-F4D2-42A8-B78D-957EC29EA85C}">
      <dgm:prSet/>
      <dgm:spPr/>
      <dgm:t>
        <a:bodyPr/>
        <a:lstStyle/>
        <a:p>
          <a:r>
            <a:rPr lang="en-US" dirty="0"/>
            <a:t>Integration of chiropractic services into health care systems is one solution.</a:t>
          </a:r>
        </a:p>
      </dgm:t>
    </dgm:pt>
    <dgm:pt modelId="{F8B768CB-6105-4E5B-B324-27370E652C8B}" type="parTrans" cxnId="{34BAF4E8-E768-45CC-8647-A8AA32B22B69}">
      <dgm:prSet/>
      <dgm:spPr/>
      <dgm:t>
        <a:bodyPr/>
        <a:lstStyle/>
        <a:p>
          <a:endParaRPr lang="en-US"/>
        </a:p>
      </dgm:t>
    </dgm:pt>
    <dgm:pt modelId="{FB734BB0-65F7-415D-A983-8EF353B05B80}" type="sibTrans" cxnId="{34BAF4E8-E768-45CC-8647-A8AA32B22B69}">
      <dgm:prSet/>
      <dgm:spPr/>
      <dgm:t>
        <a:bodyPr/>
        <a:lstStyle/>
        <a:p>
          <a:endParaRPr lang="en-US"/>
        </a:p>
      </dgm:t>
    </dgm:pt>
    <dgm:pt modelId="{0A18C4DE-2B64-434B-B4E4-9749AF846230}">
      <dgm:prSet/>
      <dgm:spPr/>
      <dgm:t>
        <a:bodyPr/>
        <a:lstStyle/>
        <a:p>
          <a:r>
            <a:rPr lang="en-US"/>
            <a:t>Chiropractors must collaborate with all types of health care providers.</a:t>
          </a:r>
        </a:p>
      </dgm:t>
    </dgm:pt>
    <dgm:pt modelId="{305919E7-2FFB-41D7-8F8A-7D4CF93C941A}" type="parTrans" cxnId="{AF78A1BC-128D-414F-966D-66B74AD4E90C}">
      <dgm:prSet/>
      <dgm:spPr/>
      <dgm:t>
        <a:bodyPr/>
        <a:lstStyle/>
        <a:p>
          <a:endParaRPr lang="en-US"/>
        </a:p>
      </dgm:t>
    </dgm:pt>
    <dgm:pt modelId="{9045BBDF-341E-4A56-B95D-6F536807E8BC}" type="sibTrans" cxnId="{AF78A1BC-128D-414F-966D-66B74AD4E90C}">
      <dgm:prSet/>
      <dgm:spPr/>
      <dgm:t>
        <a:bodyPr/>
        <a:lstStyle/>
        <a:p>
          <a:endParaRPr lang="en-US"/>
        </a:p>
      </dgm:t>
    </dgm:pt>
    <dgm:pt modelId="{D6E93662-E499-4CFA-A857-0737EF8A8AF4}" type="pres">
      <dgm:prSet presAssocID="{F8662404-4140-4302-B3C2-D2F984A2FC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B306D-7F21-4AEF-B84F-4B2DBB35280A}" type="pres">
      <dgm:prSet presAssocID="{A60D0593-728E-4D71-9132-8AF0F88E801D}" presName="hierRoot1" presStyleCnt="0"/>
      <dgm:spPr/>
    </dgm:pt>
    <dgm:pt modelId="{E7BB6FE3-4450-4A77-A4E7-6A387B3D657D}" type="pres">
      <dgm:prSet presAssocID="{A60D0593-728E-4D71-9132-8AF0F88E801D}" presName="composite" presStyleCnt="0"/>
      <dgm:spPr/>
    </dgm:pt>
    <dgm:pt modelId="{FA0947F2-3EF2-4C57-BCE3-DEB99B15E96A}" type="pres">
      <dgm:prSet presAssocID="{A60D0593-728E-4D71-9132-8AF0F88E801D}" presName="background" presStyleLbl="node0" presStyleIdx="0" presStyleCnt="3"/>
      <dgm:spPr/>
    </dgm:pt>
    <dgm:pt modelId="{6D491927-B94B-4AAA-8E5B-F258D70B7F8F}" type="pres">
      <dgm:prSet presAssocID="{A60D0593-728E-4D71-9132-8AF0F88E801D}" presName="text" presStyleLbl="fgAcc0" presStyleIdx="0" presStyleCnt="3">
        <dgm:presLayoutVars>
          <dgm:chPref val="3"/>
        </dgm:presLayoutVars>
      </dgm:prSet>
      <dgm:spPr/>
    </dgm:pt>
    <dgm:pt modelId="{4A1B7B0A-D206-45BB-8AB1-B21478AEC3D1}" type="pres">
      <dgm:prSet presAssocID="{A60D0593-728E-4D71-9132-8AF0F88E801D}" presName="hierChild2" presStyleCnt="0"/>
      <dgm:spPr/>
    </dgm:pt>
    <dgm:pt modelId="{11A74EED-5F0B-483D-A1FD-66C333FC3A81}" type="pres">
      <dgm:prSet presAssocID="{D8583B70-F4D2-42A8-B78D-957EC29EA85C}" presName="hierRoot1" presStyleCnt="0"/>
      <dgm:spPr/>
    </dgm:pt>
    <dgm:pt modelId="{B4ED6D79-E5ED-4949-8E45-0893312EBC11}" type="pres">
      <dgm:prSet presAssocID="{D8583B70-F4D2-42A8-B78D-957EC29EA85C}" presName="composite" presStyleCnt="0"/>
      <dgm:spPr/>
    </dgm:pt>
    <dgm:pt modelId="{BAE9B6C4-470B-402B-B152-BD7B810EF4EE}" type="pres">
      <dgm:prSet presAssocID="{D8583B70-F4D2-42A8-B78D-957EC29EA85C}" presName="background" presStyleLbl="node0" presStyleIdx="1" presStyleCnt="3"/>
      <dgm:spPr/>
    </dgm:pt>
    <dgm:pt modelId="{C68DB3F3-5F8B-4F4D-8D63-EC97347F54E3}" type="pres">
      <dgm:prSet presAssocID="{D8583B70-F4D2-42A8-B78D-957EC29EA85C}" presName="text" presStyleLbl="fgAcc0" presStyleIdx="1" presStyleCnt="3">
        <dgm:presLayoutVars>
          <dgm:chPref val="3"/>
        </dgm:presLayoutVars>
      </dgm:prSet>
      <dgm:spPr/>
    </dgm:pt>
    <dgm:pt modelId="{FF2B8038-DF5E-4C69-935D-29707A0227E6}" type="pres">
      <dgm:prSet presAssocID="{D8583B70-F4D2-42A8-B78D-957EC29EA85C}" presName="hierChild2" presStyleCnt="0"/>
      <dgm:spPr/>
    </dgm:pt>
    <dgm:pt modelId="{51FD4277-3D58-4DCE-BE0B-33205B54A298}" type="pres">
      <dgm:prSet presAssocID="{0A18C4DE-2B64-434B-B4E4-9749AF846230}" presName="hierRoot1" presStyleCnt="0"/>
      <dgm:spPr/>
    </dgm:pt>
    <dgm:pt modelId="{2324D545-FFA4-4D93-A4B9-55539DC666D7}" type="pres">
      <dgm:prSet presAssocID="{0A18C4DE-2B64-434B-B4E4-9749AF846230}" presName="composite" presStyleCnt="0"/>
      <dgm:spPr/>
    </dgm:pt>
    <dgm:pt modelId="{B448BEA4-474E-4C31-BB5B-7C76E5D984BA}" type="pres">
      <dgm:prSet presAssocID="{0A18C4DE-2B64-434B-B4E4-9749AF846230}" presName="background" presStyleLbl="node0" presStyleIdx="2" presStyleCnt="3"/>
      <dgm:spPr/>
    </dgm:pt>
    <dgm:pt modelId="{D24758C4-D6E0-4BF0-88E4-A42F0654F889}" type="pres">
      <dgm:prSet presAssocID="{0A18C4DE-2B64-434B-B4E4-9749AF846230}" presName="text" presStyleLbl="fgAcc0" presStyleIdx="2" presStyleCnt="3">
        <dgm:presLayoutVars>
          <dgm:chPref val="3"/>
        </dgm:presLayoutVars>
      </dgm:prSet>
      <dgm:spPr/>
    </dgm:pt>
    <dgm:pt modelId="{703B8387-2F77-46F4-A329-6ED7455B6EC6}" type="pres">
      <dgm:prSet presAssocID="{0A18C4DE-2B64-434B-B4E4-9749AF846230}" presName="hierChild2" presStyleCnt="0"/>
      <dgm:spPr/>
    </dgm:pt>
  </dgm:ptLst>
  <dgm:cxnLst>
    <dgm:cxn modelId="{9B67F423-EB4F-4EC7-8A36-852949643326}" srcId="{F8662404-4140-4302-B3C2-D2F984A2FC3B}" destId="{A60D0593-728E-4D71-9132-8AF0F88E801D}" srcOrd="0" destOrd="0" parTransId="{E0BA4301-4C30-4E9B-AB64-AECBEF68D204}" sibTransId="{79F13705-E604-41E1-A6D4-DDE98EF7E037}"/>
    <dgm:cxn modelId="{4727BD56-0952-4356-9711-86D65E9911AA}" type="presOf" srcId="{A60D0593-728E-4D71-9132-8AF0F88E801D}" destId="{6D491927-B94B-4AAA-8E5B-F258D70B7F8F}" srcOrd="0" destOrd="0" presId="urn:microsoft.com/office/officeart/2005/8/layout/hierarchy1"/>
    <dgm:cxn modelId="{1956DE5A-7E70-4A37-B61D-BE56432C7DE1}" type="presOf" srcId="{F8662404-4140-4302-B3C2-D2F984A2FC3B}" destId="{D6E93662-E499-4CFA-A857-0737EF8A8AF4}" srcOrd="0" destOrd="0" presId="urn:microsoft.com/office/officeart/2005/8/layout/hierarchy1"/>
    <dgm:cxn modelId="{09DA938C-6790-4102-B93C-47316F4E553E}" type="presOf" srcId="{D8583B70-F4D2-42A8-B78D-957EC29EA85C}" destId="{C68DB3F3-5F8B-4F4D-8D63-EC97347F54E3}" srcOrd="0" destOrd="0" presId="urn:microsoft.com/office/officeart/2005/8/layout/hierarchy1"/>
    <dgm:cxn modelId="{AF78A1BC-128D-414F-966D-66B74AD4E90C}" srcId="{F8662404-4140-4302-B3C2-D2F984A2FC3B}" destId="{0A18C4DE-2B64-434B-B4E4-9749AF846230}" srcOrd="2" destOrd="0" parTransId="{305919E7-2FFB-41D7-8F8A-7D4CF93C941A}" sibTransId="{9045BBDF-341E-4A56-B95D-6F536807E8BC}"/>
    <dgm:cxn modelId="{34BAF4E8-E768-45CC-8647-A8AA32B22B69}" srcId="{F8662404-4140-4302-B3C2-D2F984A2FC3B}" destId="{D8583B70-F4D2-42A8-B78D-957EC29EA85C}" srcOrd="1" destOrd="0" parTransId="{F8B768CB-6105-4E5B-B324-27370E652C8B}" sibTransId="{FB734BB0-65F7-415D-A983-8EF353B05B80}"/>
    <dgm:cxn modelId="{499162FA-D6D2-4643-A9FB-C07D80433476}" type="presOf" srcId="{0A18C4DE-2B64-434B-B4E4-9749AF846230}" destId="{D24758C4-D6E0-4BF0-88E4-A42F0654F889}" srcOrd="0" destOrd="0" presId="urn:microsoft.com/office/officeart/2005/8/layout/hierarchy1"/>
    <dgm:cxn modelId="{BF0645FA-060A-4330-8CD9-9405039DB469}" type="presParOf" srcId="{D6E93662-E499-4CFA-A857-0737EF8A8AF4}" destId="{54CB306D-7F21-4AEF-B84F-4B2DBB35280A}" srcOrd="0" destOrd="0" presId="urn:microsoft.com/office/officeart/2005/8/layout/hierarchy1"/>
    <dgm:cxn modelId="{3A6663FC-8D08-4A78-B824-4EF8434E1DD8}" type="presParOf" srcId="{54CB306D-7F21-4AEF-B84F-4B2DBB35280A}" destId="{E7BB6FE3-4450-4A77-A4E7-6A387B3D657D}" srcOrd="0" destOrd="0" presId="urn:microsoft.com/office/officeart/2005/8/layout/hierarchy1"/>
    <dgm:cxn modelId="{4A496A9B-E7F3-416C-ADAD-2B7C6AFB0052}" type="presParOf" srcId="{E7BB6FE3-4450-4A77-A4E7-6A387B3D657D}" destId="{FA0947F2-3EF2-4C57-BCE3-DEB99B15E96A}" srcOrd="0" destOrd="0" presId="urn:microsoft.com/office/officeart/2005/8/layout/hierarchy1"/>
    <dgm:cxn modelId="{A5811F3E-5BFE-4FB9-8775-D095F7D081B5}" type="presParOf" srcId="{E7BB6FE3-4450-4A77-A4E7-6A387B3D657D}" destId="{6D491927-B94B-4AAA-8E5B-F258D70B7F8F}" srcOrd="1" destOrd="0" presId="urn:microsoft.com/office/officeart/2005/8/layout/hierarchy1"/>
    <dgm:cxn modelId="{73789968-5CE4-4EE6-816A-AC643B9CC2FC}" type="presParOf" srcId="{54CB306D-7F21-4AEF-B84F-4B2DBB35280A}" destId="{4A1B7B0A-D206-45BB-8AB1-B21478AEC3D1}" srcOrd="1" destOrd="0" presId="urn:microsoft.com/office/officeart/2005/8/layout/hierarchy1"/>
    <dgm:cxn modelId="{D98D0BFF-941E-4D00-95C5-5EA5C3AFB8D7}" type="presParOf" srcId="{D6E93662-E499-4CFA-A857-0737EF8A8AF4}" destId="{11A74EED-5F0B-483D-A1FD-66C333FC3A81}" srcOrd="1" destOrd="0" presId="urn:microsoft.com/office/officeart/2005/8/layout/hierarchy1"/>
    <dgm:cxn modelId="{F2988F23-6E55-44A2-B6C8-E3A02E32717A}" type="presParOf" srcId="{11A74EED-5F0B-483D-A1FD-66C333FC3A81}" destId="{B4ED6D79-E5ED-4949-8E45-0893312EBC11}" srcOrd="0" destOrd="0" presId="urn:microsoft.com/office/officeart/2005/8/layout/hierarchy1"/>
    <dgm:cxn modelId="{62F98D72-0367-41D2-9DB4-CB0DE24E5B5E}" type="presParOf" srcId="{B4ED6D79-E5ED-4949-8E45-0893312EBC11}" destId="{BAE9B6C4-470B-402B-B152-BD7B810EF4EE}" srcOrd="0" destOrd="0" presId="urn:microsoft.com/office/officeart/2005/8/layout/hierarchy1"/>
    <dgm:cxn modelId="{1411B7BA-8637-4396-ADED-DF52C3A0204E}" type="presParOf" srcId="{B4ED6D79-E5ED-4949-8E45-0893312EBC11}" destId="{C68DB3F3-5F8B-4F4D-8D63-EC97347F54E3}" srcOrd="1" destOrd="0" presId="urn:microsoft.com/office/officeart/2005/8/layout/hierarchy1"/>
    <dgm:cxn modelId="{51F8E0B1-BB85-41BF-9D24-0FA010D59FDE}" type="presParOf" srcId="{11A74EED-5F0B-483D-A1FD-66C333FC3A81}" destId="{FF2B8038-DF5E-4C69-935D-29707A0227E6}" srcOrd="1" destOrd="0" presId="urn:microsoft.com/office/officeart/2005/8/layout/hierarchy1"/>
    <dgm:cxn modelId="{29CE1207-5A0D-44C2-BF5A-A58087B992C0}" type="presParOf" srcId="{D6E93662-E499-4CFA-A857-0737EF8A8AF4}" destId="{51FD4277-3D58-4DCE-BE0B-33205B54A298}" srcOrd="2" destOrd="0" presId="urn:microsoft.com/office/officeart/2005/8/layout/hierarchy1"/>
    <dgm:cxn modelId="{7D265656-2D20-4DCD-A75D-15D056FFB7FA}" type="presParOf" srcId="{51FD4277-3D58-4DCE-BE0B-33205B54A298}" destId="{2324D545-FFA4-4D93-A4B9-55539DC666D7}" srcOrd="0" destOrd="0" presId="urn:microsoft.com/office/officeart/2005/8/layout/hierarchy1"/>
    <dgm:cxn modelId="{4185E439-8F57-4E25-8C27-59B4FD7C25B4}" type="presParOf" srcId="{2324D545-FFA4-4D93-A4B9-55539DC666D7}" destId="{B448BEA4-474E-4C31-BB5B-7C76E5D984BA}" srcOrd="0" destOrd="0" presId="urn:microsoft.com/office/officeart/2005/8/layout/hierarchy1"/>
    <dgm:cxn modelId="{DB79B931-B23B-49A9-A79C-3F4B20DDFF33}" type="presParOf" srcId="{2324D545-FFA4-4D93-A4B9-55539DC666D7}" destId="{D24758C4-D6E0-4BF0-88E4-A42F0654F889}" srcOrd="1" destOrd="0" presId="urn:microsoft.com/office/officeart/2005/8/layout/hierarchy1"/>
    <dgm:cxn modelId="{39EBD843-1A61-4633-8F16-8ACE3B51CD8D}" type="presParOf" srcId="{51FD4277-3D58-4DCE-BE0B-33205B54A298}" destId="{703B8387-2F77-46F4-A329-6ED7455B6E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947F2-3EF2-4C57-BCE3-DEB99B15E96A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1927-B94B-4AAA-8E5B-F258D70B7F8F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profession must make chiropractic services more available and accessible. </a:t>
          </a:r>
        </a:p>
      </dsp:txBody>
      <dsp:txXfrm>
        <a:off x="378614" y="886531"/>
        <a:ext cx="2810360" cy="1744948"/>
      </dsp:txXfrm>
    </dsp:sp>
    <dsp:sp modelId="{BAE9B6C4-470B-402B-B152-BD7B810EF4EE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DB3F3-5F8B-4F4D-8D63-EC97347F54E3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Integration of chiropractic services into health care systems is one solution.</a:t>
          </a:r>
        </a:p>
      </dsp:txBody>
      <dsp:txXfrm>
        <a:off x="3946203" y="886531"/>
        <a:ext cx="2810360" cy="1744948"/>
      </dsp:txXfrm>
    </dsp:sp>
    <dsp:sp modelId="{B448BEA4-474E-4C31-BB5B-7C76E5D984B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758C4-D6E0-4BF0-88E4-A42F0654F88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Chiropractors must collaborate with all types of health care providers.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CEE6-8327-44B6-9E0B-B6FBD5898BF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BF66C-4E4E-4F4C-B948-38847A3C0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BF66C-4E4E-4F4C-B948-38847A3C05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BF66C-4E4E-4F4C-B948-38847A3C05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44F0-F23A-4079-B50A-0328FF6F78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9343" y="500063"/>
            <a:ext cx="656408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29343" y="1960563"/>
            <a:ext cx="5018314" cy="4059237"/>
          </a:xfrm>
          <a:solidFill>
            <a:srgbClr val="559434"/>
          </a:solidFill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5921829" y="1960563"/>
            <a:ext cx="5018314" cy="4059237"/>
          </a:xfrm>
          <a:solidFill>
            <a:srgbClr val="559434"/>
          </a:solidFill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21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5970-09A1-453B-8BDE-52CD388D304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F740-128F-4CB1-A6B4-B7B4C87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6D839-8054-FA93-4B8F-C193B35A7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/>
              <a:t>Chiropractic Resident Training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EDAF49-559A-D042-0816-7F1BC262E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" r="844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ED036FCA-6ED3-20EE-B2FB-46AA34DCB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James J. Lehman, DC, DIANM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Program Director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Neuromusculoskeletal Medicine Resident   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209557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Logo&#10;&#10;Description automatically generated with low confidence">
            <a:extLst>
              <a:ext uri="{FF2B5EF4-FFF2-40B4-BE49-F238E27FC236}">
                <a16:creationId xmlns:a16="http://schemas.microsoft.com/office/drawing/2014/main" id="{409C1B75-5836-8E5C-BC4B-D6D133CCC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639763"/>
            <a:ext cx="5308600" cy="1135063"/>
          </a:xfrm>
        </p:spPr>
      </p:pic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538C2E5-F53B-1F82-435C-D36EACB9D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1844675"/>
            <a:ext cx="5308600" cy="43751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C5113-0A8A-1FA9-E09B-99EA1F86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427436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outdoor, city, nature, green&#10;&#10;Description automatically generated">
            <a:extLst>
              <a:ext uri="{FF2B5EF4-FFF2-40B4-BE49-F238E27FC236}">
                <a16:creationId xmlns:a16="http://schemas.microsoft.com/office/drawing/2014/main" id="{F7D3C44D-39CD-52FD-7C18-7E62118395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811DF1-BA6B-3B81-C875-B7ABFBAD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Federally Qualified Health Centers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D47E240-9851-74EC-49E0-977B8680B1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picture containing sky, outdoor, city, government building&#10;&#10;Description automatically generated">
            <a:extLst>
              <a:ext uri="{FF2B5EF4-FFF2-40B4-BE49-F238E27FC236}">
                <a16:creationId xmlns:a16="http://schemas.microsoft.com/office/drawing/2014/main" id="{E86D7004-5CC4-73A5-AE77-47950B2EA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20663"/>
            <a:ext cx="5455917" cy="34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139CB-3426-BFCD-AF04-F04EF990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Strategic Partnership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064B766-58CA-3A04-1117-032079C78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B59C7E6A-E6C5-E2BB-FAEC-543650B307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00FB38-1F33-4497-C930-420479B8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Accreditation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32A9DA-D71A-C191-2702-0916A1C866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38" y="2426818"/>
            <a:ext cx="3088174" cy="399763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5" descr="Diagram&#10;&#10;Description automatically generated">
            <a:extLst>
              <a:ext uri="{FF2B5EF4-FFF2-40B4-BE49-F238E27FC236}">
                <a16:creationId xmlns:a16="http://schemas.microsoft.com/office/drawing/2014/main" id="{E5597400-EA89-48E6-9B4E-5579A3A7E7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13" y="2426818"/>
            <a:ext cx="399763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07AD2-CA8E-0B52-EE0C-98384A71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ea typeface="+mj-lt"/>
                <a:cs typeface="+mj-lt"/>
              </a:rPr>
              <a:t>Neuromusculoskeletal Medicine Residency Training for Chiropractic Physicians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CE3F-3E98-E1AE-737C-09521F9A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The University of Bridgeport offers a three-year, full-time, resident training program, which prepares licensed chiropractic providers to become part of the primary care team and board-certified chiropractic specialists.</a:t>
            </a:r>
          </a:p>
          <a:p>
            <a:r>
              <a:rPr lang="en-US" sz="2400" dirty="0">
                <a:cs typeface="Calibri"/>
              </a:rPr>
              <a:t>The training of licensed chiropractic providers takes place within Federally Qualified Health Centers.</a:t>
            </a:r>
          </a:p>
          <a:p>
            <a:r>
              <a:rPr lang="en-US" sz="2400" dirty="0">
                <a:cs typeface="Calibri"/>
              </a:rPr>
              <a:t>Chiropractic residents are credentialed as members of the medical team.</a:t>
            </a:r>
          </a:p>
          <a:p>
            <a:r>
              <a:rPr lang="en-US" sz="2400" dirty="0">
                <a:cs typeface="Calibri"/>
              </a:rPr>
              <a:t>The focus of the chiropractic interventions include evaluation and management of patients suffering with acute and chronic pain caused by neuromusculoskeletal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10967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BCEA-57BB-FDE7-FF22-FCFECA14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Resident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CB3A-71A1-34D4-5106-881F69861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Since 2013, twelve doctors have been accepted into the resident training program.</a:t>
            </a:r>
          </a:p>
          <a:p>
            <a:r>
              <a:rPr lang="en-US" sz="1800" dirty="0"/>
              <a:t>Five doctors successfully completed the program.</a:t>
            </a:r>
          </a:p>
          <a:p>
            <a:r>
              <a:rPr lang="en-US" sz="1800" dirty="0"/>
              <a:t>Four doctors did not successfully complete the program.</a:t>
            </a:r>
          </a:p>
          <a:p>
            <a:r>
              <a:rPr lang="en-US" sz="1800" dirty="0"/>
              <a:t>Three are currently in process.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Content Placeholder 1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275BBB8-FAF9-B277-C8A3-BF9CA81DC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r="3" b="18287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637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ED140FF-E0EE-692B-466B-DEE4DD0FC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2278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00B8-60AE-6761-CA47-EB77C495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Neuromusculoskeletal Medicine </a:t>
            </a:r>
            <a:br>
              <a:rPr lang="en-US" sz="2800"/>
            </a:br>
            <a:r>
              <a:rPr lang="en-US" sz="2800"/>
              <a:t>Faculty and Resident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343A-7137-A1A9-1E33-98AA3225D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871982"/>
            <a:ext cx="478245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Four of the faculty have accepted positions with the VA</a:t>
            </a:r>
          </a:p>
          <a:p>
            <a:r>
              <a:rPr lang="en-US" sz="1800" dirty="0"/>
              <a:t>Two of the residents accepted positions with the VA</a:t>
            </a:r>
          </a:p>
          <a:p>
            <a:r>
              <a:rPr lang="en-US" sz="1800" dirty="0"/>
              <a:t>One of the residents accepted a position with a hospital organization and then the VA.</a:t>
            </a:r>
          </a:p>
          <a:p>
            <a:r>
              <a:rPr lang="en-US" sz="1800" dirty="0"/>
              <a:t>Three of the residents became clinician educators with the University of Bridgeport</a:t>
            </a:r>
          </a:p>
        </p:txBody>
      </p:sp>
    </p:spTree>
    <p:extLst>
      <p:ext uri="{BB962C8B-B14F-4D97-AF65-F5344CB8AC3E}">
        <p14:creationId xmlns:p14="http://schemas.microsoft.com/office/powerpoint/2010/main" val="287002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3FE14-D91B-3543-FC13-C6360AE6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Chiropractors Graduating Per Annum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283D-019F-3A37-C640-D190E8C1D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566" y="2286000"/>
            <a:ext cx="4849708" cy="38448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According to the National Board of Chiropractic Examiners more than 2500 chiropractic students complete the four parts of the examinations.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Content Placeholder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A667D54-5674-1F73-ED85-F70E28A3A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94" y="2542171"/>
            <a:ext cx="3240000" cy="13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BE07-634A-7187-1FF8-A684C96A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Health Center Patient Population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0A350-02CA-74BB-7FB4-E4135E9AA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 30,000,000 Americans per annum seek health care within community health centers.</a:t>
            </a:r>
          </a:p>
          <a:p>
            <a:r>
              <a:rPr lang="en-US" dirty="0"/>
              <a:t>10% of this population seeking chiropractic services for painful neuromusculoskeletal conditions = 3,000,000 patients.</a:t>
            </a:r>
          </a:p>
          <a:p>
            <a:r>
              <a:rPr lang="en-US" dirty="0"/>
              <a:t>4,160 patient visits per annum</a:t>
            </a:r>
          </a:p>
          <a:p>
            <a:r>
              <a:rPr lang="en-US" dirty="0"/>
              <a:t>Demand = 721 chiropractic specialists</a:t>
            </a:r>
          </a:p>
        </p:txBody>
      </p:sp>
      <p:pic>
        <p:nvPicPr>
          <p:cNvPr id="10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B27E972B-229A-52A3-1E6E-D84BEF568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1693171"/>
            <a:ext cx="4314339" cy="4314339"/>
          </a:xfrm>
        </p:spPr>
      </p:pic>
    </p:spTree>
    <p:extLst>
      <p:ext uri="{BB962C8B-B14F-4D97-AF65-F5344CB8AC3E}">
        <p14:creationId xmlns:p14="http://schemas.microsoft.com/office/powerpoint/2010/main" val="166187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ey and passport">
            <a:extLst>
              <a:ext uri="{FF2B5EF4-FFF2-40B4-BE49-F238E27FC236}">
                <a16:creationId xmlns:a16="http://schemas.microsoft.com/office/drawing/2014/main" id="{F54DBF22-53EA-6263-FC0F-F79AB311A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9" r="876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72CC0-94C8-A511-59B7-40FCC4E2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Disclosure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3E02B-737D-29BF-962F-E49D118B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/>
              <a:t>My travel expenses were covered by Bioposture.com</a:t>
            </a:r>
          </a:p>
        </p:txBody>
      </p:sp>
    </p:spTree>
    <p:extLst>
      <p:ext uri="{BB962C8B-B14F-4D97-AF65-F5344CB8AC3E}">
        <p14:creationId xmlns:p14="http://schemas.microsoft.com/office/powerpoint/2010/main" val="298985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0146-0114-2950-29C3-F121A795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Rural Health Clinics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EE8D0-B6F5-52D1-C0B3-DA7FA3041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20% of 61 million rural Americans seek medical services from rural health clinics.</a:t>
            </a:r>
          </a:p>
          <a:p>
            <a:r>
              <a:rPr lang="en-US" dirty="0"/>
              <a:t>12.2 million rural Americans</a:t>
            </a:r>
          </a:p>
          <a:p>
            <a:r>
              <a:rPr lang="en-US" dirty="0"/>
              <a:t>10% = 1,220,000 potential chiropractic patients</a:t>
            </a:r>
          </a:p>
          <a:p>
            <a:r>
              <a:rPr lang="en-US" dirty="0"/>
              <a:t>4160 patient visits per annum</a:t>
            </a:r>
          </a:p>
          <a:p>
            <a:r>
              <a:rPr lang="en-US" dirty="0"/>
              <a:t>Demand for chiropractic specialists = 293</a:t>
            </a:r>
          </a:p>
        </p:txBody>
      </p:sp>
      <p:pic>
        <p:nvPicPr>
          <p:cNvPr id="14" name="Content Placeholder 13" descr="Map&#10;&#10;Description automatically generated">
            <a:extLst>
              <a:ext uri="{FF2B5EF4-FFF2-40B4-BE49-F238E27FC236}">
                <a16:creationId xmlns:a16="http://schemas.microsoft.com/office/drawing/2014/main" id="{A6A777AD-E737-FCE7-1AC5-2DE43DE1C8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9560"/>
            <a:ext cx="5181600" cy="4003467"/>
          </a:xfrm>
        </p:spPr>
      </p:pic>
    </p:spTree>
    <p:extLst>
      <p:ext uri="{BB962C8B-B14F-4D97-AF65-F5344CB8AC3E}">
        <p14:creationId xmlns:p14="http://schemas.microsoft.com/office/powerpoint/2010/main" val="89277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8921B-CAE4-8519-23F4-EDFF2FBC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My Goal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75C4-A041-FC97-BD4A-C77E3005B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Create a career pathway for 100 chiropractic graduates per annum that includes a three-year, full-time, resident training program that leads to board certification in chiropractic orthopedics or neuromusculoskeletal medicine and successful careers.</a:t>
            </a:r>
          </a:p>
        </p:txBody>
      </p:sp>
      <p:pic>
        <p:nvPicPr>
          <p:cNvPr id="6" name="Content Placeholder 5" descr="A signpost with a blue sky and cloud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3ED3AAA-8EE6-5052-C27E-B3A871BBC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1568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687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Inadequate Pain Treatment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9301"/>
          <a:stretch/>
        </p:blipFill>
        <p:spPr>
          <a:xfrm>
            <a:off x="470018" y="821711"/>
            <a:ext cx="5025525" cy="522372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4264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/>
              <a:t>Currently, large numbers of Americans receive inadequate pain prevention, assessment, and treatment, in part because of financial incentives that work against the provision of the best, most individualized care; unrealistic patient expectations; and a lack of valid and objective pain assessment measures.</a:t>
            </a:r>
          </a:p>
          <a:p>
            <a:r>
              <a:rPr lang="en-US" sz="1900" i="1"/>
              <a:t>A Call to Revolutionize Chronic Pain Care in America: An Opportunity in Health Care Reform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75348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Chiropractic Specialty Training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4082" b="2"/>
          <a:stretch/>
        </p:blipFill>
        <p:spPr>
          <a:xfrm>
            <a:off x="470018" y="821673"/>
            <a:ext cx="5025525" cy="5223798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4264" y="2898648"/>
            <a:ext cx="4892040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r>
              <a:rPr lang="en-US" sz="2000"/>
              <a:t>Board Certification with the International Academy of Neuromusculoskeletal Medicine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42870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Patient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91" y="2079199"/>
            <a:ext cx="4369112" cy="2921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1826" y="3146400"/>
            <a:ext cx="4391024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Reduced use of opioids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Improved quality of life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Patient satisfaction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Provider satisfaction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Improved function</a:t>
            </a:r>
          </a:p>
        </p:txBody>
      </p:sp>
    </p:spTree>
    <p:extLst>
      <p:ext uri="{BB962C8B-B14F-4D97-AF65-F5344CB8AC3E}">
        <p14:creationId xmlns:p14="http://schemas.microsoft.com/office/powerpoint/2010/main" val="3237890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AAE37-51D7-2537-9113-B6981392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Starting a Chiropractic Residency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F650477D-A262-C67F-7062-F38B677F1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6" y="664583"/>
            <a:ext cx="6274296" cy="55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4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in white lab coats&#10;&#10;Description automatically generated with low confidence">
            <a:extLst>
              <a:ext uri="{FF2B5EF4-FFF2-40B4-BE49-F238E27FC236}">
                <a16:creationId xmlns:a16="http://schemas.microsoft.com/office/drawing/2014/main" id="{26B3A7D0-1EF3-8DA1-F575-B2A0FFA4B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6803E-525F-9DE0-321C-E8330CB7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University of Bridgeport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A181-58B6-1C76-EAD7-40C117724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Recruit residents</a:t>
            </a:r>
          </a:p>
          <a:p>
            <a:r>
              <a:rPr lang="en-US" sz="2000">
                <a:solidFill>
                  <a:srgbClr val="FFFFFF"/>
                </a:solidFill>
              </a:rPr>
              <a:t>Oversee the program</a:t>
            </a:r>
          </a:p>
          <a:p>
            <a:r>
              <a:rPr lang="en-US" sz="2000">
                <a:solidFill>
                  <a:srgbClr val="FFFFFF"/>
                </a:solidFill>
              </a:rPr>
              <a:t>Provide 300-hour online training</a:t>
            </a:r>
          </a:p>
          <a:p>
            <a:r>
              <a:rPr lang="en-US" sz="2000">
                <a:solidFill>
                  <a:srgbClr val="FFFFFF"/>
                </a:solidFill>
              </a:rPr>
              <a:t>Credential the successful resident</a:t>
            </a:r>
          </a:p>
        </p:txBody>
      </p:sp>
    </p:spTree>
    <p:extLst>
      <p:ext uri="{BB962C8B-B14F-4D97-AF65-F5344CB8AC3E}">
        <p14:creationId xmlns:p14="http://schemas.microsoft.com/office/powerpoint/2010/main" val="219506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Chiropractic Resident’s Career Pathway</a:t>
            </a:r>
          </a:p>
        </p:txBody>
      </p:sp>
      <p:pic>
        <p:nvPicPr>
          <p:cNvPr id="5" name="Content Placeholder 5" descr="success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0" r="3" b="4635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Veterans Administration</a:t>
            </a:r>
          </a:p>
          <a:p>
            <a:r>
              <a:rPr lang="en-US" sz="2200"/>
              <a:t>Federally Qualified Health Centers</a:t>
            </a:r>
          </a:p>
          <a:p>
            <a:r>
              <a:rPr lang="en-US" sz="2200"/>
              <a:t>Rural Health Centers</a:t>
            </a:r>
          </a:p>
          <a:p>
            <a:r>
              <a:rPr lang="en-US" sz="2200"/>
              <a:t>Hospital organizations</a:t>
            </a:r>
          </a:p>
          <a:p>
            <a:r>
              <a:rPr lang="en-US" sz="2200"/>
              <a:t>Medical and Chiropractic Schools</a:t>
            </a:r>
          </a:p>
          <a:p>
            <a:r>
              <a:rPr lang="en-US" sz="2200"/>
              <a:t>Corporate practices</a:t>
            </a:r>
          </a:p>
        </p:txBody>
      </p:sp>
    </p:spTree>
    <p:extLst>
      <p:ext uri="{BB962C8B-B14F-4D97-AF65-F5344CB8AC3E}">
        <p14:creationId xmlns:p14="http://schemas.microsoft.com/office/powerpoint/2010/main" val="1292813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 Loan Forgiveness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4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2007 Public Student Loan Forgiveness program</a:t>
            </a:r>
          </a:p>
          <a:p>
            <a:r>
              <a:rPr lang="en-US" sz="2200"/>
              <a:t>10 years of employment with a Governmental agency or a non-profit corporation.</a:t>
            </a:r>
          </a:p>
        </p:txBody>
      </p:sp>
    </p:spTree>
    <p:extLst>
      <p:ext uri="{BB962C8B-B14F-4D97-AF65-F5344CB8AC3E}">
        <p14:creationId xmlns:p14="http://schemas.microsoft.com/office/powerpoint/2010/main" val="323119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31BC7-0A69-E37B-0457-D6BAE2A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Chiropractic Institution’s Responsibilities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2A908CA-5517-82BB-A5A6-3C0D39201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8" r="-2" b="20177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E4D1-3950-51EE-A1C9-9D8304982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Provide management, facilities and equipment</a:t>
            </a:r>
          </a:p>
          <a:p>
            <a:r>
              <a:rPr lang="en-US" sz="2200"/>
              <a:t>Provide resident’s salary and benefits</a:t>
            </a:r>
          </a:p>
          <a:p>
            <a:r>
              <a:rPr lang="en-US" sz="2200"/>
              <a:t>Pay the cost of online education</a:t>
            </a:r>
          </a:p>
          <a:p>
            <a:r>
              <a:rPr lang="en-US" sz="2200"/>
              <a:t>Pay for all liability coverage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0236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large arch over a body of wat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78415C3F-BFA1-8E07-48A5-5E7372AA6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-2" b="-2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53898-97A2-552A-768F-5FEF8CB4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Native of Belleville, Illinois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baseball player holding a bat&#10;&#10;Description automatically generated with medium confidence">
            <a:extLst>
              <a:ext uri="{FF2B5EF4-FFF2-40B4-BE49-F238E27FC236}">
                <a16:creationId xmlns:a16="http://schemas.microsoft.com/office/drawing/2014/main" id="{F86C4124-7EFA-DAA3-248D-9847695F60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0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9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A3A4FA-5659-4AB9-BFB4-8BD599BB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Symbiotic Relationship </a:t>
            </a:r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252A5DA-531A-C3B7-B608-AC72B5F42E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02" y="2638506"/>
            <a:ext cx="3209779" cy="32711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19C7-A3B2-87C2-07FF-C88CB6F91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Collaborate with the University of Bridgeport and develop a resident training program that will attract intelligent, motivated, and patient-centered chiropractic providers from all of the North American schools of chiropractic medicine.</a:t>
            </a:r>
          </a:p>
        </p:txBody>
      </p:sp>
    </p:spTree>
    <p:extLst>
      <p:ext uri="{BB962C8B-B14F-4D97-AF65-F5344CB8AC3E}">
        <p14:creationId xmlns:p14="http://schemas.microsoft.com/office/powerpoint/2010/main" val="19812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81DFC-BB96-649C-A67E-6B7DE393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Benefits</a:t>
            </a:r>
          </a:p>
        </p:txBody>
      </p:sp>
      <p:pic>
        <p:nvPicPr>
          <p:cNvPr id="6" name="Content Placeholder 5" descr="Two people in a room with peopl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813A1C1-134C-BD3C-0DC4-E3823DA049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456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B409-2156-D40A-9CB2-975CF8AD4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Support the training of chiropractic specialists that will provide high quality, evidence-based, and patient-centered chiropractic evaluation and management services within Community Health Center clinics.</a:t>
            </a:r>
          </a:p>
        </p:txBody>
      </p:sp>
    </p:spTree>
    <p:extLst>
      <p:ext uri="{BB962C8B-B14F-4D97-AF65-F5344CB8AC3E}">
        <p14:creationId xmlns:p14="http://schemas.microsoft.com/office/powerpoint/2010/main" val="2572288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3735-3893-4D83-18AC-7063B8B8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Chiropractic Institution’s Revenue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008BC25F-EFD1-3D8C-5C30-828932C96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FB04-DAFC-E7E6-4FEB-D0BE8590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329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Payment for each patient visit insured by Medicare or Medicaid (uninsured patients may not produce revenue)</a:t>
            </a:r>
          </a:p>
          <a:p>
            <a:endParaRPr lang="en-US" sz="1800" dirty="0"/>
          </a:p>
          <a:p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095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25D7-CEF9-ECF1-32D8-50F4D823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Chiropractic Institution’s Costs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1498FDC-D549-4776-0F74-BB09126C3C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r="2928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A901-6DD2-C53C-4913-37A0B58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329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Salary and benefits</a:t>
            </a:r>
          </a:p>
          <a:p>
            <a:pPr lvl="1"/>
            <a:r>
              <a:rPr lang="en-US" sz="1800" dirty="0"/>
              <a:t>$70,000 salary or more</a:t>
            </a:r>
          </a:p>
          <a:p>
            <a:r>
              <a:rPr lang="en-US" sz="1800" dirty="0"/>
              <a:t>Professional liability</a:t>
            </a:r>
          </a:p>
          <a:p>
            <a:pPr lvl="1"/>
            <a:r>
              <a:rPr lang="en-US" sz="1800" dirty="0"/>
              <a:t>$3000 approximately</a:t>
            </a:r>
          </a:p>
          <a:p>
            <a:r>
              <a:rPr lang="en-US" sz="1800" dirty="0"/>
              <a:t>Neuromusculoskeletal Medicine Postdoctoral classes and University of Bridgeport oversight</a:t>
            </a:r>
          </a:p>
          <a:p>
            <a:pPr lvl="1"/>
            <a:r>
              <a:rPr lang="en-US" sz="1800" dirty="0"/>
              <a:t>$12,000 over three years</a:t>
            </a:r>
          </a:p>
        </p:txBody>
      </p:sp>
    </p:spTree>
    <p:extLst>
      <p:ext uri="{BB962C8B-B14F-4D97-AF65-F5344CB8AC3E}">
        <p14:creationId xmlns:p14="http://schemas.microsoft.com/office/powerpoint/2010/main" val="69083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icture containing text, white, gauge&#10;&#10;Description automatically generated">
            <a:extLst>
              <a:ext uri="{FF2B5EF4-FFF2-40B4-BE49-F238E27FC236}">
                <a16:creationId xmlns:a16="http://schemas.microsoft.com/office/drawing/2014/main" id="{0535F116-0466-A7E2-272A-00B4984CB88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7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1DCFE7A-C2A3-AA24-F351-EFAD2921F20B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877443"/>
            <a:ext cx="11277600" cy="51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1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52E3C-88BD-348A-D60A-1FE63A9A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Future Chiropractic Physician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81E9093-DFCF-B871-CEBC-62616E93B2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3" y="2426818"/>
            <a:ext cx="4017725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5B01ED4F-B752-8548-258F-217C5711A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45" y="2426818"/>
            <a:ext cx="50013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7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94CA5826-9DD4-FF3C-AFEC-14ABD34771D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22" y="643467"/>
            <a:ext cx="48607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stadium&#10;&#10;Description automatically generated">
            <a:extLst>
              <a:ext uri="{FF2B5EF4-FFF2-40B4-BE49-F238E27FC236}">
                <a16:creationId xmlns:a16="http://schemas.microsoft.com/office/drawing/2014/main" id="{BEA8EC00-32FA-BC16-4E81-99228012EC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b="2450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BAECF-B99A-0367-2F0D-7E2D5E55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Sandia Mountains and high mountain deserts…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FBC24021-8469-E2D4-81F7-48FC345F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75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810CB-2A84-027B-B48D-0E1F675F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Opinion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3C9276-6D0F-6240-1750-15461307E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25530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17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CABAC-9483-D831-05EB-4AA51D00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Chiropractic Integration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building, outdoor, resort, colonnade&#10;&#10;Description automatically generated">
            <a:extLst>
              <a:ext uri="{FF2B5EF4-FFF2-40B4-BE49-F238E27FC236}">
                <a16:creationId xmlns:a16="http://schemas.microsoft.com/office/drawing/2014/main" id="{2AD0E19C-569C-C2CB-D2B8-B4F99BE19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3140910"/>
            <a:ext cx="5455917" cy="25694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BD0E8484-F9C6-A132-456B-5518DEADF5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468332"/>
            <a:ext cx="5455917" cy="19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720</Words>
  <Application>Microsoft Office PowerPoint</Application>
  <PresentationFormat>Widescreen</PresentationFormat>
  <Paragraphs>100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Impact</vt:lpstr>
      <vt:lpstr>Tw Cen MT</vt:lpstr>
      <vt:lpstr>Office Theme</vt:lpstr>
      <vt:lpstr>Chiropractic Resident Training</vt:lpstr>
      <vt:lpstr>Disclosure</vt:lpstr>
      <vt:lpstr>Native of Belleville, Illinois</vt:lpstr>
      <vt:lpstr>Future Chiropractic Physician</vt:lpstr>
      <vt:lpstr>PowerPoint Presentation</vt:lpstr>
      <vt:lpstr>PowerPoint Presentation</vt:lpstr>
      <vt:lpstr>Sandia Mountains and high mountain deserts…</vt:lpstr>
      <vt:lpstr>Opinion</vt:lpstr>
      <vt:lpstr>Chiropractic Integration</vt:lpstr>
      <vt:lpstr>University of New Mexico</vt:lpstr>
      <vt:lpstr>PowerPoint Presentation</vt:lpstr>
      <vt:lpstr>Federally Qualified Health Centers</vt:lpstr>
      <vt:lpstr>Strategic Partnership</vt:lpstr>
      <vt:lpstr>Accreditation</vt:lpstr>
      <vt:lpstr>Neuromusculoskeletal Medicine Residency Training for Chiropractic Physicians</vt:lpstr>
      <vt:lpstr>Resident Data</vt:lpstr>
      <vt:lpstr>Neuromusculoskeletal Medicine  Faculty and Resident Careers</vt:lpstr>
      <vt:lpstr>Chiropractors Graduating Per Annum</vt:lpstr>
      <vt:lpstr>Community Health Center Patient Population</vt:lpstr>
      <vt:lpstr>Rural Health Clinics</vt:lpstr>
      <vt:lpstr>My Goal</vt:lpstr>
      <vt:lpstr>Inadequate Pain Treatment</vt:lpstr>
      <vt:lpstr>Chiropractic Specialty Training</vt:lpstr>
      <vt:lpstr>Patient Outcomes</vt:lpstr>
      <vt:lpstr>Starting a Chiropractic Residency </vt:lpstr>
      <vt:lpstr>University of Bridgeport Responsibilities</vt:lpstr>
      <vt:lpstr>Chiropractic Resident’s Career Pathway</vt:lpstr>
      <vt:lpstr>Student Loan Forgiveness</vt:lpstr>
      <vt:lpstr>Chiropractic Institution’s Responsibilities</vt:lpstr>
      <vt:lpstr>Symbiotic Relationship </vt:lpstr>
      <vt:lpstr>Patient Benefits</vt:lpstr>
      <vt:lpstr>Chiropractic Institution’s Revenue</vt:lpstr>
      <vt:lpstr>Chiropractic Institution’s Costs</vt:lpstr>
      <vt:lpstr>PowerPoint Presentation</vt:lpstr>
      <vt:lpstr>PowerPoint Presentation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Meredith</dc:creator>
  <cp:lastModifiedBy>Eileen Herlihy-Santiago</cp:lastModifiedBy>
  <cp:revision>65</cp:revision>
  <dcterms:created xsi:type="dcterms:W3CDTF">2022-03-22T18:22:08Z</dcterms:created>
  <dcterms:modified xsi:type="dcterms:W3CDTF">2023-05-30T17:05:50Z</dcterms:modified>
</cp:coreProperties>
</file>