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62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8.xml" ContentType="application/vnd.openxmlformats-officedocument.presentationml.slide+xml"/>
  <Override PartName="/ppt/slides/slide67.xml" ContentType="application/vnd.openxmlformats-officedocument.presentationml.slide+xml"/>
  <Override PartName="/ppt/slides/slide66.xml" ContentType="application/vnd.openxmlformats-officedocument.presentationml.slide+xml"/>
  <Override PartName="/ppt/slides/slide65.xml" ContentType="application/vnd.openxmlformats-officedocument.presentationml.slide+xml"/>
  <Override PartName="/ppt/slides/slide64.xml" ContentType="application/vnd.openxmlformats-officedocument.presentationml.slide+xml"/>
  <Override PartName="/ppt/slides/slide63.xml" ContentType="application/vnd.openxmlformats-officedocument.presentationml.slide+xml"/>
  <Override PartName="/ppt/slides/slide57.xml" ContentType="application/vnd.openxmlformats-officedocument.presentationml.slide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61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257" r:id="rId2"/>
    <p:sldId id="283" r:id="rId3"/>
    <p:sldId id="341" r:id="rId4"/>
    <p:sldId id="345" r:id="rId5"/>
    <p:sldId id="281" r:id="rId6"/>
    <p:sldId id="340" r:id="rId7"/>
    <p:sldId id="338" r:id="rId8"/>
    <p:sldId id="258" r:id="rId9"/>
    <p:sldId id="294" r:id="rId10"/>
    <p:sldId id="295" r:id="rId11"/>
    <p:sldId id="346" r:id="rId12"/>
    <p:sldId id="298" r:id="rId13"/>
    <p:sldId id="296" r:id="rId14"/>
    <p:sldId id="325" r:id="rId15"/>
    <p:sldId id="297" r:id="rId16"/>
    <p:sldId id="347" r:id="rId17"/>
    <p:sldId id="259" r:id="rId18"/>
    <p:sldId id="352" r:id="rId19"/>
    <p:sldId id="260" r:id="rId20"/>
    <p:sldId id="261" r:id="rId21"/>
    <p:sldId id="262" r:id="rId22"/>
    <p:sldId id="265" r:id="rId23"/>
    <p:sldId id="317" r:id="rId24"/>
    <p:sldId id="316" r:id="rId25"/>
    <p:sldId id="266" r:id="rId26"/>
    <p:sldId id="267" r:id="rId27"/>
    <p:sldId id="292" r:id="rId28"/>
    <p:sldId id="268" r:id="rId29"/>
    <p:sldId id="300" r:id="rId30"/>
    <p:sldId id="291" r:id="rId31"/>
    <p:sldId id="269" r:id="rId32"/>
    <p:sldId id="348" r:id="rId33"/>
    <p:sldId id="287" r:id="rId34"/>
    <p:sldId id="306" r:id="rId35"/>
    <p:sldId id="308" r:id="rId36"/>
    <p:sldId id="309" r:id="rId37"/>
    <p:sldId id="310" r:id="rId38"/>
    <p:sldId id="311" r:id="rId39"/>
    <p:sldId id="312" r:id="rId40"/>
    <p:sldId id="318" r:id="rId41"/>
    <p:sldId id="319" r:id="rId42"/>
    <p:sldId id="353" r:id="rId43"/>
    <p:sldId id="313" r:id="rId44"/>
    <p:sldId id="349" r:id="rId45"/>
    <p:sldId id="304" r:id="rId46"/>
    <p:sldId id="314" r:id="rId47"/>
    <p:sldId id="350" r:id="rId48"/>
    <p:sldId id="351" r:id="rId49"/>
    <p:sldId id="320" r:id="rId50"/>
    <p:sldId id="321" r:id="rId51"/>
    <p:sldId id="315" r:id="rId52"/>
    <p:sldId id="323" r:id="rId53"/>
    <p:sldId id="322" r:id="rId54"/>
    <p:sldId id="324" r:id="rId55"/>
    <p:sldId id="326" r:id="rId56"/>
    <p:sldId id="327" r:id="rId57"/>
    <p:sldId id="336" r:id="rId58"/>
    <p:sldId id="328" r:id="rId59"/>
    <p:sldId id="330" r:id="rId60"/>
    <p:sldId id="331" r:id="rId61"/>
    <p:sldId id="332" r:id="rId62"/>
    <p:sldId id="333" r:id="rId63"/>
    <p:sldId id="334" r:id="rId64"/>
    <p:sldId id="335" r:id="rId65"/>
    <p:sldId id="342" r:id="rId66"/>
    <p:sldId id="280" r:id="rId67"/>
    <p:sldId id="343" r:id="rId68"/>
    <p:sldId id="339" r:id="rId6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customXml" Target="../customXml/item2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2F78782-B424-430D-84AD-5906BF574BF7}" type="datetimeFigureOut">
              <a:rPr lang="en-US"/>
              <a:pPr>
                <a:defRPr/>
              </a:pPr>
              <a:t>9/4/2018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1A94397-674F-46A6-8D52-83F11DAC10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196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3F786F-75AA-4FF5-980B-5440A13A76D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097589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770E83-DD3C-4D43-991D-A824F977A3A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00424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41B868-8DB1-47A3-9091-C1F55731330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49045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104AF7-44AE-42CD-AFC4-DEFE546F9C2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406240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D9266C-37DC-441C-A774-4B2ED9EAAA3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89563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A94397-674F-46A6-8D52-83F11DAC100B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88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455C9F-1919-4AE3-8CE5-F624BC440B6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47968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A37AEB-37E2-4BB0-BDA7-971E6C75B25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7238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FDDF63-FF15-4D9A-8F57-606E0A04C23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56755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A94397-674F-46A6-8D52-83F11DAC100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73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110FCB-22D7-49BA-86D8-A630335B6A6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23109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D470F6-8DE2-4BA0-B188-DFF189EACBA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3179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58F06C-9E6C-40C2-A72C-61B6967A5E2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21046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1AAC36-8883-4375-8492-72EFDECAE3B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03056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A2F0B5-4F03-4E4D-9F40-07A3D340027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64488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17AD8-E4B4-4166-9234-A64BF8080E5B}" type="datetimeFigureOut">
              <a:rPr lang="en-US"/>
              <a:pPr>
                <a:defRPr/>
              </a:pPr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3BE00-BE87-4BED-BFE0-382D5DCEB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42B9C-E8CE-4E17-8E9A-6AC9B078C2E7}" type="datetimeFigureOut">
              <a:rPr lang="en-US"/>
              <a:pPr>
                <a:defRPr/>
              </a:pPr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B4AEC-9626-4720-B2CB-DD611655EB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7C306-D585-440F-9586-FF665D8B0A73}" type="datetimeFigureOut">
              <a:rPr lang="en-US"/>
              <a:pPr>
                <a:defRPr/>
              </a:pPr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B4EE8-4B1E-4743-95FB-BA6461A2D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514600"/>
            <a:ext cx="4038600" cy="3611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2514600"/>
            <a:ext cx="4038600" cy="3611563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clip art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4D840-12AC-404D-95BE-0398791C6BF3}" type="datetimeFigureOut">
              <a:rPr lang="en-US"/>
              <a:pPr>
                <a:defRPr/>
              </a:pPr>
              <a:t>9/4/2018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AF04E-3F04-4566-95C3-B56B92BE4E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2514600"/>
            <a:ext cx="4038600" cy="361156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514600"/>
            <a:ext cx="4038600" cy="3611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86C9C-B191-4FBC-8D82-93E8BC565A3A}" type="datetimeFigureOut">
              <a:rPr lang="en-US"/>
              <a:pPr>
                <a:defRPr/>
              </a:pPr>
              <a:t>9/4/2018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5BCC2-4E29-4DE6-8BFE-EB95E0F8BF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F1850-BE30-409C-B721-5BDB28EB0F4D}" type="datetimeFigureOut">
              <a:rPr lang="en-US"/>
              <a:pPr>
                <a:defRPr/>
              </a:pPr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F7FD7-3596-4F9E-A962-1D64B3E6F3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A1C5B-ED66-4C9E-A6E9-C06E82465C6A}" type="datetimeFigureOut">
              <a:rPr lang="en-US"/>
              <a:pPr>
                <a:defRPr/>
              </a:pPr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D6A95-22CE-49BD-8BFE-42DD12766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9C28C-59F6-4BE1-BB80-E418361597C1}" type="datetimeFigureOut">
              <a:rPr lang="en-US"/>
              <a:pPr>
                <a:defRPr/>
              </a:pPr>
              <a:t>9/4/2018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D6CA1-43AF-4E71-A3EB-7F10683213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0A4FB-40CC-490F-AEC5-13206BF9053C}" type="datetimeFigureOut">
              <a:rPr lang="en-US"/>
              <a:pPr>
                <a:defRPr/>
              </a:pPr>
              <a:t>9/4/2018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AB909-58CD-4894-AED8-F3A3F424DA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184A1-3FFE-414E-9047-49227B4657B6}" type="datetimeFigureOut">
              <a:rPr lang="en-US"/>
              <a:pPr>
                <a:defRPr/>
              </a:pPr>
              <a:t>9/4/2018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993AE-866C-469A-8BC9-7D4CC7123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9B166-2E0F-44F0-8DBD-E3138E0B6054}" type="datetimeFigureOut">
              <a:rPr lang="en-US"/>
              <a:pPr>
                <a:defRPr/>
              </a:pPr>
              <a:t>9/4/2018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6F481-B46A-434B-A12F-B955F3E35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A9561-57E7-4F56-876E-8DBA64E18289}" type="datetimeFigureOut">
              <a:rPr lang="en-US"/>
              <a:pPr>
                <a:defRPr/>
              </a:pPr>
              <a:t>9/4/2018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26405-6FFA-4B47-A832-23D84FF9C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8E4DF-3010-4052-AED2-F6522028803A}" type="datetimeFigureOut">
              <a:rPr lang="en-US"/>
              <a:pPr>
                <a:defRPr/>
              </a:pPr>
              <a:t>9/4/2018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0344B-AA61-443D-8297-0CFC10284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90A7BE-4C32-4301-BDBF-E5A10395E08C}" type="datetimeFigureOut">
              <a:rPr lang="en-US"/>
              <a:pPr>
                <a:defRPr/>
              </a:pPr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D3C5B9-D78E-49F8-926A-6CA8D4866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7YF4vCBisQ" TargetMode="External"/><Relationship Id="rId2" Type="http://schemas.openxmlformats.org/officeDocument/2006/relationships/hyperlink" Target="https://www.youtube.com/watch?v=kZOcz0czWs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HegByhhb8sI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hyperlink" Target="https://www.bing.com/videos/search?q=long+sit+test+for+leg+length+discrepancy&amp;&amp;view=detail&amp;mid=E649DA15CBC51E245890E649DA15CBC51E245890&amp;&amp;FORM=VDRVRV" TargetMode="Externa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/>
            <a:r>
              <a:rPr lang="en-US" sz="4800" dirty="0" smtClean="0"/>
              <a:t>Differential Diagnosis of Chronic Low Back Pain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James J. Lehman, DC, MBA, FACO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Associate Professor of Clinical Sciences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Director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Community Health Clinical Education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University of Bridgeport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3200" dirty="0" smtClean="0"/>
              <a:t>Focused Neuromusculoskeletal Examination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dirty="0" smtClean="0"/>
              <a:t>Observation/Inspection</a:t>
            </a:r>
          </a:p>
          <a:p>
            <a:r>
              <a:rPr lang="en-US" dirty="0" smtClean="0"/>
              <a:t>Palpation</a:t>
            </a:r>
          </a:p>
          <a:p>
            <a:r>
              <a:rPr lang="en-US" dirty="0" smtClean="0"/>
              <a:t>Range of motion</a:t>
            </a:r>
          </a:p>
          <a:p>
            <a:r>
              <a:rPr lang="en-US" dirty="0" smtClean="0"/>
              <a:t>Special tests/orthopedic tests</a:t>
            </a:r>
          </a:p>
          <a:p>
            <a:r>
              <a:rPr lang="en-US" dirty="0" smtClean="0"/>
              <a:t>Neurological examination</a:t>
            </a:r>
          </a:p>
          <a:p>
            <a:pPr lvl="1"/>
            <a:r>
              <a:rPr lang="en-US" dirty="0" smtClean="0"/>
              <a:t>3 part peripheral nervous system exam</a:t>
            </a:r>
          </a:p>
          <a:p>
            <a:pPr lvl="1"/>
            <a:r>
              <a:rPr lang="en-US" dirty="0" smtClean="0"/>
              <a:t>CNS examination</a:t>
            </a:r>
          </a:p>
          <a:p>
            <a:pPr lvl="1"/>
            <a:r>
              <a:rPr lang="en-US" dirty="0" smtClean="0"/>
              <a:t>Cranial nerve examination</a:t>
            </a:r>
          </a:p>
          <a:p>
            <a:pPr lvl="1"/>
            <a:r>
              <a:rPr lang="en-US" dirty="0" smtClean="0"/>
              <a:t>Mental status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Neuromusculoskeletal Examination Videos</a:t>
            </a:r>
            <a:br>
              <a:rPr lang="en-US" sz="3600" dirty="0" smtClean="0"/>
            </a:br>
            <a:r>
              <a:rPr lang="en-US" sz="3600" dirty="0" smtClean="0"/>
              <a:t>Timothy Conwell, DC, FACO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endParaRPr lang="en-US" sz="2800" dirty="0" smtClean="0"/>
          </a:p>
          <a:p>
            <a:r>
              <a:rPr lang="en-US" sz="2800" dirty="0" smtClean="0"/>
              <a:t>Central Nervous System examination  </a:t>
            </a:r>
          </a:p>
          <a:p>
            <a:r>
              <a:rPr lang="en-US" sz="2800" dirty="0" smtClean="0">
                <a:hlinkClick r:id="rId2"/>
              </a:rPr>
              <a:t>https</a:t>
            </a:r>
            <a:r>
              <a:rPr lang="en-US" sz="2800" dirty="0">
                <a:hlinkClick r:id="rId2"/>
              </a:rPr>
              <a:t>://</a:t>
            </a:r>
            <a:r>
              <a:rPr lang="en-US" sz="2800" dirty="0" smtClean="0">
                <a:hlinkClick r:id="rId2"/>
              </a:rPr>
              <a:t>www.youtube.com/watch?v=kZOcz0czWs4</a:t>
            </a:r>
            <a:endParaRPr lang="en-US" sz="2800" dirty="0" smtClean="0"/>
          </a:p>
          <a:p>
            <a:r>
              <a:rPr lang="en-US" sz="2800" dirty="0" smtClean="0"/>
              <a:t>Peripheral Nervous System examination </a:t>
            </a:r>
            <a:r>
              <a:rPr lang="en-US" sz="2800" dirty="0" smtClean="0">
                <a:hlinkClick r:id="rId3"/>
              </a:rPr>
              <a:t>https</a:t>
            </a:r>
            <a:r>
              <a:rPr lang="en-US" sz="2800" dirty="0">
                <a:hlinkClick r:id="rId3"/>
              </a:rPr>
              <a:t>://</a:t>
            </a:r>
            <a:r>
              <a:rPr lang="en-US" sz="2800" dirty="0" smtClean="0">
                <a:hlinkClick r:id="rId3"/>
              </a:rPr>
              <a:t>www.youtube.com/watch?v=I7YF4vCBisQ</a:t>
            </a:r>
            <a:endParaRPr lang="en-US" sz="2800" dirty="0" smtClean="0"/>
          </a:p>
          <a:p>
            <a:r>
              <a:rPr lang="en-US" sz="2800" dirty="0" smtClean="0"/>
              <a:t>Spine and </a:t>
            </a:r>
            <a:r>
              <a:rPr lang="en-US" sz="2800" dirty="0"/>
              <a:t>paraspinal examination  </a:t>
            </a:r>
            <a:r>
              <a:rPr lang="en-US" sz="2800" dirty="0">
                <a:hlinkClick r:id="rId4"/>
              </a:rPr>
              <a:t>https://</a:t>
            </a:r>
            <a:r>
              <a:rPr lang="en-US" sz="2800" dirty="0" smtClean="0">
                <a:hlinkClick r:id="rId4"/>
              </a:rPr>
              <a:t>www.youtube.com/watch?v=HegByhhb8sI</a:t>
            </a: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256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an Orthopedic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Most often a provocative maneuver that reproduces the patient’s chief concern pain with stretching, contracting, and/or compressing in order to identify the involved tissues.</a:t>
            </a:r>
          </a:p>
          <a:p>
            <a:r>
              <a:rPr lang="en-US" sz="2000" dirty="0" smtClean="0"/>
              <a:t>James J. Lehman, DC, FACO</a:t>
            </a:r>
            <a:endParaRPr lang="en-US" sz="2000" dirty="0"/>
          </a:p>
        </p:txBody>
      </p:sp>
      <p:pic>
        <p:nvPicPr>
          <p:cNvPr id="7" name="Content Placeholder 6" descr="SLR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86012" y="2133600"/>
            <a:ext cx="4034972" cy="3352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Back Pain Case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 strained lower back unloading a truck, which required lifting heavy boxes, twisting and placing boxes on flats three years ago.</a:t>
            </a:r>
          </a:p>
          <a:p>
            <a:r>
              <a:rPr lang="en-US" dirty="0" smtClean="0"/>
              <a:t>Lower back pain persists on a daily basis and increases with bending and twisting.</a:t>
            </a:r>
          </a:p>
          <a:p>
            <a:r>
              <a:rPr lang="en-US" dirty="0" smtClean="0"/>
              <a:t>Rest reduces the pain.</a:t>
            </a:r>
          </a:p>
          <a:p>
            <a:r>
              <a:rPr lang="en-US" dirty="0" smtClean="0"/>
              <a:t>Medications do not relieve the constant dull ache or the intermittent sharp, stabbing pains.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Low Back Pain Differential Diagnosis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list 5 differential diagnoses</a:t>
            </a:r>
          </a:p>
          <a:p>
            <a:r>
              <a:rPr lang="en-US" dirty="0" smtClean="0"/>
              <a:t>List the physical examination procedures that you would use to rule-in and rule-out your differential diagnoses.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Chronic pain syndrome-post-traumatic</a:t>
            </a:r>
          </a:p>
          <a:p>
            <a:r>
              <a:rPr lang="en-US" dirty="0" smtClean="0"/>
              <a:t>Myofascial pain syndrome</a:t>
            </a:r>
          </a:p>
          <a:p>
            <a:r>
              <a:rPr lang="en-US" dirty="0" smtClean="0"/>
              <a:t>Lumbar facet syndrome</a:t>
            </a:r>
          </a:p>
          <a:p>
            <a:r>
              <a:rPr lang="en-US" dirty="0" smtClean="0"/>
              <a:t>Degenerative disc disease </a:t>
            </a:r>
          </a:p>
          <a:p>
            <a:r>
              <a:rPr lang="en-US" dirty="0" smtClean="0"/>
              <a:t>Degenerative joint disease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 descr="Question mark man_leaning_on_big_red_question_mark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21129" y="1600200"/>
            <a:ext cx="309274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National Pain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88389" cy="5029200"/>
          </a:xfrm>
        </p:spPr>
        <p:txBody>
          <a:bodyPr>
            <a:normAutofit lnSpcReduction="10000"/>
          </a:bodyPr>
          <a:lstStyle/>
          <a:p>
            <a:endParaRPr lang="en-US" sz="3300" b="1" i="1" dirty="0"/>
          </a:p>
          <a:p>
            <a:r>
              <a:rPr lang="en-US" sz="3300" b="1" i="1" dirty="0"/>
              <a:t>Chronic pain </a:t>
            </a:r>
            <a:r>
              <a:rPr lang="en-US" sz="3300" dirty="0"/>
              <a:t>- Pain that occurs on at least half the days for six months or more. </a:t>
            </a:r>
            <a:endParaRPr lang="en-US" sz="3300" dirty="0" smtClean="0"/>
          </a:p>
          <a:p>
            <a:endParaRPr lang="en-US" sz="33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r>
              <a:rPr lang="en-US" sz="1600" dirty="0" smtClean="0"/>
              <a:t>https</a:t>
            </a:r>
            <a:r>
              <a:rPr lang="en-US" sz="1600" dirty="0"/>
              <a:t>://iprcc.nih.gov/sites/default/files/HHSNational_Pain_Strategy_508C.pdf</a:t>
            </a:r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589" y="2226469"/>
            <a:ext cx="4453323" cy="3263504"/>
          </a:xfrm>
        </p:spPr>
      </p:pic>
    </p:spTree>
    <p:extLst>
      <p:ext uri="{BB962C8B-B14F-4D97-AF65-F5344CB8AC3E}">
        <p14:creationId xmlns:p14="http://schemas.microsoft.com/office/powerpoint/2010/main" val="40342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Spinal Muscle Strain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514600"/>
            <a:ext cx="2743200" cy="3611563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Cramps</a:t>
            </a:r>
          </a:p>
          <a:p>
            <a:pPr eaLnBrk="1" hangingPunct="1"/>
            <a:r>
              <a:rPr lang="en-US" dirty="0" smtClean="0"/>
              <a:t>Knots</a:t>
            </a:r>
          </a:p>
          <a:p>
            <a:pPr eaLnBrk="1" hangingPunct="1"/>
            <a:r>
              <a:rPr lang="en-US" dirty="0" smtClean="0"/>
              <a:t>Spasms</a:t>
            </a:r>
          </a:p>
          <a:p>
            <a:pPr eaLnBrk="1" hangingPunct="1"/>
            <a:r>
              <a:rPr lang="en-US" dirty="0" smtClean="0"/>
              <a:t>Dull ache</a:t>
            </a:r>
          </a:p>
        </p:txBody>
      </p:sp>
      <p:pic>
        <p:nvPicPr>
          <p:cNvPr id="5124" name="ClipArt Placeholder 8" descr="muscle strain middle trapezius.jpg"/>
          <p:cNvPicPr>
            <a:picLocks noGrp="1" noChangeAspect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457458" y="1752600"/>
            <a:ext cx="5229342" cy="41830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O’Donoghue’s Maneuver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743200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Active lumbar ROM (general findings)</a:t>
            </a:r>
          </a:p>
          <a:p>
            <a:r>
              <a:rPr lang="en-US" dirty="0" smtClean="0"/>
              <a:t>Resisted ROM (strain)</a:t>
            </a:r>
          </a:p>
          <a:p>
            <a:r>
              <a:rPr lang="en-US" dirty="0" smtClean="0"/>
              <a:t>Passive ROM (sprain)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057400"/>
            <a:ext cx="5715000" cy="3491706"/>
          </a:xfrm>
        </p:spPr>
      </p:pic>
    </p:spTree>
    <p:extLst>
      <p:ext uri="{BB962C8B-B14F-4D97-AF65-F5344CB8AC3E}">
        <p14:creationId xmlns:p14="http://schemas.microsoft.com/office/powerpoint/2010/main" val="353725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Myofascial Trigger Point Characteristics</a:t>
            </a:r>
          </a:p>
        </p:txBody>
      </p:sp>
      <p:pic>
        <p:nvPicPr>
          <p:cNvPr id="6147" name="Content Placeholder 3" descr="muscle trigger point complex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19200" y="1600200"/>
            <a:ext cx="6368604" cy="4778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Identify injured and painful tissues through careful assessment and intelligent use of neuromusculoskeletal testing and document the findings of chronic low back pain.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Myofascial Trigger Point Palpation</a:t>
            </a:r>
          </a:p>
        </p:txBody>
      </p:sp>
      <p:sp>
        <p:nvSpPr>
          <p:cNvPr id="7171" name="Text Placeholder 4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Localized pain with palpation</a:t>
            </a:r>
          </a:p>
          <a:p>
            <a:pPr eaLnBrk="1" hangingPunct="1"/>
            <a:r>
              <a:rPr lang="en-US" smtClean="0"/>
              <a:t>Active trigger point may produce referred pain</a:t>
            </a:r>
          </a:p>
        </p:txBody>
      </p:sp>
      <p:pic>
        <p:nvPicPr>
          <p:cNvPr id="7172" name="ClipArt Placeholder 8" descr="muscle trigger_point.jpg"/>
          <p:cNvPicPr>
            <a:picLocks noGrp="1" noChangeAspect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29188" y="2514600"/>
            <a:ext cx="3476625" cy="3611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Myofascial Pain Syndrome</a:t>
            </a:r>
            <a:br>
              <a:rPr lang="en-US" dirty="0" smtClean="0"/>
            </a:br>
            <a:r>
              <a:rPr lang="en-US" dirty="0" smtClean="0"/>
              <a:t> Referred  Pain</a:t>
            </a:r>
            <a:endParaRPr lang="en-US" dirty="0"/>
          </a:p>
        </p:txBody>
      </p:sp>
      <p:sp>
        <p:nvSpPr>
          <p:cNvPr id="8195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Paresthesias</a:t>
            </a:r>
          </a:p>
          <a:p>
            <a:pPr eaLnBrk="1" hangingPunct="1"/>
            <a:r>
              <a:rPr lang="en-US" smtClean="0"/>
              <a:t>Crawling sensation (formication)</a:t>
            </a:r>
          </a:p>
          <a:p>
            <a:pPr eaLnBrk="1" hangingPunct="1"/>
            <a:r>
              <a:rPr lang="en-US" smtClean="0"/>
              <a:t>Dull or deep ache</a:t>
            </a:r>
          </a:p>
          <a:p>
            <a:pPr eaLnBrk="1" hangingPunct="1"/>
            <a:r>
              <a:rPr lang="en-US" smtClean="0"/>
              <a:t>Myotogenous</a:t>
            </a:r>
          </a:p>
          <a:p>
            <a:pPr eaLnBrk="1" hangingPunct="1"/>
            <a:r>
              <a:rPr lang="en-US" smtClean="0"/>
              <a:t>Myotomal</a:t>
            </a:r>
          </a:p>
        </p:txBody>
      </p:sp>
      <p:pic>
        <p:nvPicPr>
          <p:cNvPr id="6" name="ClipArt Placeholder 5" descr="mps thoracolumbar multifidi.gif"/>
          <p:cNvPicPr>
            <a:picLocks noGrp="1" noChangeAspect="1"/>
          </p:cNvPicPr>
          <p:nvPr>
            <p:ph type="clipArt"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26117" y="2743200"/>
            <a:ext cx="4751109" cy="320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Joint Pain</a:t>
            </a:r>
            <a:br>
              <a:rPr lang="en-US" sz="4000" dirty="0" smtClean="0"/>
            </a:br>
            <a:r>
              <a:rPr lang="en-US" sz="4000" dirty="0" smtClean="0"/>
              <a:t>Zygapophyseal or Facet Joint</a:t>
            </a:r>
            <a:endParaRPr lang="en-US" sz="4000" dirty="0"/>
          </a:p>
        </p:txBody>
      </p:sp>
      <p:sp>
        <p:nvSpPr>
          <p:cNvPr id="11267" name="Tex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Sharp pain on motion</a:t>
            </a:r>
          </a:p>
          <a:p>
            <a:pPr eaLnBrk="1" hangingPunct="1"/>
            <a:r>
              <a:rPr lang="en-US" dirty="0" smtClean="0"/>
              <a:t>Constant dull or deep ache</a:t>
            </a:r>
          </a:p>
          <a:p>
            <a:pPr eaLnBrk="1" hangingPunct="1"/>
            <a:r>
              <a:rPr lang="en-US" dirty="0" smtClean="0"/>
              <a:t>Source of chronic low back pain</a:t>
            </a:r>
          </a:p>
          <a:p>
            <a:pPr eaLnBrk="1" hangingPunct="1"/>
            <a:endParaRPr lang="en-US" sz="1400" dirty="0" smtClean="0"/>
          </a:p>
          <a:p>
            <a:pPr eaLnBrk="1" hangingPunct="1"/>
            <a:endParaRPr lang="en-US" sz="1400" dirty="0" smtClean="0"/>
          </a:p>
          <a:p>
            <a:pPr eaLnBrk="1" hangingPunct="1"/>
            <a:r>
              <a:rPr lang="en-US" sz="1400" dirty="0" smtClean="0"/>
              <a:t>Manchikanti L, et al. Prevalence of facet joint pain in chronic spinal pain of cervical, thoracic, and lumbar regions. BMC </a:t>
            </a:r>
            <a:r>
              <a:rPr lang="en-US" sz="1400" dirty="0" err="1" smtClean="0"/>
              <a:t>Musculoskelet</a:t>
            </a:r>
            <a:r>
              <a:rPr lang="en-US" sz="1400" dirty="0" smtClean="0"/>
              <a:t> </a:t>
            </a:r>
            <a:r>
              <a:rPr lang="en-US" sz="1400" dirty="0" err="1" smtClean="0"/>
              <a:t>Disord</a:t>
            </a:r>
            <a:r>
              <a:rPr lang="en-US" sz="1400" dirty="0" smtClean="0"/>
              <a:t>. 2004; 5: 15. </a:t>
            </a:r>
          </a:p>
          <a:p>
            <a:pPr eaLnBrk="1" hangingPunct="1">
              <a:buFont typeface="Arial" charset="0"/>
              <a:buNone/>
            </a:pPr>
            <a:endParaRPr lang="en-US" sz="2400" dirty="0" smtClean="0"/>
          </a:p>
        </p:txBody>
      </p:sp>
      <p:pic>
        <p:nvPicPr>
          <p:cNvPr id="6" name="Content Placeholder 5" descr="Extentrac lumbar facet injectio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63281" y="1905000"/>
            <a:ext cx="3962399" cy="39623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pinal nerve branch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57480"/>
            <a:ext cx="8001000" cy="597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Dorsal Ramus of Spinal Nerve </a:t>
            </a:r>
            <a:endParaRPr lang="en-US" sz="4000" dirty="0"/>
          </a:p>
        </p:txBody>
      </p:sp>
      <p:pic>
        <p:nvPicPr>
          <p:cNvPr id="5" name="Content Placeholder 4" descr="Maignes_Syndrom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04516"/>
            <a:ext cx="4038600" cy="271733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Primary division of a posterior </a:t>
            </a:r>
            <a:r>
              <a:rPr lang="en-US" dirty="0" err="1" smtClean="0"/>
              <a:t>ramus</a:t>
            </a:r>
            <a:r>
              <a:rPr lang="en-US" dirty="0" smtClean="0"/>
              <a:t> of a spinal nerve has three branches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Sclerotogenous Referred Pain</a:t>
            </a:r>
            <a:endParaRPr lang="en-US" dirty="0"/>
          </a:p>
        </p:txBody>
      </p:sp>
      <p:sp>
        <p:nvSpPr>
          <p:cNvPr id="12291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28800"/>
            <a:ext cx="3124200" cy="42973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Resembles radiating pain but it is a referred deep, dull ache from bone, ligaments and joints</a:t>
            </a:r>
          </a:p>
          <a:p>
            <a:endParaRPr lang="en-US" sz="1400" dirty="0" smtClean="0"/>
          </a:p>
          <a:p>
            <a:r>
              <a:rPr lang="en-US" sz="1400" dirty="0" err="1" smtClean="0"/>
              <a:t>Ivanusic</a:t>
            </a:r>
            <a:r>
              <a:rPr lang="en-US" sz="1400" dirty="0" smtClean="0"/>
              <a:t> JJ</a:t>
            </a:r>
            <a:r>
              <a:rPr lang="en-US" sz="1400" baseline="30000" dirty="0" smtClean="0"/>
              <a:t>.</a:t>
            </a:r>
            <a:r>
              <a:rPr lang="en-US" sz="1400" dirty="0" smtClean="0"/>
              <a:t> The evidence for the spinal segmental innervation of bone.  Clin Anat. 2007 Nov;20(8):956-60.</a:t>
            </a:r>
          </a:p>
          <a:p>
            <a:endParaRPr lang="en-US" sz="1400" b="1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8" name="ClipArt Placeholder 7" descr="Extentrac lumbar anatomy.bmp"/>
          <p:cNvPicPr>
            <a:picLocks noGrp="1" noChangeAspect="1"/>
          </p:cNvPicPr>
          <p:nvPr>
            <p:ph type="clipArt"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38600" y="1678336"/>
            <a:ext cx="4425698" cy="44478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19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Scleratogenous or Myofascial</a:t>
            </a:r>
            <a:br>
              <a:rPr lang="en-US" dirty="0" smtClean="0"/>
            </a:br>
            <a:r>
              <a:rPr lang="en-US" dirty="0" smtClean="0"/>
              <a:t>Triggers </a:t>
            </a:r>
            <a:endParaRPr lang="en-US" dirty="0"/>
          </a:p>
        </p:txBody>
      </p:sp>
      <p:sp>
        <p:nvSpPr>
          <p:cNvPr id="13315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3124200" cy="4144963"/>
          </a:xfrm>
        </p:spPr>
        <p:txBody>
          <a:bodyPr/>
          <a:lstStyle/>
          <a:p>
            <a:pPr eaLnBrk="1" hangingPunct="1"/>
            <a:r>
              <a:rPr lang="en-US" dirty="0" smtClean="0"/>
              <a:t>Diffusely referred and hard to localize</a:t>
            </a:r>
          </a:p>
          <a:p>
            <a:pPr eaLnBrk="1" hangingPunct="1"/>
            <a:r>
              <a:rPr lang="en-US" dirty="0" smtClean="0"/>
              <a:t>Deep and achy quality</a:t>
            </a:r>
          </a:p>
          <a:p>
            <a:pPr eaLnBrk="1" hangingPunct="1">
              <a:buFont typeface="Arial" charset="0"/>
              <a:buNone/>
            </a:pPr>
            <a:endParaRPr lang="en-US" sz="2400" dirty="0" smtClean="0"/>
          </a:p>
          <a:p>
            <a:pPr eaLnBrk="1" hangingPunct="1">
              <a:buFont typeface="Arial" charset="0"/>
              <a:buNone/>
            </a:pPr>
            <a:endParaRPr lang="en-US" sz="2400" dirty="0" smtClean="0"/>
          </a:p>
          <a:p>
            <a:pPr eaLnBrk="1" hangingPunct="1">
              <a:buFont typeface="Arial" charset="0"/>
              <a:buNone/>
            </a:pPr>
            <a:r>
              <a:rPr lang="en-US" sz="2400" dirty="0" err="1" smtClean="0"/>
              <a:t>Kellgren</a:t>
            </a:r>
            <a:r>
              <a:rPr lang="en-US" sz="2400" dirty="0" smtClean="0"/>
              <a:t> &amp; Feinstein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  <p:pic>
        <p:nvPicPr>
          <p:cNvPr id="13316" name="ClipArt Placeholder 8" descr="Trigger point injections.gif"/>
          <p:cNvPicPr>
            <a:picLocks noGrp="1" noChangeAspect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002239" y="2286000"/>
            <a:ext cx="4976505" cy="3733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lerotomeChart2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0"/>
            <a:ext cx="82296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Nerve Pain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26670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Burning and/or hot</a:t>
            </a:r>
          </a:p>
          <a:p>
            <a:pPr eaLnBrk="1" hangingPunct="1"/>
            <a:r>
              <a:rPr lang="en-US" dirty="0" smtClean="0"/>
              <a:t>Tingling and/or numbness</a:t>
            </a:r>
          </a:p>
          <a:p>
            <a:pPr eaLnBrk="1" hangingPunct="1"/>
            <a:r>
              <a:rPr lang="en-US" dirty="0" smtClean="0"/>
              <a:t>Nerve root tension signs</a:t>
            </a:r>
          </a:p>
          <a:p>
            <a:pPr eaLnBrk="1" hangingPunct="1"/>
            <a:r>
              <a:rPr lang="en-US" dirty="0" smtClean="0"/>
              <a:t>Lhermitte’s sign</a:t>
            </a:r>
          </a:p>
          <a:p>
            <a:pPr eaLnBrk="1" hangingPunct="1">
              <a:buNone/>
            </a:pPr>
            <a:endParaRPr lang="en-US" dirty="0" smtClean="0"/>
          </a:p>
        </p:txBody>
      </p:sp>
      <p:pic>
        <p:nvPicPr>
          <p:cNvPr id="8" name="ClipArt Placeholder 7" descr="Extentrac nerve root compression lumbar_spondylolisthesis.jpg"/>
          <p:cNvPicPr>
            <a:picLocks noGrp="1" noChangeAspect="1"/>
          </p:cNvPicPr>
          <p:nvPr>
            <p:ph type="clipArt"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505200" y="1600200"/>
            <a:ext cx="4876800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inal-nerves-e14090936927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060704"/>
            <a:ext cx="8534400" cy="4736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Rule-in and rule-out neuromusculoskeletal conditions that might present as low back pain.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744" y="1752600"/>
            <a:ext cx="4418656" cy="4556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dermatome LE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133600" y="259073"/>
            <a:ext cx="4876800" cy="64728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Lhermitte’s Sign</a:t>
            </a:r>
            <a:br>
              <a:rPr lang="en-US" dirty="0" smtClean="0"/>
            </a:br>
            <a:r>
              <a:rPr lang="en-US" dirty="0" smtClean="0"/>
              <a:t>Nerve Pain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3200400" cy="4144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Stabbing or lightning-like pain down spine and any combination of extremities with flexion or extension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15364" name="ClipArt Placeholder 6" descr="Cervical spinal stenosis.jpg"/>
          <p:cNvPicPr>
            <a:picLocks noGrp="1" noChangeAspect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624690" y="3124200"/>
            <a:ext cx="5412948" cy="2209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Recommended Texts</a:t>
            </a:r>
            <a:endParaRPr lang="en-US" dirty="0"/>
          </a:p>
        </p:txBody>
      </p:sp>
      <p:pic>
        <p:nvPicPr>
          <p:cNvPr id="4" name="Content Placeholder 3" descr="mps travell book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24257" y="1600200"/>
            <a:ext cx="4495485" cy="4525963"/>
          </a:xfrm>
        </p:spPr>
      </p:pic>
    </p:spTree>
    <p:extLst>
      <p:ext uri="{BB962C8B-B14F-4D97-AF65-F5344CB8AC3E}">
        <p14:creationId xmlns:p14="http://schemas.microsoft.com/office/powerpoint/2010/main" val="153223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77200" cy="1098550"/>
          </a:xfrm>
        </p:spPr>
        <p:txBody>
          <a:bodyPr/>
          <a:lstStyle/>
          <a:p>
            <a:r>
              <a:rPr lang="en-US" sz="4000" dirty="0" smtClean="0"/>
              <a:t>Gluteus Medius:  “Lumbago Muscle”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286000" cy="4691063"/>
          </a:xfrm>
        </p:spPr>
        <p:txBody>
          <a:bodyPr/>
          <a:lstStyle/>
          <a:p>
            <a:endParaRPr lang="en-US" sz="3600" dirty="0" smtClean="0"/>
          </a:p>
          <a:p>
            <a:r>
              <a:rPr lang="en-US" sz="3600" dirty="0" smtClean="0"/>
              <a:t>Commonly overlooked source of referred low back pain</a:t>
            </a:r>
          </a:p>
          <a:p>
            <a:endParaRPr lang="en-US" sz="3600" dirty="0"/>
          </a:p>
        </p:txBody>
      </p:sp>
      <p:pic>
        <p:nvPicPr>
          <p:cNvPr id="5" name="Content Placeholder 4" descr="mps gluteal mm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1800" y="2438400"/>
            <a:ext cx="5870590" cy="3124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Iliopsoas: “Hidden Prankster”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Serves many critically important functions, often causes pain, and is relatively inaccessible.</a:t>
            </a:r>
            <a:endParaRPr lang="en-US" dirty="0"/>
          </a:p>
        </p:txBody>
      </p:sp>
      <p:pic>
        <p:nvPicPr>
          <p:cNvPr id="9" name="Content Placeholder 8" descr="iliopsoas-muscle2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03776"/>
            <a:ext cx="4038600" cy="45188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ps psoas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219200" y="322385"/>
            <a:ext cx="7086600" cy="65414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Iliopsoas: “Hidden Prankster”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29000" cy="4525963"/>
          </a:xfrm>
        </p:spPr>
        <p:txBody>
          <a:bodyPr/>
          <a:lstStyle/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Unidentified iliopsoas and quadratus lumborum trigger points are frequently responsible for a failed low back postsurgical syndrome. </a:t>
            </a:r>
            <a:endParaRPr lang="en-US" sz="2400" dirty="0"/>
          </a:p>
        </p:txBody>
      </p:sp>
      <p:pic>
        <p:nvPicPr>
          <p:cNvPr id="5" name="Content Placeholder 4" descr="Failed-Back-Surgery-Syndrome-710x40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868004" y="2286000"/>
            <a:ext cx="5199796" cy="29294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Iliopsoas: “Hidden Prankster”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When describing the low back pain they run the hand vertically up and down the spine rather than horizontally.</a:t>
            </a:r>
            <a:endParaRPr lang="en-US" dirty="0"/>
          </a:p>
        </p:txBody>
      </p:sp>
      <p:pic>
        <p:nvPicPr>
          <p:cNvPr id="5" name="Content Placeholder 4" descr="lower-back-pai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751485"/>
            <a:ext cx="4038600" cy="42233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Quadratus Lumborum</a:t>
            </a:r>
            <a:br>
              <a:rPr lang="en-US" dirty="0" smtClean="0"/>
            </a:br>
            <a:r>
              <a:rPr lang="en-US" dirty="0" smtClean="0"/>
              <a:t>“Joker of Low Back Pain”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Severe referred tenderness of the greater trochanter may disrupt sleep.</a:t>
            </a:r>
            <a:endParaRPr lang="en-US" dirty="0"/>
          </a:p>
        </p:txBody>
      </p:sp>
      <p:pic>
        <p:nvPicPr>
          <p:cNvPr id="9" name="Content Placeholder 8" descr="mps quadratus_lumborum-300x24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494" y="2133601"/>
            <a:ext cx="4173610" cy="3352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Quadratus Lumborum</a:t>
            </a:r>
            <a:br>
              <a:rPr lang="en-US" dirty="0" smtClean="0"/>
            </a:br>
            <a:r>
              <a:rPr lang="en-US" dirty="0" smtClean="0"/>
              <a:t>“Joker of Low Back Pain”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Patient may be barely able to turn over in bed and unable to bear the pain of standing upright or walking.</a:t>
            </a:r>
          </a:p>
        </p:txBody>
      </p:sp>
      <p:pic>
        <p:nvPicPr>
          <p:cNvPr id="7" name="Content Placeholder 6" descr="crawlin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35039"/>
            <a:ext cx="4038600" cy="22562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81400" cy="4525963"/>
          </a:xfrm>
        </p:spPr>
        <p:txBody>
          <a:bodyPr/>
          <a:lstStyle/>
          <a:p>
            <a:r>
              <a:rPr lang="en-US" dirty="0" smtClean="0"/>
              <a:t>Implement </a:t>
            </a:r>
            <a:r>
              <a:rPr lang="en-US" dirty="0"/>
              <a:t>the scientific method and integrate the use of an evaluation protocol practiced by evidence-based and patient-centered chiropractic physicians.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133600"/>
            <a:ext cx="4753142" cy="3124199"/>
          </a:xfrm>
        </p:spPr>
      </p:pic>
    </p:spTree>
    <p:extLst>
      <p:ext uri="{BB962C8B-B14F-4D97-AF65-F5344CB8AC3E}">
        <p14:creationId xmlns:p14="http://schemas.microsoft.com/office/powerpoint/2010/main" val="216507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Quadratus Lumborum</a:t>
            </a:r>
            <a:br>
              <a:rPr lang="en-US" dirty="0" smtClean="0"/>
            </a:br>
            <a:r>
              <a:rPr lang="en-US" dirty="0" smtClean="0"/>
              <a:t>“Joker of Low Back Pain”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Coughing or sneezing can be frightfully painful.</a:t>
            </a:r>
          </a:p>
          <a:p>
            <a:r>
              <a:rPr lang="en-US" dirty="0" smtClean="0"/>
              <a:t>Not to be confused with </a:t>
            </a:r>
            <a:r>
              <a:rPr lang="en-US" dirty="0" err="1" smtClean="0"/>
              <a:t>Dejerine’s</a:t>
            </a:r>
            <a:r>
              <a:rPr lang="en-US" dirty="0" smtClean="0"/>
              <a:t> and a SOL</a:t>
            </a:r>
          </a:p>
          <a:p>
            <a:endParaRPr lang="en-US" dirty="0"/>
          </a:p>
        </p:txBody>
      </p:sp>
      <p:pic>
        <p:nvPicPr>
          <p:cNvPr id="5" name="Content Placeholder 4" descr="sneezing-cartoo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54752" y="1600200"/>
            <a:ext cx="402549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Quadratus Lumborum</a:t>
            </a:r>
            <a:br>
              <a:rPr lang="en-US" dirty="0" smtClean="0"/>
            </a:br>
            <a:r>
              <a:rPr lang="en-US" dirty="0" smtClean="0"/>
              <a:t>“Joker of Low Back Pain”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Imagine the patient waking during the night with pain in the trochanteric area with a full bladder and unable to walk due to severe low back pain!</a:t>
            </a:r>
            <a:endParaRPr lang="en-US" dirty="0"/>
          </a:p>
        </p:txBody>
      </p:sp>
      <p:pic>
        <p:nvPicPr>
          <p:cNvPr id="7" name="Content Placeholder 6" descr="back pain in be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491040"/>
            <a:ext cx="4038600" cy="27442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37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Quadratus Lumborum</a:t>
            </a:r>
            <a:br>
              <a:rPr lang="en-US" dirty="0" smtClean="0"/>
            </a:br>
            <a:r>
              <a:rPr lang="en-US" dirty="0" smtClean="0"/>
              <a:t>“Joker of Low Back Pain”</a:t>
            </a:r>
            <a:endParaRPr lang="en-US" dirty="0"/>
          </a:p>
        </p:txBody>
      </p:sp>
      <p:pic>
        <p:nvPicPr>
          <p:cNvPr id="5" name="Content Placeholder 4" descr="shortened-tight-quadratus-lumborum3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11174"/>
            <a:ext cx="4038600" cy="450401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Spasm of QL causes functional scoliosis, loss of lumbar lordosis with flattened appearance, and restricted ROM.</a:t>
            </a:r>
          </a:p>
          <a:p>
            <a:r>
              <a:rPr lang="en-US" dirty="0" smtClean="0"/>
              <a:t>Flexion and extension may be abolished.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Dysfunction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Muscle strain, spasm, weakness, contractures and trigger points may cause muscle imbalances and pelvic obliquity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Winter RB, Pinto WC. Pelvic obliquity. Its causes and its treatment. Spine 1986 Apr;11(3):225-34.</a:t>
            </a:r>
          </a:p>
          <a:p>
            <a:endParaRPr lang="en-US" dirty="0"/>
          </a:p>
        </p:txBody>
      </p:sp>
      <p:pic>
        <p:nvPicPr>
          <p:cNvPr id="5" name="Content Placeholder 4" descr="back spasm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09117" y="1981200"/>
            <a:ext cx="4067615" cy="3809999"/>
          </a:xfrm>
        </p:spPr>
      </p:pic>
    </p:spTree>
    <p:extLst>
      <p:ext uri="{BB962C8B-B14F-4D97-AF65-F5344CB8AC3E}">
        <p14:creationId xmlns:p14="http://schemas.microsoft.com/office/powerpoint/2010/main" val="256876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Pelvic Obliquity</a:t>
            </a:r>
            <a:endParaRPr lang="en-US" dirty="0"/>
          </a:p>
        </p:txBody>
      </p:sp>
      <p:pic>
        <p:nvPicPr>
          <p:cNvPr id="5" name="Content Placeholder 4" descr="pelvic obliquity LFLD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20238" y="1545501"/>
            <a:ext cx="3118362" cy="462669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Anatomical short leg or functional leg length inequality due to iliopsoas, gluteus </a:t>
            </a:r>
            <a:r>
              <a:rPr lang="en-US" dirty="0" err="1" smtClean="0"/>
              <a:t>medius</a:t>
            </a:r>
            <a:r>
              <a:rPr lang="en-US" dirty="0" smtClean="0"/>
              <a:t> and quadratus lumborum muscle contractures may cause pelvic obliquity</a:t>
            </a:r>
          </a:p>
          <a:p>
            <a:endParaRPr lang="en-US" sz="1400" dirty="0" smtClean="0"/>
          </a:p>
          <a:p>
            <a:r>
              <a:rPr lang="en-US" sz="1400" dirty="0" smtClean="0"/>
              <a:t>Grill F, et al. Pelvic tilt and leg length discrepancy. Orthopade. 1990 Sep;19(5):244-62</a:t>
            </a:r>
          </a:p>
          <a:p>
            <a:endParaRPr lang="en-US" sz="14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Pelvic Asymmetry</a:t>
            </a:r>
            <a:endParaRPr lang="en-US" dirty="0"/>
          </a:p>
        </p:txBody>
      </p:sp>
      <p:pic>
        <p:nvPicPr>
          <p:cNvPr id="7" name="Content Placeholder 6" descr="pelvis asymmet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49852"/>
            <a:ext cx="8229600" cy="44266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Long Sit Test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69879"/>
            <a:ext cx="2590799" cy="510188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945" y="2209800"/>
            <a:ext cx="4775200" cy="3581400"/>
          </a:xfrm>
        </p:spPr>
      </p:pic>
    </p:spTree>
    <p:extLst>
      <p:ext uri="{BB962C8B-B14F-4D97-AF65-F5344CB8AC3E}">
        <p14:creationId xmlns:p14="http://schemas.microsoft.com/office/powerpoint/2010/main" val="127698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Long Sit Test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2971800" cy="4525963"/>
          </a:xfrm>
        </p:spPr>
        <p:txBody>
          <a:bodyPr>
            <a:normAutofit lnSpcReduction="10000"/>
          </a:bodyPr>
          <a:lstStyle/>
          <a:p>
            <a:endParaRPr lang="en-US" sz="1200" dirty="0" smtClean="0">
              <a:hlinkClick r:id="rId2"/>
            </a:endParaRPr>
          </a:p>
          <a:p>
            <a:endParaRPr lang="en-US" sz="1200" dirty="0">
              <a:hlinkClick r:id="rId2"/>
            </a:endParaRPr>
          </a:p>
          <a:p>
            <a:endParaRPr lang="en-US" sz="1200" dirty="0" smtClean="0">
              <a:hlinkClick r:id="rId2"/>
            </a:endParaRPr>
          </a:p>
          <a:p>
            <a:endParaRPr lang="en-US" sz="1200" dirty="0">
              <a:hlinkClick r:id="rId2"/>
            </a:endParaRPr>
          </a:p>
          <a:p>
            <a:endParaRPr lang="en-US" sz="1200" dirty="0" smtClean="0">
              <a:hlinkClick r:id="rId2"/>
            </a:endParaRPr>
          </a:p>
          <a:p>
            <a:endParaRPr lang="en-US" sz="1200" dirty="0">
              <a:hlinkClick r:id="rId2"/>
            </a:endParaRPr>
          </a:p>
          <a:p>
            <a:endParaRPr lang="en-US" sz="1200" dirty="0" smtClean="0">
              <a:hlinkClick r:id="rId2"/>
            </a:endParaRP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https://www.bing.com/videos/search?q=long+sit+test+for+leg+length+discrepancy&amp;&amp;view=detail&amp;mid=FA816DBE65ED3C2FE0F2FA816DBE65ED3C2FE0F2&amp;&amp;FORM=VDRVRV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Terry Bemis, et al. Validation of the Long Sitting Test on Subjects with </a:t>
            </a:r>
            <a:r>
              <a:rPr lang="en-US" sz="1200" dirty="0" err="1"/>
              <a:t>lliosacral</a:t>
            </a:r>
            <a:r>
              <a:rPr lang="en-US" sz="1200" dirty="0"/>
              <a:t> Dysfunction. JOSPT January 1987. https://www.jospt.org/doi/pdf/10.2519/jospt.1987.8.7.336</a:t>
            </a:r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2572345"/>
            <a:ext cx="4629150" cy="3471863"/>
          </a:xfrm>
        </p:spPr>
      </p:pic>
    </p:spTree>
    <p:extLst>
      <p:ext uri="{BB962C8B-B14F-4D97-AF65-F5344CB8AC3E}">
        <p14:creationId xmlns:p14="http://schemas.microsoft.com/office/powerpoint/2010/main" val="131329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Superficial Paraspinal Muscles</a:t>
            </a:r>
            <a:br>
              <a:rPr lang="en-US" dirty="0" smtClean="0"/>
            </a:br>
            <a:r>
              <a:rPr lang="en-US" sz="2800" dirty="0" smtClean="0"/>
              <a:t>Erector </a:t>
            </a:r>
            <a:r>
              <a:rPr lang="en-US" sz="2800" dirty="0" err="1" smtClean="0"/>
              <a:t>Spinae</a:t>
            </a:r>
            <a:endParaRPr lang="en-US" sz="2800" dirty="0"/>
          </a:p>
        </p:txBody>
      </p:sp>
      <p:pic>
        <p:nvPicPr>
          <p:cNvPr id="10" name="Content Placeholder 9" descr="mps erector spina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32702" y="228600"/>
            <a:ext cx="4381595" cy="6248400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Trigger points in the erector </a:t>
            </a:r>
            <a:r>
              <a:rPr lang="en-US" sz="2800" dirty="0" err="1" smtClean="0"/>
              <a:t>spinae</a:t>
            </a:r>
            <a:r>
              <a:rPr lang="en-US" sz="2800" dirty="0" smtClean="0"/>
              <a:t> muscles are a frequent cause of low back pain.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Patients might refer to the pain as “lumbago.”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Opening Statement …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Diagnosis is the key to successful treatment!</a:t>
            </a:r>
          </a:p>
          <a:p>
            <a:pPr eaLnBrk="1" hangingPunct="1"/>
            <a:endParaRPr lang="en-US" sz="2800" smtClean="0"/>
          </a:p>
        </p:txBody>
      </p:sp>
      <p:pic>
        <p:nvPicPr>
          <p:cNvPr id="3076" name="Picture 5" descr="C:\Documents and Settings\James Lehman\My Documents\My Pictures\Success Key to success.bmp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2706688"/>
            <a:ext cx="4038600" cy="32273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Superficial Paraspinal Muscles</a:t>
            </a:r>
            <a:br>
              <a:rPr lang="en-US" dirty="0" smtClean="0"/>
            </a:br>
            <a:r>
              <a:rPr lang="en-US" sz="2800" dirty="0" smtClean="0"/>
              <a:t>Erector </a:t>
            </a:r>
            <a:r>
              <a:rPr lang="en-US" sz="2800" dirty="0" err="1" smtClean="0"/>
              <a:t>Spinae</a:t>
            </a:r>
            <a:endParaRPr lang="en-US" sz="2800" dirty="0"/>
          </a:p>
        </p:txBody>
      </p:sp>
      <p:pic>
        <p:nvPicPr>
          <p:cNvPr id="10" name="Content Placeholder 9" descr="mps erector spina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32702" y="228600"/>
            <a:ext cx="4381595" cy="6248400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Trigger points in the erector </a:t>
            </a:r>
            <a:r>
              <a:rPr lang="en-US" sz="2800" dirty="0" err="1" smtClean="0"/>
              <a:t>spinae</a:t>
            </a:r>
            <a:r>
              <a:rPr lang="en-US" sz="2800" dirty="0" smtClean="0"/>
              <a:t> muscles may cause entrapment of the dorsal primary rami of the spinal nerves.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dirty="0" smtClean="0"/>
              <a:t>Deep Paraspinal Muscles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Multifidi</a:t>
            </a:r>
            <a:endParaRPr lang="en-US" sz="2800" dirty="0"/>
          </a:p>
        </p:txBody>
      </p:sp>
      <p:pic>
        <p:nvPicPr>
          <p:cNvPr id="8" name="Content Placeholder 7" descr="mps thoracolumbar multifidi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7819" y="1752600"/>
            <a:ext cx="5882326" cy="3962400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286000" cy="4691063"/>
          </a:xfrm>
        </p:spPr>
        <p:txBody>
          <a:bodyPr/>
          <a:lstStyle/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Trigger point pain is located at the spinous process of the involved segment or referred a few segments caudal to the trigger point.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dirty="0" smtClean="0"/>
              <a:t>Deep Paraspinal Muscles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Multifidi</a:t>
            </a:r>
            <a:endParaRPr lang="en-US" sz="2800" dirty="0"/>
          </a:p>
        </p:txBody>
      </p:sp>
      <p:pic>
        <p:nvPicPr>
          <p:cNvPr id="8" name="Content Placeholder 7" descr="mps thoracolumbar multifidi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7819" y="1752600"/>
            <a:ext cx="5882326" cy="3962400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286000" cy="4691063"/>
          </a:xfrm>
        </p:spPr>
        <p:txBody>
          <a:bodyPr/>
          <a:lstStyle/>
          <a:p>
            <a:endParaRPr lang="en-US" sz="2400" dirty="0" smtClean="0"/>
          </a:p>
          <a:p>
            <a:r>
              <a:rPr lang="en-US" sz="2800" dirty="0" smtClean="0"/>
              <a:t>Trigger points in the multifidi may cause articular dysfunction at 2-3 segments.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Articular Dysfunction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Multifidi trigger point symptoms mimic lumbar facet and sacroiliac syndromes.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sz="1400" dirty="0" smtClean="0"/>
              <a:t>Schneider MJ.  The traction methods of Cox and Leander: neglected role of the multifidus muscle in low back pain. </a:t>
            </a:r>
            <a:r>
              <a:rPr lang="en-US" sz="1400" dirty="0" err="1" smtClean="0"/>
              <a:t>Chiropract</a:t>
            </a:r>
            <a:r>
              <a:rPr lang="en-US" sz="1400" dirty="0" smtClean="0"/>
              <a:t> </a:t>
            </a:r>
            <a:r>
              <a:rPr lang="en-US" sz="1400" dirty="0" err="1" smtClean="0"/>
              <a:t>Techn</a:t>
            </a:r>
            <a:r>
              <a:rPr lang="en-US" sz="1400" dirty="0" smtClean="0"/>
              <a:t> 3(3) 109-115. 1991.</a:t>
            </a:r>
            <a:endParaRPr lang="en-US" sz="1400" dirty="0"/>
          </a:p>
        </p:txBody>
      </p:sp>
      <p:pic>
        <p:nvPicPr>
          <p:cNvPr id="8" name="Content Placeholder 7" descr="lumbar-facet-mediated-pain_rev20110901-300x23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21425" y="1905000"/>
            <a:ext cx="4514369" cy="3581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Composite Referred Pain Patterns</a:t>
            </a:r>
            <a:br>
              <a:rPr lang="en-US" dirty="0" smtClean="0"/>
            </a:br>
            <a:r>
              <a:rPr lang="en-US" sz="3200" dirty="0" smtClean="0"/>
              <a:t>Z Joint Injection of Hypertonic Saline Solution</a:t>
            </a:r>
            <a:endParaRPr lang="en-US" sz="3200" dirty="0"/>
          </a:p>
        </p:txBody>
      </p:sp>
      <p:pic>
        <p:nvPicPr>
          <p:cNvPr id="11" name="Content Placeholder 10" descr="facet-pain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871" y="2057399"/>
            <a:ext cx="8312729" cy="4267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2</a:t>
            </a:r>
            <a:br>
              <a:rPr lang="en-US" dirty="0" smtClean="0"/>
            </a:br>
            <a:r>
              <a:rPr lang="en-US" dirty="0" smtClean="0"/>
              <a:t>Differential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 smtClean="0"/>
          </a:p>
          <a:p>
            <a:r>
              <a:rPr lang="en-US" sz="2400" dirty="0" smtClean="0"/>
              <a:t>45 year-old male presents with daily pain in the right sacroiliac, buttocks, abdominal and inguinal regions, lateral hip and right testicle since a lifting injury 5 years earlier. </a:t>
            </a:r>
          </a:p>
          <a:p>
            <a:r>
              <a:rPr lang="en-US" sz="2400" dirty="0" smtClean="0"/>
              <a:t>Palpation reveals pain at the lower thoracic and upper lumbar spinous processes and paraspinal muscles, referred pain to the abdomen and right testicle.</a:t>
            </a:r>
          </a:p>
          <a:p>
            <a:r>
              <a:rPr lang="en-US" sz="2400" dirty="0" smtClean="0"/>
              <a:t>Taut bands, painful nodules, localized pain in the multifidi muscles and referred pain to ipsilateral lower lumbar spine and abdomen .</a:t>
            </a:r>
          </a:p>
          <a:p>
            <a:r>
              <a:rPr lang="en-US" sz="2400" dirty="0" smtClean="0"/>
              <a:t>Radiographic impression of lower lumbar DDD/DJD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five differential diagnoses would you select?</a:t>
            </a:r>
          </a:p>
          <a:p>
            <a:r>
              <a:rPr lang="en-US" dirty="0" smtClean="0"/>
              <a:t>How do you support them?</a:t>
            </a:r>
            <a:endParaRPr lang="en-US" dirty="0"/>
          </a:p>
        </p:txBody>
      </p:sp>
      <p:pic>
        <p:nvPicPr>
          <p:cNvPr id="5" name="Content Placeholder 4" descr="Question mark man_leaning_on_big_red_question_mark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21129" y="1600200"/>
            <a:ext cx="309274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Maigne Syndrome</a:t>
            </a:r>
            <a:br>
              <a:rPr lang="en-US" sz="4000" dirty="0" smtClean="0"/>
            </a:br>
            <a:r>
              <a:rPr lang="en-US" sz="4000" dirty="0" smtClean="0"/>
              <a:t> Thoracolumbar Junction Syndrome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Of 350 patients seen in a back pain clinic, 40% were found to have pain of thoracolumbar origin. 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600" dirty="0" smtClean="0"/>
              <a:t>	</a:t>
            </a:r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en-US" sz="1400" dirty="0" err="1" smtClean="0"/>
              <a:t>Maigne</a:t>
            </a:r>
            <a:r>
              <a:rPr lang="en-US" sz="1400" dirty="0" smtClean="0"/>
              <a:t> R. - Low back pain of thoracolumbar origin. Arch. Phys. Med. </a:t>
            </a:r>
            <a:r>
              <a:rPr lang="en-US" sz="1400" dirty="0" err="1" smtClean="0"/>
              <a:t>Rehabil</a:t>
            </a:r>
            <a:r>
              <a:rPr lang="en-US" sz="1400" dirty="0" smtClean="0"/>
              <a:t>. 1980, 61, 389-395.</a:t>
            </a:r>
            <a:endParaRPr lang="en-US" sz="1400" dirty="0"/>
          </a:p>
        </p:txBody>
      </p:sp>
      <p:pic>
        <p:nvPicPr>
          <p:cNvPr id="7" name="Content Placeholder 6" descr="mps low-back-pain-TrP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53557" y="1905000"/>
            <a:ext cx="3734967" cy="4267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Maigne Syndrome</a:t>
            </a:r>
            <a:br>
              <a:rPr lang="en-US" dirty="0" smtClean="0"/>
            </a:br>
            <a:r>
              <a:rPr lang="en-US" dirty="0" smtClean="0"/>
              <a:t>Thoracolumbar Junction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Neuropathic pain is found in three well described regions and serves as the principal clinical component in diagnosing “Lumbar Dorsal Ramus Syndrome” (LDRS).</a:t>
            </a:r>
          </a:p>
          <a:p>
            <a:endParaRPr lang="en-US" dirty="0"/>
          </a:p>
        </p:txBody>
      </p:sp>
      <p:pic>
        <p:nvPicPr>
          <p:cNvPr id="5" name="Content Placeholder 4" descr="maignes-syndrome-2171643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056296" y="2490056"/>
            <a:ext cx="4859104" cy="33041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Maigne Syndrome</a:t>
            </a:r>
            <a:br>
              <a:rPr lang="en-US" dirty="0" smtClean="0"/>
            </a:br>
            <a:r>
              <a:rPr lang="en-US" dirty="0" smtClean="0"/>
              <a:t>Thoracolumbar Junction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patient will not usually have spontaneous pain at the offending spinal level. </a:t>
            </a:r>
          </a:p>
          <a:p>
            <a:r>
              <a:rPr lang="en-US" dirty="0" smtClean="0"/>
              <a:t>Pain can be provoked by palpation of the facet joints, or the level can remain veiled, with only the referred pain as evidence of the defect.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00"/>
            <a:ext cx="9138358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Maigne Syndrome</a:t>
            </a:r>
            <a:br>
              <a:rPr lang="en-US" dirty="0" smtClean="0"/>
            </a:br>
            <a:r>
              <a:rPr lang="en-US" dirty="0" smtClean="0"/>
              <a:t>Thoracolumbar Junction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Usually unilateral, bilateral cases have been described... </a:t>
            </a:r>
          </a:p>
          <a:p>
            <a:r>
              <a:rPr lang="en-US" dirty="0" smtClean="0"/>
              <a:t>Patients will not have pain radiating below the knee, which is more typical of anterior </a:t>
            </a:r>
            <a:r>
              <a:rPr lang="en-US" dirty="0" err="1" smtClean="0"/>
              <a:t>ramus</a:t>
            </a:r>
            <a:r>
              <a:rPr lang="en-US" dirty="0" smtClean="0"/>
              <a:t> involvement.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Maigne Syndrome</a:t>
            </a:r>
            <a:br>
              <a:rPr lang="en-US" dirty="0" smtClean="0"/>
            </a:br>
            <a:r>
              <a:rPr lang="en-US" dirty="0" smtClean="0"/>
              <a:t>Thoracolumbar Junction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Radiographic evidence is non-contributory. </a:t>
            </a:r>
          </a:p>
          <a:p>
            <a:r>
              <a:rPr lang="en-US" dirty="0" smtClean="0"/>
              <a:t>MRI, CT and myelography are all ineffective at localizing the at-fault level. </a:t>
            </a:r>
          </a:p>
          <a:p>
            <a:r>
              <a:rPr lang="en-US" dirty="0" smtClean="0"/>
              <a:t>The typical degenerative changes seen on most images may lead to unnecessary surgery or false diagnosis. </a:t>
            </a:r>
          </a:p>
          <a:p>
            <a:r>
              <a:rPr lang="en-US" dirty="0" smtClean="0"/>
              <a:t>The posterior </a:t>
            </a:r>
            <a:r>
              <a:rPr lang="en-US" dirty="0" err="1" smtClean="0"/>
              <a:t>ramus</a:t>
            </a:r>
            <a:r>
              <a:rPr lang="en-US" dirty="0" smtClean="0"/>
              <a:t> is far removed from </a:t>
            </a:r>
            <a:r>
              <a:rPr lang="en-US" dirty="0" err="1" smtClean="0"/>
              <a:t>herniating</a:t>
            </a:r>
            <a:r>
              <a:rPr lang="en-US" dirty="0" smtClean="0"/>
              <a:t> or bulging discs.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Maigne Syndrome</a:t>
            </a:r>
            <a:br>
              <a:rPr lang="en-US" dirty="0" smtClean="0"/>
            </a:br>
            <a:r>
              <a:rPr lang="en-US" dirty="0" smtClean="0"/>
              <a:t>Thoracolumbar Junction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Pain relieved by injection of local anesthetic into the correct facet joint. </a:t>
            </a:r>
          </a:p>
          <a:p>
            <a:r>
              <a:rPr lang="en-US" dirty="0" smtClean="0"/>
              <a:t>This diagnostic procedure can also be therapeutic; the injection of steroids or radiofrequency denervation of the medial branch can be added for refractory cases.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Maigne Syndrome</a:t>
            </a:r>
            <a:br>
              <a:rPr lang="en-US" dirty="0" smtClean="0"/>
            </a:br>
            <a:r>
              <a:rPr lang="en-US" dirty="0" smtClean="0"/>
              <a:t>Thoracolumbar Junction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400" dirty="0" smtClean="0"/>
              <a:t>“Thoracolumbar junction syndrome is particularly responsive to spinal manipulative therapy and no further treatment is required in most cases as long as it is performed adequately.”</a:t>
            </a:r>
          </a:p>
          <a:p>
            <a:r>
              <a:rPr lang="en-US" sz="1400" dirty="0" err="1" smtClean="0"/>
              <a:t>Soo-Ryu</a:t>
            </a:r>
            <a:r>
              <a:rPr lang="en-US" sz="1400" dirty="0" smtClean="0"/>
              <a:t> Kim, et al. Thoracolumbar Junction Syndrome Causing Pain around Posterior Iliac Crest: A Case Report. Korean J Fam Med. 2013 Mar; 34(2): 152–155.</a:t>
            </a:r>
            <a:endParaRPr lang="en-US" sz="1400" dirty="0"/>
          </a:p>
        </p:txBody>
      </p:sp>
      <p:pic>
        <p:nvPicPr>
          <p:cNvPr id="6" name="Content Placeholder 5" descr="spinal manipulatio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083798"/>
            <a:ext cx="4038600" cy="35587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Thoracolumbar Syndrome</a:t>
            </a:r>
            <a:br>
              <a:rPr lang="en-US" dirty="0" smtClean="0"/>
            </a:br>
            <a:r>
              <a:rPr lang="en-US" dirty="0" smtClean="0"/>
              <a:t>A Report of Two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Spinal manipulation of the thoracolumbar has been demonstrated effective with relief of a chronic thoracolumbar syndrome. </a:t>
            </a:r>
          </a:p>
          <a:p>
            <a:endParaRPr lang="en-US" dirty="0" smtClean="0"/>
          </a:p>
          <a:p>
            <a:r>
              <a:rPr lang="en-US" sz="1400" dirty="0" smtClean="0"/>
              <a:t>Proctor D, Dupuis P, Cassidy D. Thoracolumbar syndrome as a cause of low-back pain: a report of two cases. The Journal of the CCA/Volume 29 No. 2/June 1985.</a:t>
            </a:r>
          </a:p>
          <a:p>
            <a:endParaRPr lang="en-US" sz="1400" dirty="0" smtClean="0"/>
          </a:p>
          <a:p>
            <a:endParaRPr lang="en-US" dirty="0"/>
          </a:p>
        </p:txBody>
      </p:sp>
      <p:pic>
        <p:nvPicPr>
          <p:cNvPr id="5" name="Content Placeholder 4" descr="Chiropractic lumbar manipulatio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64150" y="2008981"/>
            <a:ext cx="2806700" cy="370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Learning Task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 groups of 3-5 learners</a:t>
            </a:r>
          </a:p>
          <a:p>
            <a:r>
              <a:rPr lang="en-US" dirty="0" smtClean="0"/>
              <a:t>Select a spokesperson</a:t>
            </a:r>
          </a:p>
          <a:p>
            <a:r>
              <a:rPr lang="en-US" dirty="0" smtClean="0"/>
              <a:t>Organize a clinical thought process that would enable you to determine the pain generators with a low back pain patient</a:t>
            </a:r>
          </a:p>
          <a:p>
            <a:r>
              <a:rPr lang="en-US" dirty="0" smtClean="0"/>
              <a:t>Describe your neuromusculoskeletal examination process for a patient without organic disease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51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Closing Statement …</a:t>
            </a:r>
          </a:p>
        </p:txBody>
      </p:sp>
      <p:sp>
        <p:nvSpPr>
          <p:cNvPr id="26627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Diagnosis is the key to successful treatment!</a:t>
            </a:r>
          </a:p>
          <a:p>
            <a:pPr eaLnBrk="1" hangingPunct="1"/>
            <a:endParaRPr lang="en-US" sz="2800" smtClean="0"/>
          </a:p>
        </p:txBody>
      </p:sp>
      <p:pic>
        <p:nvPicPr>
          <p:cNvPr id="26628" name="Picture 5" descr="C:\Documents and Settings\James Lehman\My Documents\My Pictures\Success Key to success.bmp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2706688"/>
            <a:ext cx="4038600" cy="32273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sz="1400" dirty="0" smtClean="0"/>
              <a:t>Scott-Charlton, W. and Roebuck, D.J. The Significance of Posterior Primary Divisions of Spinal Nerves in Pain Syndrome. </a:t>
            </a:r>
            <a:r>
              <a:rPr lang="en-US" sz="1400" i="1" dirty="0" smtClean="0"/>
              <a:t>The Medical Journal of Australia.</a:t>
            </a:r>
            <a:r>
              <a:rPr lang="en-US" sz="1400" dirty="0" smtClean="0"/>
              <a:t> 1972; 2:945–948.</a:t>
            </a:r>
          </a:p>
          <a:p>
            <a:r>
              <a:rPr lang="en-US" sz="1400" dirty="0" err="1" smtClean="0"/>
              <a:t>Maigne</a:t>
            </a:r>
            <a:r>
              <a:rPr lang="en-US" sz="1400" dirty="0" smtClean="0"/>
              <a:t>, R. Low back pain of thoracolumbar origin (T11-T12-L1). In: </a:t>
            </a:r>
            <a:r>
              <a:rPr lang="en-US" sz="1400" dirty="0" err="1" smtClean="0"/>
              <a:t>Maigne</a:t>
            </a:r>
            <a:r>
              <a:rPr lang="en-US" sz="1400" dirty="0" smtClean="0"/>
              <a:t>, R., Second Edition: </a:t>
            </a:r>
            <a:r>
              <a:rPr lang="en-US" sz="1400" i="1" dirty="0" smtClean="0"/>
              <a:t>Diagnosis and Treatment of Pain of Vertebral Origin.</a:t>
            </a:r>
            <a:r>
              <a:rPr lang="en-US" sz="1400" dirty="0" smtClean="0"/>
              <a:t> Taylor and Francis Group, 2006:289–98.</a:t>
            </a:r>
          </a:p>
          <a:p>
            <a:r>
              <a:rPr lang="en-US" sz="1400" dirty="0" smtClean="0"/>
              <a:t>McCall IW, Park WH, O’Brien JP. Induced pain referral from posterior lumbar elements in normal subjects. </a:t>
            </a:r>
            <a:r>
              <a:rPr lang="en-US" sz="1400" i="1" dirty="0" smtClean="0"/>
              <a:t>Spine</a:t>
            </a:r>
            <a:r>
              <a:rPr lang="en-US" sz="1400" dirty="0" smtClean="0"/>
              <a:t> 1979;4441–6.</a:t>
            </a:r>
          </a:p>
          <a:p>
            <a:r>
              <a:rPr lang="en-US" sz="1400" dirty="0" smtClean="0"/>
              <a:t>Marks R. Distribution of pain provoked from lumbar facet joints and related structures during diagnostic spinal infiltration. </a:t>
            </a:r>
            <a:r>
              <a:rPr lang="en-US" sz="1400" i="1" dirty="0" smtClean="0"/>
              <a:t>Pain</a:t>
            </a:r>
            <a:r>
              <a:rPr lang="en-US" sz="1400" dirty="0" smtClean="0"/>
              <a:t> 1989;39:37–40.</a:t>
            </a:r>
          </a:p>
          <a:p>
            <a:r>
              <a:rPr lang="en-US" sz="1400" dirty="0" smtClean="0"/>
              <a:t>Fukui, S. Distribution of Referred Pain from the Lumbar Zygapophyseal Joints and Dorsal Rami. </a:t>
            </a:r>
            <a:r>
              <a:rPr lang="en-US" sz="1400" i="1" dirty="0" smtClean="0"/>
              <a:t>The Clinical Journal of Pain</a:t>
            </a:r>
            <a:r>
              <a:rPr lang="en-US" sz="1400" dirty="0" smtClean="0"/>
              <a:t> 1997:13;303–307.</a:t>
            </a:r>
          </a:p>
          <a:p>
            <a:r>
              <a:rPr lang="en-US" sz="1400" dirty="0" smtClean="0"/>
              <a:t>Sherrington, C.S., Experiments in Examination of the Peripheral Distribution of the </a:t>
            </a:r>
            <a:r>
              <a:rPr lang="en-US" sz="1400" dirty="0" err="1" smtClean="0"/>
              <a:t>Fibres</a:t>
            </a:r>
            <a:r>
              <a:rPr lang="en-US" sz="1400" dirty="0" smtClean="0"/>
              <a:t> of the Posterior roots of some Spinal Nerves. </a:t>
            </a:r>
            <a:r>
              <a:rPr lang="en-US" sz="1400" i="1" dirty="0" smtClean="0"/>
              <a:t>Philosophical Transactions of the Royal Society of London</a:t>
            </a:r>
            <a:r>
              <a:rPr lang="en-US" sz="1400" dirty="0" smtClean="0"/>
              <a:t>, vol. </a:t>
            </a:r>
            <a:r>
              <a:rPr lang="en-US" sz="1400" dirty="0" err="1" smtClean="0"/>
              <a:t>clxxxiv</a:t>
            </a:r>
            <a:r>
              <a:rPr lang="en-US" sz="1400" dirty="0" smtClean="0"/>
              <a:t>. 1893.</a:t>
            </a:r>
          </a:p>
          <a:p>
            <a:r>
              <a:rPr lang="en-US" sz="1400" dirty="0" err="1" smtClean="0"/>
              <a:t>Maigne</a:t>
            </a:r>
            <a:r>
              <a:rPr lang="en-US" sz="1400" dirty="0" smtClean="0"/>
              <a:t>, R. Low Back Pain of Thoracolumbar Origin. </a:t>
            </a:r>
            <a:r>
              <a:rPr lang="en-US" sz="1400" i="1" dirty="0" smtClean="0"/>
              <a:t>Archives of Physical Medicine and Rehabilitation</a:t>
            </a:r>
            <a:r>
              <a:rPr lang="en-US" sz="1400" dirty="0" smtClean="0"/>
              <a:t>. 1980:61;389–395.</a:t>
            </a:r>
          </a:p>
          <a:p>
            <a:r>
              <a:rPr lang="en-US" sz="1400" dirty="0" smtClean="0"/>
              <a:t>Soo-</a:t>
            </a:r>
            <a:r>
              <a:rPr lang="en-US" sz="1400" dirty="0" err="1" smtClean="0"/>
              <a:t>Ryu</a:t>
            </a:r>
            <a:r>
              <a:rPr lang="en-US" sz="1400" dirty="0" smtClean="0"/>
              <a:t> Kim, et al. Thoracolumbar Junction Syndrome Causing Pain around Posterior Iliac Crest: A Case Report. Korean J Fam Med. 2013 Mar; 34(2): 152–155.</a:t>
            </a:r>
          </a:p>
          <a:p>
            <a:r>
              <a:rPr lang="en-US" sz="1400" dirty="0" smtClean="0"/>
              <a:t>Proctor D, Dupuis P, Cassidy D. Thoracolumbar syndrome as a cause of low-back pain: a report of two cases. The Journal of the CCA/Volume 29 No. 2/June 1985.</a:t>
            </a:r>
          </a:p>
          <a:p>
            <a:pPr>
              <a:buNone/>
            </a:pPr>
            <a:endParaRPr lang="en-US" sz="1400" dirty="0" smtClean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0005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ank-Yo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4544" y="943356"/>
            <a:ext cx="6534912" cy="4971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Musculoskeletal Disabilities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leading causes of disability in people in their working years are musculoskeletal conditions.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Russell IJ. A new journal.  J Musculoskeletal Pain 1(1):1-7. 1993.</a:t>
            </a:r>
            <a:endParaRPr lang="en-US" sz="1400" dirty="0"/>
          </a:p>
        </p:txBody>
      </p:sp>
      <p:pic>
        <p:nvPicPr>
          <p:cNvPr id="8" name="Content Placeholder 7" descr="mps backextensor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80172" y="1600200"/>
            <a:ext cx="3706628" cy="49711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Lower Back Pain</a:t>
            </a:r>
            <a:endParaRPr lang="en-US" dirty="0"/>
          </a:p>
        </p:txBody>
      </p:sp>
      <p:sp>
        <p:nvSpPr>
          <p:cNvPr id="4099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do you differentiate the types of tissues that may be involved with a chief concern of low back pain?</a:t>
            </a:r>
          </a:p>
        </p:txBody>
      </p:sp>
      <p:pic>
        <p:nvPicPr>
          <p:cNvPr id="4100" name="ClipArt Placeholder 4" descr="muscle pain cervicothoracic.jpg"/>
          <p:cNvPicPr>
            <a:picLocks noGrp="1" noChangeAspect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86400" y="2503488"/>
            <a:ext cx="2438400" cy="35226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Focused History of Low Back 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Location</a:t>
            </a:r>
          </a:p>
          <a:p>
            <a:r>
              <a:rPr lang="en-US" sz="2400" dirty="0" smtClean="0"/>
              <a:t>Mechanism of injury</a:t>
            </a:r>
          </a:p>
          <a:p>
            <a:r>
              <a:rPr lang="en-US" sz="2400" dirty="0" smtClean="0"/>
              <a:t>New condition</a:t>
            </a:r>
          </a:p>
          <a:p>
            <a:r>
              <a:rPr lang="en-US" sz="2400" dirty="0" smtClean="0"/>
              <a:t>Onset</a:t>
            </a:r>
          </a:p>
          <a:p>
            <a:r>
              <a:rPr lang="en-US" sz="2400" dirty="0" smtClean="0"/>
              <a:t>Provocative and palliative</a:t>
            </a:r>
          </a:p>
          <a:p>
            <a:r>
              <a:rPr lang="en-US" sz="2400" dirty="0" smtClean="0"/>
              <a:t>Quality of pain</a:t>
            </a:r>
          </a:p>
          <a:p>
            <a:r>
              <a:rPr lang="en-US" sz="2400" dirty="0" smtClean="0"/>
              <a:t>Referred or radiating pain</a:t>
            </a:r>
          </a:p>
          <a:p>
            <a:r>
              <a:rPr lang="en-US" sz="2400" dirty="0" smtClean="0"/>
              <a:t>Severity</a:t>
            </a:r>
          </a:p>
          <a:p>
            <a:r>
              <a:rPr lang="en-US" sz="2400" dirty="0" smtClean="0"/>
              <a:t>Timing and treatment</a:t>
            </a:r>
          </a:p>
          <a:p>
            <a:endParaRPr lang="en-US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776" y="1600200"/>
            <a:ext cx="362544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ECD49375B1EF4595766E0467A414AA" ma:contentTypeVersion="16" ma:contentTypeDescription="Create a new document." ma:contentTypeScope="" ma:versionID="1585da671775e79fddb9ab74937b49b3">
  <xsd:schema xmlns:xsd="http://www.w3.org/2001/XMLSchema" xmlns:xs="http://www.w3.org/2001/XMLSchema" xmlns:p="http://schemas.microsoft.com/office/2006/metadata/properties" xmlns:ns2="7e524f83-16ce-453d-b56a-70f53a93b8a0" xmlns:ns3="3aa7d2bc-3a4c-4344-b1d0-55f3144457aa" targetNamespace="http://schemas.microsoft.com/office/2006/metadata/properties" ma:root="true" ma:fieldsID="1afd24e980bdf68d1e249a114fc760bb" ns2:_="" ns3:_="">
    <xsd:import namespace="7e524f83-16ce-453d-b56a-70f53a93b8a0"/>
    <xsd:import namespace="3aa7d2bc-3a4c-4344-b1d0-55f3144457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TaxCatchAll" minOccurs="0"/>
                <xsd:element ref="ns2:lcf76f155ced4ddcb4097134ff3c332f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524f83-16ce-453d-b56a-70f53a93b8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18618eac-38f4-4b6c-91cd-f4933afba5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a7d2bc-3a4c-4344-b1d0-55f3144457aa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5a7770d6-4dcd-4ec0-945c-60ff8f674e95}" ma:internalName="TaxCatchAll" ma:showField="CatchAllData" ma:web="3aa7d2bc-3a4c-4344-b1d0-55f3144457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B2F2B9-6649-4C82-8A5B-2CEBC1DAD3B0}"/>
</file>

<file path=customXml/itemProps2.xml><?xml version="1.0" encoding="utf-8"?>
<ds:datastoreItem xmlns:ds="http://schemas.openxmlformats.org/officeDocument/2006/customXml" ds:itemID="{B00A364B-D486-48A2-896E-2B5656F14BD5}"/>
</file>

<file path=docProps/app.xml><?xml version="1.0" encoding="utf-8"?>
<Properties xmlns="http://schemas.openxmlformats.org/officeDocument/2006/extended-properties" xmlns:vt="http://schemas.openxmlformats.org/officeDocument/2006/docPropsVTypes">
  <TotalTime>7150</TotalTime>
  <Words>1864</Words>
  <Application>Microsoft Office PowerPoint</Application>
  <PresentationFormat>On-screen Show (4:3)</PresentationFormat>
  <Paragraphs>296</Paragraphs>
  <Slides>68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1" baseType="lpstr">
      <vt:lpstr>Arial</vt:lpstr>
      <vt:lpstr>Calibri</vt:lpstr>
      <vt:lpstr>Office Theme</vt:lpstr>
      <vt:lpstr>Differential Diagnosis of Chronic Low Back Pain </vt:lpstr>
      <vt:lpstr>Learning Objective</vt:lpstr>
      <vt:lpstr>Learning Objective</vt:lpstr>
      <vt:lpstr>Learning Objectives</vt:lpstr>
      <vt:lpstr>Opening Statement …</vt:lpstr>
      <vt:lpstr>PowerPoint Presentation</vt:lpstr>
      <vt:lpstr>Musculoskeletal Disabilities</vt:lpstr>
      <vt:lpstr>Lower Back Pain</vt:lpstr>
      <vt:lpstr>Focused History of Low Back Pain</vt:lpstr>
      <vt:lpstr>Focused Neuromusculoskeletal Examination</vt:lpstr>
      <vt:lpstr>Neuromusculoskeletal Examination Videos Timothy Conwell, DC, FACO</vt:lpstr>
      <vt:lpstr>Definition of an Orthopedic Test</vt:lpstr>
      <vt:lpstr>Low Back Pain Case </vt:lpstr>
      <vt:lpstr>Low Back Pain Differential Diagnosis</vt:lpstr>
      <vt:lpstr>Differential Diagnosis</vt:lpstr>
      <vt:lpstr>National Pain Strategy</vt:lpstr>
      <vt:lpstr>Spinal Muscle Strain</vt:lpstr>
      <vt:lpstr>O’Donoghue’s Maneuver</vt:lpstr>
      <vt:lpstr>Myofascial Trigger Point Characteristics</vt:lpstr>
      <vt:lpstr>Myofascial Trigger Point Palpation</vt:lpstr>
      <vt:lpstr>Myofascial Pain Syndrome  Referred  Pain</vt:lpstr>
      <vt:lpstr>Joint Pain Zygapophyseal or Facet Joint</vt:lpstr>
      <vt:lpstr>PowerPoint Presentation</vt:lpstr>
      <vt:lpstr>Dorsal Ramus of Spinal Nerve </vt:lpstr>
      <vt:lpstr>Sclerotogenous Referred Pain</vt:lpstr>
      <vt:lpstr>Scleratogenous or Myofascial Triggers </vt:lpstr>
      <vt:lpstr>PowerPoint Presentation</vt:lpstr>
      <vt:lpstr>Nerve Pain</vt:lpstr>
      <vt:lpstr>PowerPoint Presentation</vt:lpstr>
      <vt:lpstr>PowerPoint Presentation</vt:lpstr>
      <vt:lpstr>Lhermitte’s Sign Nerve Pain</vt:lpstr>
      <vt:lpstr>Recommended Texts</vt:lpstr>
      <vt:lpstr>Gluteus Medius:  “Lumbago Muscle”</vt:lpstr>
      <vt:lpstr>Iliopsoas: “Hidden Prankster”</vt:lpstr>
      <vt:lpstr>PowerPoint Presentation</vt:lpstr>
      <vt:lpstr>Iliopsoas: “Hidden Prankster”</vt:lpstr>
      <vt:lpstr>Iliopsoas: “Hidden Prankster”</vt:lpstr>
      <vt:lpstr>Quadratus Lumborum “Joker of Low Back Pain”</vt:lpstr>
      <vt:lpstr>Quadratus Lumborum “Joker of Low Back Pain”</vt:lpstr>
      <vt:lpstr>Quadratus Lumborum “Joker of Low Back Pain”</vt:lpstr>
      <vt:lpstr>Quadratus Lumborum “Joker of Low Back Pain”</vt:lpstr>
      <vt:lpstr>PowerPoint Presentation</vt:lpstr>
      <vt:lpstr>Quadratus Lumborum “Joker of Low Back Pain”</vt:lpstr>
      <vt:lpstr>Muscle Dysfunction</vt:lpstr>
      <vt:lpstr>Pelvic Obliquity</vt:lpstr>
      <vt:lpstr>Pelvic Asymmetry</vt:lpstr>
      <vt:lpstr> Long Sit Test</vt:lpstr>
      <vt:lpstr>Long Sit Test</vt:lpstr>
      <vt:lpstr>Superficial Paraspinal Muscles Erector Spinae</vt:lpstr>
      <vt:lpstr>Superficial Paraspinal Muscles Erector Spinae</vt:lpstr>
      <vt:lpstr>  Deep Paraspinal Muscles Multifidi</vt:lpstr>
      <vt:lpstr>  Deep Paraspinal Muscles Multifidi</vt:lpstr>
      <vt:lpstr>Articular Dysfunction</vt:lpstr>
      <vt:lpstr>Composite Referred Pain Patterns Z Joint Injection of Hypertonic Saline Solution</vt:lpstr>
      <vt:lpstr>Case 2 Differential Diagnosis</vt:lpstr>
      <vt:lpstr>Class Discussion</vt:lpstr>
      <vt:lpstr>Maigne Syndrome  Thoracolumbar Junction Syndrome</vt:lpstr>
      <vt:lpstr>Maigne Syndrome Thoracolumbar Junction Syndrome</vt:lpstr>
      <vt:lpstr>Maigne Syndrome Thoracolumbar Junction Syndrome</vt:lpstr>
      <vt:lpstr>Maigne Syndrome Thoracolumbar Junction Syndrome</vt:lpstr>
      <vt:lpstr>Maigne Syndrome Thoracolumbar Junction Syndrome</vt:lpstr>
      <vt:lpstr>Maigne Syndrome Thoracolumbar Junction Syndrome</vt:lpstr>
      <vt:lpstr>Maigne Syndrome Thoracolumbar Junction Syndrome</vt:lpstr>
      <vt:lpstr>Thoracolumbar Syndrome A Report of Two Cases</vt:lpstr>
      <vt:lpstr>Active Learning Task</vt:lpstr>
      <vt:lpstr>Closing Statement …</vt:lpstr>
      <vt:lpstr>References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Lehman DC</dc:creator>
  <cp:lastModifiedBy>Eileen Herlihy-Santiago</cp:lastModifiedBy>
  <cp:revision>63</cp:revision>
  <dcterms:created xsi:type="dcterms:W3CDTF">2014-04-28T09:25:12Z</dcterms:created>
  <dcterms:modified xsi:type="dcterms:W3CDTF">2018-09-04T12:45:27Z</dcterms:modified>
</cp:coreProperties>
</file>