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3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56" r:id="rId2"/>
    <p:sldId id="257" r:id="rId3"/>
    <p:sldId id="344" r:id="rId4"/>
    <p:sldId id="343" r:id="rId5"/>
    <p:sldId id="356" r:id="rId6"/>
    <p:sldId id="258" r:id="rId7"/>
    <p:sldId id="262" r:id="rId8"/>
    <p:sldId id="263" r:id="rId9"/>
    <p:sldId id="353" r:id="rId10"/>
    <p:sldId id="260" r:id="rId11"/>
    <p:sldId id="266" r:id="rId12"/>
    <p:sldId id="352" r:id="rId13"/>
    <p:sldId id="360" r:id="rId14"/>
    <p:sldId id="361" r:id="rId15"/>
    <p:sldId id="362" r:id="rId16"/>
    <p:sldId id="357" r:id="rId17"/>
    <p:sldId id="345" r:id="rId18"/>
    <p:sldId id="267" r:id="rId19"/>
    <p:sldId id="268" r:id="rId20"/>
    <p:sldId id="336" r:id="rId21"/>
    <p:sldId id="358" r:id="rId22"/>
    <p:sldId id="359" r:id="rId23"/>
    <p:sldId id="34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434" autoAdjust="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outlineViewPr>
    <p:cViewPr>
      <p:scale>
        <a:sx n="33" d="100"/>
        <a:sy n="33" d="100"/>
      </p:scale>
      <p:origin x="0" y="-32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968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EE932-4493-48AE-8B09-E313524D3738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D95C4-A2DB-481F-A745-9B50EFB89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12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3A1A5-9337-4426-95ED-33C8613F77D4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EAC6-D131-4B7A-92CF-C2171A853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183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3A1A5-9337-4426-95ED-33C8613F77D4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EAC6-D131-4B7A-92CF-C2171A853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693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3A1A5-9337-4426-95ED-33C8613F77D4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EAC6-D131-4B7A-92CF-C2171A853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59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3A1A5-9337-4426-95ED-33C8613F77D4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EAC6-D131-4B7A-92CF-C2171A853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19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3A1A5-9337-4426-95ED-33C8613F77D4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EAC6-D131-4B7A-92CF-C2171A853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784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3A1A5-9337-4426-95ED-33C8613F77D4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EAC6-D131-4B7A-92CF-C2171A853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129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3A1A5-9337-4426-95ED-33C8613F77D4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EAC6-D131-4B7A-92CF-C2171A853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993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3A1A5-9337-4426-95ED-33C8613F77D4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EAC6-D131-4B7A-92CF-C2171A853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36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3A1A5-9337-4426-95ED-33C8613F77D4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EAC6-D131-4B7A-92CF-C2171A853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51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3A1A5-9337-4426-95ED-33C8613F77D4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EAC6-D131-4B7A-92CF-C2171A853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277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3A1A5-9337-4426-95ED-33C8613F77D4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EAC6-D131-4B7A-92CF-C2171A853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15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3A1A5-9337-4426-95ED-33C8613F77D4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DEAC6-D131-4B7A-92CF-C2171A853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991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nchs/data/hus/hus06.pdf" TargetMode="External"/><Relationship Id="rId2" Type="http://schemas.openxmlformats.org/officeDocument/2006/relationships/hyperlink" Target="http://dx.doi.org/10.15585/mmwr.mm6736a2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15585/mmwr.mm6736a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Non-Pharmacological Therapies, Chronic Pain and Opioid Addictions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86389"/>
            <a:ext cx="9144000" cy="186743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James J. Lehman, DC, MBA</a:t>
            </a:r>
          </a:p>
          <a:p>
            <a:r>
              <a:rPr lang="en-US" dirty="0" smtClean="0"/>
              <a:t>Associate Professor of Clinical Sciences</a:t>
            </a:r>
          </a:p>
          <a:p>
            <a:r>
              <a:rPr lang="en-US" dirty="0" smtClean="0"/>
              <a:t>University of Bridgeport School of Chiropractic</a:t>
            </a:r>
          </a:p>
          <a:p>
            <a:r>
              <a:rPr lang="en-US" dirty="0" smtClean="0"/>
              <a:t>Director </a:t>
            </a:r>
          </a:p>
          <a:p>
            <a:r>
              <a:rPr lang="en-US" dirty="0" smtClean="0"/>
              <a:t>Community Health Clinical Education Program</a:t>
            </a:r>
          </a:p>
          <a:p>
            <a:r>
              <a:rPr lang="en-US" dirty="0" smtClean="0"/>
              <a:t>University of Bridgeport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78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450269"/>
            <a:ext cx="3932237" cy="5418719"/>
          </a:xfrm>
        </p:spPr>
        <p:txBody>
          <a:bodyPr>
            <a:normAutofit fontScale="92500" lnSpcReduction="10000"/>
          </a:bodyPr>
          <a:lstStyle/>
          <a:p>
            <a:endParaRPr lang="en-US" sz="3600" dirty="0" smtClean="0"/>
          </a:p>
          <a:p>
            <a:r>
              <a:rPr lang="en-US" sz="3600" dirty="0" smtClean="0"/>
              <a:t>The burden of chronic pain is greater than that of diabetes, heart disease and cancer combined.</a:t>
            </a:r>
          </a:p>
          <a:p>
            <a:endParaRPr lang="en-US" sz="3600" dirty="0"/>
          </a:p>
          <a:p>
            <a:endParaRPr lang="en-US" sz="3600" dirty="0" smtClean="0"/>
          </a:p>
          <a:p>
            <a:r>
              <a:rPr lang="en-US" sz="1300" dirty="0"/>
              <a:t>Data on specific </a:t>
            </a:r>
            <a:r>
              <a:rPr lang="en-US" sz="1300" dirty="0" smtClean="0"/>
              <a:t>disease burdens </a:t>
            </a:r>
            <a:r>
              <a:rPr lang="en-US" sz="1300" dirty="0"/>
              <a:t>is available from the Center for </a:t>
            </a:r>
            <a:r>
              <a:rPr lang="en-US" sz="1300" dirty="0" smtClean="0"/>
              <a:t>disease </a:t>
            </a:r>
            <a:r>
              <a:rPr lang="en-US" sz="1300" dirty="0"/>
              <a:t>Control and </a:t>
            </a:r>
            <a:r>
              <a:rPr lang="en-US" sz="1300" dirty="0" smtClean="0"/>
              <a:t>Prevention’s. </a:t>
            </a:r>
            <a:r>
              <a:rPr lang="en-US" sz="1300" dirty="0" err="1" smtClean="0"/>
              <a:t>FastStats</a:t>
            </a:r>
            <a:r>
              <a:rPr lang="en-US" sz="1300" dirty="0" smtClean="0"/>
              <a:t> </a:t>
            </a:r>
            <a:r>
              <a:rPr lang="en-US" sz="1300" dirty="0"/>
              <a:t>website available from: </a:t>
            </a:r>
            <a:r>
              <a:rPr lang="en-US" sz="1300" dirty="0" smtClean="0"/>
              <a:t>http</a:t>
            </a:r>
            <a:r>
              <a:rPr lang="en-US" sz="1300" dirty="0"/>
              <a:t>://www.cdc.gov/nchs/fastats</a:t>
            </a:r>
            <a:r>
              <a:rPr lang="en-US" sz="1300" dirty="0" smtClean="0"/>
              <a:t>/. </a:t>
            </a:r>
            <a:r>
              <a:rPr lang="en-US" sz="1300" dirty="0"/>
              <a:t>The burden of pain is available from: </a:t>
            </a:r>
            <a:r>
              <a:rPr lang="en-US" sz="1300" dirty="0" smtClean="0"/>
              <a:t>http</a:t>
            </a:r>
            <a:r>
              <a:rPr lang="en-US" sz="1300" dirty="0"/>
              <a:t>://www.cdc.gov/nchs/data/hus/hus06.pdf</a:t>
            </a:r>
          </a:p>
          <a:p>
            <a:endParaRPr lang="en-US" sz="3600" dirty="0" smtClean="0"/>
          </a:p>
          <a:p>
            <a:endParaRPr lang="en-US" sz="36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578" y="450269"/>
            <a:ext cx="5190677" cy="5190677"/>
          </a:xfrm>
        </p:spPr>
      </p:pic>
    </p:spTree>
    <p:extLst>
      <p:ext uri="{BB962C8B-B14F-4D97-AF65-F5344CB8AC3E}">
        <p14:creationId xmlns:p14="http://schemas.microsoft.com/office/powerpoint/2010/main" val="343790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Pain is a Public Health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Poorly assessed, </a:t>
            </a:r>
            <a:r>
              <a:rPr lang="en-US" dirty="0" smtClean="0"/>
              <a:t>unrelieved </a:t>
            </a:r>
            <a:r>
              <a:rPr lang="en-US" dirty="0"/>
              <a:t>chronic pain </a:t>
            </a:r>
            <a:r>
              <a:rPr lang="en-US" dirty="0" smtClean="0"/>
              <a:t>can rob individuals </a:t>
            </a:r>
            <a:r>
              <a:rPr lang="en-US" dirty="0"/>
              <a:t>and family members of a </a:t>
            </a:r>
            <a:r>
              <a:rPr lang="en-US" dirty="0" smtClean="0"/>
              <a:t>high quality of life, and </a:t>
            </a:r>
            <a:r>
              <a:rPr lang="en-US" dirty="0"/>
              <a:t>it profoundly burdens society as a whole. </a:t>
            </a:r>
          </a:p>
          <a:p>
            <a:pPr marL="0" indent="0">
              <a:buNone/>
            </a:pPr>
            <a:endParaRPr lang="en-US" dirty="0"/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National </a:t>
            </a:r>
            <a:r>
              <a:rPr lang="en-US" sz="1600" dirty="0"/>
              <a:t>Institutes of Health [Internet]. NIH guide: new directions in pain research: I. Bethesda, MD: </a:t>
            </a:r>
            <a:r>
              <a:rPr lang="en-US" sz="1600" dirty="0" smtClean="0"/>
              <a:t>National </a:t>
            </a:r>
            <a:r>
              <a:rPr lang="en-US" sz="1600" dirty="0"/>
              <a:t>Institutes of Health. 1998 Sept 4 [cited on 2009 July 30]. Available </a:t>
            </a:r>
            <a:r>
              <a:rPr lang="en-US" sz="1600" dirty="0" smtClean="0"/>
              <a:t>from: http</a:t>
            </a:r>
            <a:r>
              <a:rPr lang="en-US" sz="1600" dirty="0"/>
              <a:t>://</a:t>
            </a:r>
            <a:r>
              <a:rPr lang="en-US" sz="1600" dirty="0" smtClean="0"/>
              <a:t>grants.nih.gov/grants/guide/pa-files/PA-98-102.html. 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54" y="1313530"/>
            <a:ext cx="3950115" cy="5087270"/>
          </a:xfrm>
        </p:spPr>
      </p:pic>
    </p:spTree>
    <p:extLst>
      <p:ext uri="{BB962C8B-B14F-4D97-AF65-F5344CB8AC3E}">
        <p14:creationId xmlns:p14="http://schemas.microsoft.com/office/powerpoint/2010/main" val="176931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Chronic Pain is an Epidemic 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must focus on prevention of chronic pain and interdisciplinary approaches, particularly for the most persistent pain problems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1700" dirty="0" smtClean="0"/>
              <a:t>Mackey S. Future Directions for Pain Management: Lessons from the Institute of Medicine Pain Report and the National Pain Strategy. </a:t>
            </a:r>
            <a:r>
              <a:rPr lang="en-US" sz="1700" dirty="0"/>
              <a:t>February </a:t>
            </a:r>
            <a:r>
              <a:rPr lang="en-US" sz="1700" dirty="0" smtClean="0"/>
              <a:t>2016 Hand </a:t>
            </a:r>
            <a:r>
              <a:rPr lang="en-US" sz="1700" dirty="0"/>
              <a:t>Clinics 32(1):91-+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315" y="2060811"/>
            <a:ext cx="6196387" cy="3684895"/>
          </a:xfrm>
        </p:spPr>
      </p:pic>
    </p:spTree>
    <p:extLst>
      <p:ext uri="{BB962C8B-B14F-4D97-AF65-F5344CB8AC3E}">
        <p14:creationId xmlns:p14="http://schemas.microsoft.com/office/powerpoint/2010/main" val="106689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Chiropractic Care and Prevention of Chronic Pain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Proper evaluation and management of neuromusculoskeletal conditions by a chiropractor may prevent chronic pain and opioid addiction.</a:t>
            </a:r>
            <a:endParaRPr lang="en-US" dirty="0"/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21" y="1859673"/>
            <a:ext cx="4860758" cy="4283242"/>
          </a:xfrm>
        </p:spPr>
      </p:pic>
    </p:spTree>
    <p:extLst>
      <p:ext uri="{BB962C8B-B14F-4D97-AF65-F5344CB8AC3E}">
        <p14:creationId xmlns:p14="http://schemas.microsoft.com/office/powerpoint/2010/main" val="2552215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Chiropractic Care Reduces Desire for Opioids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Chronic pain patients may respond to chiropractic care with fewer ER visits, reduced desires for medications, and improved quality of life.</a:t>
            </a:r>
            <a:endParaRPr lang="en-US" dirty="0"/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621" y="1859673"/>
            <a:ext cx="4860758" cy="4283242"/>
          </a:xfrm>
        </p:spPr>
      </p:pic>
    </p:spTree>
    <p:extLst>
      <p:ext uri="{BB962C8B-B14F-4D97-AF65-F5344CB8AC3E}">
        <p14:creationId xmlns:p14="http://schemas.microsoft.com/office/powerpoint/2010/main" val="3603142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opioid addictions become an epidemic in the United States?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https</a:t>
            </a:r>
            <a:r>
              <a:rPr lang="en-US" dirty="0"/>
              <a:t>://www.bing.com/videos/search?q=opioid+addiction+youtube&amp;&amp;view=detail&amp;mid=3E052889FB0C275C34873E052889FB0C275C3487&amp;&amp;FORM=VRDGAR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424" y="2161826"/>
            <a:ext cx="3121152" cy="3678936"/>
          </a:xfrm>
        </p:spPr>
      </p:pic>
    </p:spTree>
    <p:extLst>
      <p:ext uri="{BB962C8B-B14F-4D97-AF65-F5344CB8AC3E}">
        <p14:creationId xmlns:p14="http://schemas.microsoft.com/office/powerpoint/2010/main" val="3781574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Recovery from </a:t>
            </a:r>
            <a:r>
              <a:rPr lang="en-US" dirty="0"/>
              <a:t>Opioid </a:t>
            </a:r>
            <a:r>
              <a:rPr lang="en-US" dirty="0" smtClean="0"/>
              <a:t>Addiction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https://www.bing.com/videos/search?q=how+do+opioids+work&amp;&amp;view=detail&amp;mid=67EF782D623B1CA3518D67EF782D623B1CA3518D&amp;&amp;FORM=VDRVRV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667649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887" y="166686"/>
            <a:ext cx="8699199" cy="6524399"/>
          </a:xfrm>
        </p:spPr>
      </p:pic>
    </p:spTree>
    <p:extLst>
      <p:ext uri="{BB962C8B-B14F-4D97-AF65-F5344CB8AC3E}">
        <p14:creationId xmlns:p14="http://schemas.microsoft.com/office/powerpoint/2010/main" val="206320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Rationale for non-pharmacological therapies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Most </a:t>
            </a:r>
            <a:r>
              <a:rPr lang="en-US" sz="3200" dirty="0" smtClean="0"/>
              <a:t>people </a:t>
            </a:r>
            <a:r>
              <a:rPr lang="en-US" sz="3200" dirty="0"/>
              <a:t>in pain, </a:t>
            </a:r>
            <a:r>
              <a:rPr lang="en-US" sz="3200" dirty="0" smtClean="0"/>
              <a:t>including those </a:t>
            </a:r>
            <a:r>
              <a:rPr lang="en-US" sz="3200" dirty="0"/>
              <a:t>with </a:t>
            </a:r>
            <a:r>
              <a:rPr lang="en-US" sz="3200" dirty="0" smtClean="0"/>
              <a:t>chronic symptoms, go </a:t>
            </a:r>
            <a:r>
              <a:rPr lang="en-US" sz="3200" dirty="0"/>
              <a:t>to primary care providers to get </a:t>
            </a:r>
            <a:r>
              <a:rPr lang="en-US" sz="3200" dirty="0" smtClean="0"/>
              <a:t>relief. </a:t>
            </a:r>
          </a:p>
          <a:p>
            <a:r>
              <a:rPr lang="en-US" sz="3200" dirty="0" smtClean="0"/>
              <a:t>Primary </a:t>
            </a:r>
            <a:r>
              <a:rPr lang="en-US" sz="3200" dirty="0"/>
              <a:t>care </a:t>
            </a:r>
            <a:r>
              <a:rPr lang="en-US" sz="3200" dirty="0" smtClean="0"/>
              <a:t>providers often receive little training in the assessment </a:t>
            </a:r>
            <a:r>
              <a:rPr lang="en-US" sz="3200" dirty="0"/>
              <a:t>and </a:t>
            </a:r>
            <a:r>
              <a:rPr lang="en-US" sz="3200" dirty="0" smtClean="0"/>
              <a:t>treatment of complex </a:t>
            </a:r>
            <a:r>
              <a:rPr lang="en-US" sz="3200" dirty="0"/>
              <a:t>chronic pain </a:t>
            </a:r>
            <a:r>
              <a:rPr lang="en-US" sz="3200" dirty="0" smtClean="0"/>
              <a:t>conditions.</a:t>
            </a:r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American </a:t>
            </a:r>
            <a:r>
              <a:rPr lang="en-US" sz="1400" dirty="0"/>
              <a:t>Pain Foundation [Internet]. Pain resource guide: getting the help you need. 2009 June [cited </a:t>
            </a:r>
            <a:r>
              <a:rPr lang="en-US" sz="1400" dirty="0" smtClean="0"/>
              <a:t>on </a:t>
            </a:r>
            <a:r>
              <a:rPr lang="en-US" sz="1400" dirty="0"/>
              <a:t>2009 July 30]; </a:t>
            </a:r>
            <a:r>
              <a:rPr lang="en-US" sz="1400" dirty="0" err="1"/>
              <a:t>pg</a:t>
            </a:r>
            <a:r>
              <a:rPr lang="en-US" sz="1400" dirty="0"/>
              <a:t> 2. Available from: </a:t>
            </a:r>
            <a:r>
              <a:rPr lang="en-US" sz="1400" dirty="0" smtClean="0"/>
              <a:t>http</a:t>
            </a:r>
            <a:r>
              <a:rPr lang="en-US" sz="1400" dirty="0"/>
              <a:t>://www.painfoundation.org/learn/publications/files/PainResourceGuide2009.pdf</a:t>
            </a:r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7759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Rationale for non-pharmacological therapies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Instead of receiving effective </a:t>
            </a:r>
            <a:r>
              <a:rPr lang="en-US" sz="3200" dirty="0"/>
              <a:t>relief, patients </a:t>
            </a:r>
            <a:r>
              <a:rPr lang="en-US" sz="3200" dirty="0" smtClean="0"/>
              <a:t>with persistent </a:t>
            </a:r>
            <a:r>
              <a:rPr lang="en-US" sz="3200" dirty="0"/>
              <a:t>pain often find themselves </a:t>
            </a:r>
            <a:r>
              <a:rPr lang="en-US" sz="3200" dirty="0" smtClean="0"/>
              <a:t>in </a:t>
            </a:r>
            <a:r>
              <a:rPr lang="en-US" sz="3200" dirty="0"/>
              <a:t>an </a:t>
            </a:r>
            <a:r>
              <a:rPr lang="en-US" sz="3200" dirty="0" smtClean="0"/>
              <a:t>endless cycle, seeing </a:t>
            </a:r>
            <a:r>
              <a:rPr lang="en-US" sz="3200" dirty="0"/>
              <a:t>multiple </a:t>
            </a:r>
            <a:r>
              <a:rPr lang="en-US" sz="3200" dirty="0" smtClean="0"/>
              <a:t>health </a:t>
            </a:r>
            <a:r>
              <a:rPr lang="en-US" sz="3200" dirty="0"/>
              <a:t>care </a:t>
            </a:r>
            <a:r>
              <a:rPr lang="en-US" sz="3200" dirty="0" smtClean="0"/>
              <a:t>providers, </a:t>
            </a:r>
            <a:r>
              <a:rPr lang="en-US" sz="3200" dirty="0"/>
              <a:t>including many </a:t>
            </a:r>
            <a:r>
              <a:rPr lang="en-US" sz="3200" dirty="0" smtClean="0"/>
              <a:t>specialists in </a:t>
            </a:r>
            <a:r>
              <a:rPr lang="en-US" sz="3200" dirty="0"/>
              <a:t>areas </a:t>
            </a:r>
            <a:r>
              <a:rPr lang="en-US" sz="3200" dirty="0" smtClean="0"/>
              <a:t>other </a:t>
            </a:r>
            <a:r>
              <a:rPr lang="en-US" sz="3200" dirty="0"/>
              <a:t>than </a:t>
            </a:r>
            <a:r>
              <a:rPr lang="en-US" sz="3200" dirty="0" smtClean="0"/>
              <a:t>pain, who </a:t>
            </a:r>
            <a:r>
              <a:rPr lang="en-US" sz="3200" dirty="0"/>
              <a:t>are </a:t>
            </a:r>
            <a:r>
              <a:rPr lang="en-US" sz="3200" dirty="0" smtClean="0"/>
              <a:t>not prepared </a:t>
            </a:r>
            <a:r>
              <a:rPr lang="en-US" sz="3200" dirty="0"/>
              <a:t>to </a:t>
            </a:r>
            <a:r>
              <a:rPr lang="en-US" sz="3200" dirty="0" smtClean="0"/>
              <a:t>respond effectively. </a:t>
            </a:r>
          </a:p>
          <a:p>
            <a:endParaRPr lang="en-US" sz="3200" dirty="0" smtClean="0"/>
          </a:p>
          <a:p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r>
              <a:rPr lang="en-US" sz="1400" dirty="0" smtClean="0"/>
              <a:t>American Pain Foundation [Internet]. Pain resource guide: getting the help you need. 2009 June [cited on 2009 July 30]; </a:t>
            </a:r>
            <a:r>
              <a:rPr lang="en-US" sz="1400" dirty="0" err="1" smtClean="0"/>
              <a:t>pg</a:t>
            </a:r>
            <a:r>
              <a:rPr lang="en-US" sz="1400" dirty="0" smtClean="0"/>
              <a:t> 2. Available from: http://www.painfoundation.org/learn/publications/files/PainResourceGuide2009.pdf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17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dirty="0" smtClean="0"/>
          </a:p>
          <a:p>
            <a:r>
              <a:rPr lang="en-US" dirty="0" smtClean="0"/>
              <a:t>Realize that chronic pain is a significant epidemic in America</a:t>
            </a:r>
          </a:p>
          <a:p>
            <a:r>
              <a:rPr lang="en-US" dirty="0" smtClean="0"/>
              <a:t>Recognize the National Pain Strategy definition of “Chronic Pain”</a:t>
            </a:r>
          </a:p>
          <a:p>
            <a:r>
              <a:rPr lang="en-US" dirty="0" smtClean="0"/>
              <a:t>Accept that chiropractic care is one of the non-pharmacological therapies to treat chronic pain as defined by the Joint Commission</a:t>
            </a:r>
          </a:p>
          <a:p>
            <a:r>
              <a:rPr lang="en-US" dirty="0"/>
              <a:t>Understand the causes, body reactions and recovery with “Opioid Addictions”</a:t>
            </a:r>
          </a:p>
          <a:p>
            <a:r>
              <a:rPr lang="en-US" dirty="0" smtClean="0"/>
              <a:t>Comprehend </a:t>
            </a:r>
            <a:r>
              <a:rPr lang="en-US" dirty="0"/>
              <a:t>the value of appropriate evaluation and management of a chronic pain patient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37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i="1" dirty="0" smtClean="0"/>
          </a:p>
          <a:p>
            <a:r>
              <a:rPr lang="en-US" i="1" dirty="0" smtClean="0"/>
              <a:t>Many patients want to combine complementary and alternative medicine (</a:t>
            </a:r>
            <a:r>
              <a:rPr lang="en-US" b="1" i="1" dirty="0" smtClean="0"/>
              <a:t>should now be complementary and integrative medicine</a:t>
            </a:r>
            <a:r>
              <a:rPr lang="en-US" i="1" dirty="0" smtClean="0"/>
              <a:t>) options with pharmacological therapy, and the assessment will help determine which therapy will provide greatest benefit.</a:t>
            </a:r>
            <a:endParaRPr lang="en-US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621" y="1859673"/>
            <a:ext cx="4860758" cy="4283242"/>
          </a:xfrm>
        </p:spPr>
      </p:pic>
    </p:spTree>
    <p:extLst>
      <p:ext uri="{BB962C8B-B14F-4D97-AF65-F5344CB8AC3E}">
        <p14:creationId xmlns:p14="http://schemas.microsoft.com/office/powerpoint/2010/main" val="139486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Integration of Chiropractic Services into the Health Care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 order to address the chronic pain and opioid epidemics in America, chiropractic specialists offering evidence-based and patient-centered, neuromusculoskeletal medicine must be available in all of the health care systems in the United States.</a:t>
            </a:r>
          </a:p>
          <a:p>
            <a:r>
              <a:rPr lang="en-US" dirty="0" smtClean="0"/>
              <a:t>James J. Lehman, DC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621" y="1859673"/>
            <a:ext cx="4860758" cy="4283242"/>
          </a:xfrm>
        </p:spPr>
      </p:pic>
    </p:spTree>
    <p:extLst>
      <p:ext uri="{BB962C8B-B14F-4D97-AF65-F5344CB8AC3E}">
        <p14:creationId xmlns:p14="http://schemas.microsoft.com/office/powerpoint/2010/main" val="1545603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A Call to Revolutionize Chronic Pain Care in America: An Opportunity in Health Care Reform. The Mayday Fund. November 4, 2009. Amended March 4, 2010</a:t>
            </a:r>
            <a:r>
              <a:rPr lang="en-US" sz="1600" dirty="0" smtClean="0"/>
              <a:t>.</a:t>
            </a:r>
          </a:p>
          <a:p>
            <a:r>
              <a:rPr lang="en-US" sz="1600" dirty="0" err="1"/>
              <a:t>Dahlhamer</a:t>
            </a:r>
            <a:r>
              <a:rPr lang="en-US" sz="1600" dirty="0"/>
              <a:t> J, Lucas J, </a:t>
            </a:r>
            <a:r>
              <a:rPr lang="en-US" sz="1600" dirty="0" err="1"/>
              <a:t>Zelaya</a:t>
            </a:r>
            <a:r>
              <a:rPr lang="en-US" sz="1600" dirty="0"/>
              <a:t>, C, et al. Prevalence of Chronic Pain and High-Impact Chronic Pain Among Adults — United States, 2016. MMWR </a:t>
            </a:r>
            <a:r>
              <a:rPr lang="en-US" sz="1600" dirty="0" err="1"/>
              <a:t>Morb</a:t>
            </a:r>
            <a:r>
              <a:rPr lang="en-US" sz="1600" dirty="0"/>
              <a:t> Mortal </a:t>
            </a:r>
            <a:r>
              <a:rPr lang="en-US" sz="1600" dirty="0" err="1"/>
              <a:t>Wkly</a:t>
            </a:r>
            <a:r>
              <a:rPr lang="en-US" sz="1600" dirty="0"/>
              <a:t> Rep 2018;67:1001–1006. DOI: </a:t>
            </a:r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dx.doi.org/10.15585/mmwr.mm6736a2</a:t>
            </a:r>
            <a:endParaRPr lang="en-US" sz="1600" dirty="0" smtClean="0"/>
          </a:p>
          <a:p>
            <a:r>
              <a:rPr lang="en-US" sz="1600" dirty="0" smtClean="0"/>
              <a:t>National Pain Strategy. </a:t>
            </a:r>
            <a:r>
              <a:rPr lang="en-US" sz="1600" dirty="0"/>
              <a:t>Available from: https://iprcc.nih.gov/sites/default/files/HHSNational_Pain_Strategy_508C.pdf</a:t>
            </a:r>
            <a:endParaRPr lang="en-US" sz="1600" dirty="0" smtClean="0"/>
          </a:p>
          <a:p>
            <a:r>
              <a:rPr lang="en-US" sz="1600" dirty="0"/>
              <a:t>Data on specific disease burdens is available from the Center for disease Control and Prevention’s. </a:t>
            </a:r>
            <a:r>
              <a:rPr lang="en-US" sz="1600" dirty="0" err="1"/>
              <a:t>FastStats</a:t>
            </a:r>
            <a:r>
              <a:rPr lang="en-US" sz="1600" dirty="0"/>
              <a:t> website available from: http://www.cdc.gov/nchs/fastats/. The burden of pain is available from: </a:t>
            </a:r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www.cdc.gov/nchs/data/hus/hus06.pdf</a:t>
            </a:r>
            <a:endParaRPr lang="en-US" sz="1600" dirty="0" smtClean="0"/>
          </a:p>
          <a:p>
            <a:r>
              <a:rPr lang="en-US" sz="1600" dirty="0"/>
              <a:t>National Institutes of Health [Internet]. NIH guide: new directions in pain research: I. Bethesda, MD: National Institutes of Health. 1998 Sept 4 [cited on 2009 July 30]. Available from: http://grants.nih.gov/grants/guide/pa-files/PA-98-102.html. </a:t>
            </a:r>
            <a:endParaRPr lang="en-US" sz="1600" dirty="0" smtClean="0"/>
          </a:p>
          <a:p>
            <a:r>
              <a:rPr lang="en-US" sz="1600" dirty="0"/>
              <a:t>Mackey S. Future Directions for Pain Management: Lessons from the Institute of Medicine Pain Report and the National Pain Strategy. February 2016 Hand Clinics 32(1):91-</a:t>
            </a:r>
            <a:r>
              <a:rPr lang="en-US" sz="1600" dirty="0" smtClean="0"/>
              <a:t>+</a:t>
            </a:r>
          </a:p>
          <a:p>
            <a:r>
              <a:rPr lang="en-US" sz="1600" dirty="0"/>
              <a:t>Jones GT, Power C, Macfarlane GJ. Adverse events in childhood and chronic widespread pain in adult life: results from the 1958 British birth cohort study. Pain 2009; 143(1-2):92-96</a:t>
            </a:r>
            <a:r>
              <a:rPr lang="en-US" sz="1600" dirty="0" smtClean="0"/>
              <a:t>.</a:t>
            </a:r>
          </a:p>
          <a:p>
            <a:r>
              <a:rPr lang="en-US" sz="1600" dirty="0"/>
              <a:t>W. Clay Jackson, </a:t>
            </a:r>
            <a:r>
              <a:rPr lang="en-US" sz="1600" dirty="0" smtClean="0"/>
              <a:t>MD. The </a:t>
            </a:r>
            <a:r>
              <a:rPr lang="en-US" sz="1600" dirty="0"/>
              <a:t>Pain </a:t>
            </a:r>
            <a:r>
              <a:rPr lang="en-US" sz="1600" dirty="0" smtClean="0"/>
              <a:t>Practitioner. Spring </a:t>
            </a:r>
            <a:r>
              <a:rPr lang="en-US" sz="1600" dirty="0"/>
              <a:t>2014</a:t>
            </a:r>
          </a:p>
          <a:p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7899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55" y="631065"/>
            <a:ext cx="8457766" cy="56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9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 and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is your definition of “Chronic Pain”</a:t>
            </a:r>
          </a:p>
          <a:p>
            <a:r>
              <a:rPr lang="en-US" dirty="0" smtClean="0"/>
              <a:t>Have you treated patients in the past month with chronic pain?</a:t>
            </a:r>
          </a:p>
          <a:p>
            <a:r>
              <a:rPr lang="en-US" dirty="0" smtClean="0"/>
              <a:t>Did you list the diagnosis of chronic pain in your chart and report it on the third party reimbursement form?</a:t>
            </a:r>
          </a:p>
          <a:p>
            <a:r>
              <a:rPr lang="en-US" dirty="0" smtClean="0"/>
              <a:t>What is the difference between a chronic pain syndrome and illness?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77207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National Pain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z="4400" b="1" i="1" dirty="0" smtClean="0"/>
          </a:p>
          <a:p>
            <a:r>
              <a:rPr lang="en-US" sz="4400" b="1" i="1" dirty="0" smtClean="0"/>
              <a:t>Chronic </a:t>
            </a:r>
            <a:r>
              <a:rPr lang="en-US" sz="4400" b="1" i="1" dirty="0"/>
              <a:t>pain </a:t>
            </a:r>
            <a:r>
              <a:rPr lang="en-US" sz="4400" dirty="0"/>
              <a:t>- Pain that occurs on at least half the days for six months or more. </a:t>
            </a:r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118" y="1825625"/>
            <a:ext cx="5937764" cy="4351338"/>
          </a:xfrm>
        </p:spPr>
      </p:pic>
    </p:spTree>
    <p:extLst>
      <p:ext uri="{BB962C8B-B14F-4D97-AF65-F5344CB8AC3E}">
        <p14:creationId xmlns:p14="http://schemas.microsoft.com/office/powerpoint/2010/main" val="119289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150" y="42333"/>
            <a:ext cx="7846250" cy="670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8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Persistent Pain: A Chronic Illness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“Acute </a:t>
            </a:r>
            <a:r>
              <a:rPr lang="en-US" dirty="0"/>
              <a:t>pain usually goes away after an </a:t>
            </a:r>
            <a:r>
              <a:rPr lang="en-US" dirty="0" smtClean="0"/>
              <a:t>injury </a:t>
            </a:r>
            <a:r>
              <a:rPr lang="en-US" dirty="0"/>
              <a:t>or illness resolves. But when </a:t>
            </a:r>
            <a:r>
              <a:rPr lang="en-US" dirty="0" smtClean="0"/>
              <a:t>pain </a:t>
            </a:r>
            <a:r>
              <a:rPr lang="en-US" dirty="0"/>
              <a:t>persists for months or </a:t>
            </a:r>
            <a:r>
              <a:rPr lang="en-US" dirty="0" smtClean="0"/>
              <a:t>even years</a:t>
            </a:r>
            <a:r>
              <a:rPr lang="en-US" dirty="0"/>
              <a:t>, long after </a:t>
            </a:r>
            <a:r>
              <a:rPr lang="en-US" dirty="0" smtClean="0"/>
              <a:t>whatever </a:t>
            </a:r>
            <a:r>
              <a:rPr lang="en-US" dirty="0"/>
              <a:t>started the </a:t>
            </a:r>
            <a:r>
              <a:rPr lang="en-US" dirty="0" smtClean="0"/>
              <a:t>pain </a:t>
            </a:r>
            <a:r>
              <a:rPr lang="en-US" dirty="0"/>
              <a:t>has gone or because the injury </a:t>
            </a:r>
            <a:r>
              <a:rPr lang="en-US" dirty="0" smtClean="0"/>
              <a:t>continues</a:t>
            </a:r>
            <a:r>
              <a:rPr lang="en-US" dirty="0"/>
              <a:t>, it becomes a chronic </a:t>
            </a:r>
            <a:r>
              <a:rPr lang="en-US" dirty="0" smtClean="0"/>
              <a:t>condition </a:t>
            </a:r>
            <a:r>
              <a:rPr lang="en-US" dirty="0"/>
              <a:t>and illness in its own right</a:t>
            </a:r>
            <a:r>
              <a:rPr lang="en-US" dirty="0" smtClean="0"/>
              <a:t>.” </a:t>
            </a:r>
          </a:p>
          <a:p>
            <a:r>
              <a:rPr lang="en-US" sz="1300" dirty="0"/>
              <a:t>A Call to </a:t>
            </a:r>
            <a:r>
              <a:rPr lang="en-US" sz="1300" dirty="0" smtClean="0"/>
              <a:t>Revolutionize Chronic </a:t>
            </a:r>
            <a:r>
              <a:rPr lang="en-US" sz="1300" dirty="0"/>
              <a:t>Pain Care in America: </a:t>
            </a:r>
            <a:r>
              <a:rPr lang="en-US" sz="1300" dirty="0" smtClean="0"/>
              <a:t>An </a:t>
            </a:r>
            <a:r>
              <a:rPr lang="en-US" sz="1300" dirty="0"/>
              <a:t>Opportunity in Health Care </a:t>
            </a:r>
            <a:r>
              <a:rPr lang="en-US" sz="1300" dirty="0" smtClean="0"/>
              <a:t>Reform. The Mayday Fund. November 4, 2009. Amended March 4, 2010.</a:t>
            </a:r>
            <a:endParaRPr lang="en-US" sz="13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580" y="1430226"/>
            <a:ext cx="4193220" cy="54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0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Persistent Pain: A Chronic Illness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chronic illness of pain, if </a:t>
            </a:r>
            <a:r>
              <a:rPr lang="en-US" dirty="0" smtClean="0"/>
              <a:t>inadequately </a:t>
            </a:r>
            <a:r>
              <a:rPr lang="en-US" dirty="0"/>
              <a:t>treated, can impede the </a:t>
            </a:r>
            <a:r>
              <a:rPr lang="en-US" dirty="0" smtClean="0"/>
              <a:t>lives </a:t>
            </a:r>
            <a:r>
              <a:rPr lang="en-US" dirty="0"/>
              <a:t>of individuals and families and </a:t>
            </a:r>
            <a:r>
              <a:rPr lang="en-US" dirty="0" smtClean="0"/>
              <a:t>produce </a:t>
            </a:r>
            <a:r>
              <a:rPr lang="en-US" dirty="0"/>
              <a:t>a huge </a:t>
            </a:r>
            <a:r>
              <a:rPr lang="en-US" dirty="0" smtClean="0"/>
              <a:t> burden </a:t>
            </a:r>
            <a:r>
              <a:rPr lang="en-US" dirty="0"/>
              <a:t>in health care </a:t>
            </a:r>
            <a:r>
              <a:rPr lang="en-US" dirty="0" smtClean="0"/>
              <a:t>over-utilization</a:t>
            </a:r>
            <a:r>
              <a:rPr lang="en-US" dirty="0"/>
              <a:t>, lost work </a:t>
            </a:r>
            <a:r>
              <a:rPr lang="en-US" dirty="0" smtClean="0"/>
              <a:t>productivity and </a:t>
            </a:r>
            <a:r>
              <a:rPr lang="en-US" dirty="0"/>
              <a:t>rising costs of </a:t>
            </a:r>
            <a:r>
              <a:rPr lang="en-US" dirty="0" smtClean="0"/>
              <a:t>pain-related disability</a:t>
            </a:r>
            <a:r>
              <a:rPr lang="en-US" dirty="0"/>
              <a:t>. </a:t>
            </a:r>
          </a:p>
          <a:p>
            <a:r>
              <a:rPr lang="en-US" sz="1300" dirty="0" smtClean="0"/>
              <a:t>A Call to Revolutionize Chronic Pain Care in America: An Opportunity in Health Care Reform. The Mayday Fund. November 4, 2009. Amended March 4, 2010.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16" y="1825625"/>
            <a:ext cx="3485567" cy="4351338"/>
          </a:xfrm>
        </p:spPr>
      </p:pic>
    </p:spTree>
    <p:extLst>
      <p:ext uri="{BB962C8B-B14F-4D97-AF65-F5344CB8AC3E}">
        <p14:creationId xmlns:p14="http://schemas.microsoft.com/office/powerpoint/2010/main" val="414037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Persistent Pain: A Chronic Illness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Prompt effective treatment </a:t>
            </a:r>
            <a:r>
              <a:rPr lang="en-US" dirty="0" smtClean="0"/>
              <a:t>of </a:t>
            </a:r>
            <a:r>
              <a:rPr lang="en-US" dirty="0"/>
              <a:t>acute pain is critical. If pain </a:t>
            </a:r>
            <a:r>
              <a:rPr lang="en-US" dirty="0" smtClean="0"/>
              <a:t>becomes </a:t>
            </a:r>
            <a:r>
              <a:rPr lang="en-US" dirty="0"/>
              <a:t>persistent, it must be </a:t>
            </a:r>
            <a:r>
              <a:rPr lang="en-US" dirty="0" smtClean="0"/>
              <a:t>effectively </a:t>
            </a:r>
            <a:r>
              <a:rPr lang="en-US" dirty="0"/>
              <a:t>managed as a chronic </a:t>
            </a:r>
            <a:r>
              <a:rPr lang="en-US" dirty="0" smtClean="0"/>
              <a:t>illness </a:t>
            </a:r>
            <a:r>
              <a:rPr lang="en-US" dirty="0"/>
              <a:t>not only to </a:t>
            </a:r>
            <a:r>
              <a:rPr lang="en-US" dirty="0" smtClean="0"/>
              <a:t>limit long-term human </a:t>
            </a:r>
            <a:r>
              <a:rPr lang="en-US" dirty="0"/>
              <a:t>suffering but also to prevent </a:t>
            </a:r>
            <a:r>
              <a:rPr lang="en-US" dirty="0" smtClean="0"/>
              <a:t>lost </a:t>
            </a:r>
            <a:r>
              <a:rPr lang="en-US" dirty="0"/>
              <a:t>productivity within our society.</a:t>
            </a:r>
          </a:p>
          <a:p>
            <a:r>
              <a:rPr lang="en-US" sz="1300" dirty="0" smtClean="0"/>
              <a:t>A Call to Revolutionize Chronic Pain Care in America: An Opportunity in Health Care Reform. The Mayday Fund. November 4, 2009. Amended March 4, 2010.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621" y="1859673"/>
            <a:ext cx="4860758" cy="4283242"/>
          </a:xfrm>
        </p:spPr>
      </p:pic>
    </p:spTree>
    <p:extLst>
      <p:ext uri="{BB962C8B-B14F-4D97-AF65-F5344CB8AC3E}">
        <p14:creationId xmlns:p14="http://schemas.microsoft.com/office/powerpoint/2010/main" val="277318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Chronic Pain and High Impact Chronic 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…the </a:t>
            </a:r>
            <a:r>
              <a:rPr lang="en-US" dirty="0"/>
              <a:t>2016 National Pain Strategy called for more precise prevalence estimates of chronic pain and </a:t>
            </a:r>
            <a:r>
              <a:rPr lang="en-US" b="1" u="sng" dirty="0"/>
              <a:t>high-impact chronic pain </a:t>
            </a:r>
            <a:r>
              <a:rPr lang="en-US" dirty="0"/>
              <a:t>(i.e., chronic pain that frequently limits life or work activities) to reliably establish the prevalence of chronic pain and aid in the development and implementation of population-wide pain </a:t>
            </a:r>
            <a:r>
              <a:rPr lang="en-US" dirty="0" smtClean="0"/>
              <a:t>interventions.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1600" dirty="0" err="1"/>
              <a:t>Dahlhamer</a:t>
            </a:r>
            <a:r>
              <a:rPr lang="en-US" sz="1600" dirty="0"/>
              <a:t> J, Lucas J, </a:t>
            </a:r>
            <a:r>
              <a:rPr lang="en-US" sz="1600" dirty="0" err="1"/>
              <a:t>Zelaya</a:t>
            </a:r>
            <a:r>
              <a:rPr lang="en-US" sz="1600" dirty="0"/>
              <a:t>, C, et al. Prevalence of Chronic Pain and High-Impact Chronic Pain Among Adults — United States, 2016. MMWR </a:t>
            </a:r>
            <a:r>
              <a:rPr lang="en-US" sz="1600" dirty="0" err="1"/>
              <a:t>Morb</a:t>
            </a:r>
            <a:r>
              <a:rPr lang="en-US" sz="1600" dirty="0"/>
              <a:t> Mortal </a:t>
            </a:r>
            <a:r>
              <a:rPr lang="en-US" sz="1600" dirty="0" err="1"/>
              <a:t>Wkly</a:t>
            </a:r>
            <a:r>
              <a:rPr lang="en-US" sz="1600" dirty="0"/>
              <a:t> Rep 2018;67:1001–1006. DOI: </a:t>
            </a:r>
            <a:r>
              <a:rPr lang="en-US" sz="1600" dirty="0">
                <a:hlinkClick r:id="rId2"/>
              </a:rPr>
              <a:t>http://dx.doi.org/10.15585/mmwr.mm6736a2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6825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ECD49375B1EF4595766E0467A414AA" ma:contentTypeVersion="16" ma:contentTypeDescription="Create a new document." ma:contentTypeScope="" ma:versionID="1585da671775e79fddb9ab74937b49b3">
  <xsd:schema xmlns:xsd="http://www.w3.org/2001/XMLSchema" xmlns:xs="http://www.w3.org/2001/XMLSchema" xmlns:p="http://schemas.microsoft.com/office/2006/metadata/properties" xmlns:ns2="7e524f83-16ce-453d-b56a-70f53a93b8a0" xmlns:ns3="3aa7d2bc-3a4c-4344-b1d0-55f3144457aa" targetNamespace="http://schemas.microsoft.com/office/2006/metadata/properties" ma:root="true" ma:fieldsID="1afd24e980bdf68d1e249a114fc760bb" ns2:_="" ns3:_="">
    <xsd:import namespace="7e524f83-16ce-453d-b56a-70f53a93b8a0"/>
    <xsd:import namespace="3aa7d2bc-3a4c-4344-b1d0-55f3144457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TaxCatchAll" minOccurs="0"/>
                <xsd:element ref="ns2:lcf76f155ced4ddcb4097134ff3c332f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524f83-16ce-453d-b56a-70f53a93b8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18618eac-38f4-4b6c-91cd-f4933afba5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a7d2bc-3a4c-4344-b1d0-55f3144457aa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5a7770d6-4dcd-4ec0-945c-60ff8f674e95}" ma:internalName="TaxCatchAll" ma:showField="CatchAllData" ma:web="3aa7d2bc-3a4c-4344-b1d0-55f3144457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e524f83-16ce-453d-b56a-70f53a93b8a0">
      <Terms xmlns="http://schemas.microsoft.com/office/infopath/2007/PartnerControls"/>
    </lcf76f155ced4ddcb4097134ff3c332f>
    <TaxCatchAll xmlns="3aa7d2bc-3a4c-4344-b1d0-55f3144457aa" xsi:nil="true"/>
  </documentManagement>
</p:properties>
</file>

<file path=customXml/itemProps1.xml><?xml version="1.0" encoding="utf-8"?>
<ds:datastoreItem xmlns:ds="http://schemas.openxmlformats.org/officeDocument/2006/customXml" ds:itemID="{70D17EAC-7A11-4B79-8B46-9B0F9EE906BF}"/>
</file>

<file path=customXml/itemProps2.xml><?xml version="1.0" encoding="utf-8"?>
<ds:datastoreItem xmlns:ds="http://schemas.openxmlformats.org/officeDocument/2006/customXml" ds:itemID="{8D84CF35-0C84-438F-8B21-2E0A27A0546E}"/>
</file>

<file path=customXml/itemProps3.xml><?xml version="1.0" encoding="utf-8"?>
<ds:datastoreItem xmlns:ds="http://schemas.openxmlformats.org/officeDocument/2006/customXml" ds:itemID="{B482A4B0-8D5B-42D0-AEB7-AC41D44DC967}"/>
</file>

<file path=docProps/app.xml><?xml version="1.0" encoding="utf-8"?>
<Properties xmlns="http://schemas.openxmlformats.org/officeDocument/2006/extended-properties" xmlns:vt="http://schemas.openxmlformats.org/officeDocument/2006/docPropsVTypes">
  <TotalTime>12348</TotalTime>
  <Words>1290</Words>
  <Application>Microsoft Office PowerPoint</Application>
  <PresentationFormat>Widescreen</PresentationFormat>
  <Paragraphs>104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Non-Pharmacological Therapies, Chronic Pain and Opioid Addictions</vt:lpstr>
      <vt:lpstr>Learning Objectives</vt:lpstr>
      <vt:lpstr>Question and Answer</vt:lpstr>
      <vt:lpstr>National Pain Strategy</vt:lpstr>
      <vt:lpstr>PowerPoint Presentation</vt:lpstr>
      <vt:lpstr>Persistent Pain: A Chronic Illness</vt:lpstr>
      <vt:lpstr>Persistent Pain: A Chronic Illness</vt:lpstr>
      <vt:lpstr>Persistent Pain: A Chronic Illness</vt:lpstr>
      <vt:lpstr>Chronic Pain and High Impact Chronic Pain</vt:lpstr>
      <vt:lpstr>PowerPoint Presentation</vt:lpstr>
      <vt:lpstr>Chronic Pain is a Public Health Problem</vt:lpstr>
      <vt:lpstr>Chronic Pain is an Epidemic in America</vt:lpstr>
      <vt:lpstr>Chiropractic Care and Prevention of Chronic Pain</vt:lpstr>
      <vt:lpstr>Chiropractic Care Reduces Desire for Opioids</vt:lpstr>
      <vt:lpstr>How did opioid addictions become an epidemic in the United States?</vt:lpstr>
      <vt:lpstr>Recovery from Opioid Addiction</vt:lpstr>
      <vt:lpstr>PowerPoint Presentation</vt:lpstr>
      <vt:lpstr>Rationale for non-pharmacological therapies</vt:lpstr>
      <vt:lpstr>Rationale for non-pharmacological therapies</vt:lpstr>
      <vt:lpstr>Treatment Considerations</vt:lpstr>
      <vt:lpstr>Integration of Chiropractic Services into the Health Care Systems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Chronic Pain and Neuromusculoskeletal Conditions</dc:title>
  <dc:creator>jaslehman@aol.com</dc:creator>
  <cp:lastModifiedBy>Eileen Herlihy-Santiago</cp:lastModifiedBy>
  <cp:revision>114</cp:revision>
  <dcterms:created xsi:type="dcterms:W3CDTF">2014-03-29T15:11:40Z</dcterms:created>
  <dcterms:modified xsi:type="dcterms:W3CDTF">2018-10-19T15:10:38Z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0x0101001BECD49375B1EF4595766E0467A414AA</vt:lpwstr>
  </property>
  <property fmtid="{D5CDD505-2E9C-101B-9397-08002B2CF9AE}" pid="3" name="MediaServiceImageTags">
    <vt:lpwstr/>
  </property>
</Properties>
</file>