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92" r:id="rId2"/>
    <p:sldId id="259" r:id="rId3"/>
    <p:sldId id="260" r:id="rId4"/>
    <p:sldId id="262" r:id="rId5"/>
    <p:sldId id="313" r:id="rId6"/>
    <p:sldId id="310" r:id="rId7"/>
    <p:sldId id="307" r:id="rId8"/>
    <p:sldId id="309" r:id="rId9"/>
    <p:sldId id="308" r:id="rId10"/>
    <p:sldId id="320" r:id="rId11"/>
    <p:sldId id="323" r:id="rId12"/>
    <p:sldId id="265" r:id="rId13"/>
    <p:sldId id="264" r:id="rId14"/>
    <p:sldId id="261" r:id="rId15"/>
    <p:sldId id="271" r:id="rId16"/>
    <p:sldId id="272" r:id="rId17"/>
    <p:sldId id="287" r:id="rId18"/>
    <p:sldId id="321" r:id="rId19"/>
    <p:sldId id="267" r:id="rId20"/>
    <p:sldId id="268" r:id="rId21"/>
    <p:sldId id="312" r:id="rId22"/>
    <p:sldId id="269" r:id="rId23"/>
    <p:sldId id="290" r:id="rId24"/>
    <p:sldId id="270" r:id="rId25"/>
    <p:sldId id="284" r:id="rId26"/>
    <p:sldId id="286" r:id="rId27"/>
    <p:sldId id="285" r:id="rId28"/>
    <p:sldId id="279" r:id="rId29"/>
    <p:sldId id="282" r:id="rId30"/>
    <p:sldId id="283" r:id="rId31"/>
    <p:sldId id="291" r:id="rId32"/>
    <p:sldId id="273" r:id="rId33"/>
    <p:sldId id="281" r:id="rId34"/>
    <p:sldId id="289" r:id="rId35"/>
    <p:sldId id="288" r:id="rId36"/>
    <p:sldId id="275" r:id="rId37"/>
    <p:sldId id="276" r:id="rId38"/>
    <p:sldId id="277" r:id="rId39"/>
    <p:sldId id="278" r:id="rId40"/>
    <p:sldId id="280" r:id="rId41"/>
    <p:sldId id="295" r:id="rId42"/>
    <p:sldId id="301" r:id="rId43"/>
    <p:sldId id="297" r:id="rId44"/>
    <p:sldId id="296" r:id="rId45"/>
    <p:sldId id="327" r:id="rId46"/>
    <p:sldId id="299" r:id="rId47"/>
    <p:sldId id="302" r:id="rId48"/>
    <p:sldId id="304" r:id="rId49"/>
    <p:sldId id="305" r:id="rId50"/>
    <p:sldId id="303" r:id="rId51"/>
    <p:sldId id="318" r:id="rId52"/>
    <p:sldId id="319" r:id="rId53"/>
    <p:sldId id="298" r:id="rId54"/>
    <p:sldId id="325" r:id="rId55"/>
    <p:sldId id="316" r:id="rId56"/>
    <p:sldId id="300" r:id="rId57"/>
    <p:sldId id="326" r:id="rId58"/>
    <p:sldId id="317" r:id="rId59"/>
    <p:sldId id="315" r:id="rId60"/>
    <p:sldId id="324" r:id="rId61"/>
    <p:sldId id="293"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A0C50-A127-4BDC-A26D-116CB175D0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F94E09D-7A2C-4ED0-8E21-8174C01325A5}">
      <dgm:prSet/>
      <dgm:spPr/>
      <dgm:t>
        <a:bodyPr/>
        <a:lstStyle/>
        <a:p>
          <a:r>
            <a:rPr lang="en-US"/>
            <a:t>Anterior drawer test will be positive with gapping secondary to trauma</a:t>
          </a:r>
        </a:p>
      </dgm:t>
    </dgm:pt>
    <dgm:pt modelId="{34B1A016-20E1-4F17-BDB6-8DA4C8FD8721}" type="parTrans" cxnId="{27F687D5-2049-4D72-9BC9-04359130ADD3}">
      <dgm:prSet/>
      <dgm:spPr/>
      <dgm:t>
        <a:bodyPr/>
        <a:lstStyle/>
        <a:p>
          <a:endParaRPr lang="en-US"/>
        </a:p>
      </dgm:t>
    </dgm:pt>
    <dgm:pt modelId="{28605449-0CE5-41E2-B6A6-8E921A7D5199}" type="sibTrans" cxnId="{27F687D5-2049-4D72-9BC9-04359130ADD3}">
      <dgm:prSet/>
      <dgm:spPr/>
      <dgm:t>
        <a:bodyPr/>
        <a:lstStyle/>
        <a:p>
          <a:endParaRPr lang="en-US"/>
        </a:p>
      </dgm:t>
    </dgm:pt>
    <dgm:pt modelId="{EBB673A7-A364-4F4B-9127-9C106D502B98}">
      <dgm:prSet/>
      <dgm:spPr/>
      <dgm:t>
        <a:bodyPr/>
        <a:lstStyle/>
        <a:p>
          <a:r>
            <a:rPr lang="en-US"/>
            <a:t>Indicates sprain of anterior talofibular ligament</a:t>
          </a:r>
        </a:p>
      </dgm:t>
    </dgm:pt>
    <dgm:pt modelId="{BB9F5B10-ECCA-4164-893A-9BDA3806AB82}" type="parTrans" cxnId="{FC950CDC-DF98-4ACC-BCC7-8CB823A350BC}">
      <dgm:prSet/>
      <dgm:spPr/>
      <dgm:t>
        <a:bodyPr/>
        <a:lstStyle/>
        <a:p>
          <a:endParaRPr lang="en-US"/>
        </a:p>
      </dgm:t>
    </dgm:pt>
    <dgm:pt modelId="{AD9217A1-8E59-41B6-A881-14CD0CAE7DD4}" type="sibTrans" cxnId="{FC950CDC-DF98-4ACC-BCC7-8CB823A350BC}">
      <dgm:prSet/>
      <dgm:spPr/>
      <dgm:t>
        <a:bodyPr/>
        <a:lstStyle/>
        <a:p>
          <a:endParaRPr lang="en-US"/>
        </a:p>
      </dgm:t>
    </dgm:pt>
    <dgm:pt modelId="{7C6E357C-24E8-427A-8BDA-83102DB6AABA}" type="pres">
      <dgm:prSet presAssocID="{2DBA0C50-A127-4BDC-A26D-116CB175D0EB}" presName="linear" presStyleCnt="0">
        <dgm:presLayoutVars>
          <dgm:animLvl val="lvl"/>
          <dgm:resizeHandles val="exact"/>
        </dgm:presLayoutVars>
      </dgm:prSet>
      <dgm:spPr/>
    </dgm:pt>
    <dgm:pt modelId="{D1CD9F59-7CA2-4163-874F-564F1F2D19A7}" type="pres">
      <dgm:prSet presAssocID="{FF94E09D-7A2C-4ED0-8E21-8174C01325A5}" presName="parentText" presStyleLbl="node1" presStyleIdx="0" presStyleCnt="2">
        <dgm:presLayoutVars>
          <dgm:chMax val="0"/>
          <dgm:bulletEnabled val="1"/>
        </dgm:presLayoutVars>
      </dgm:prSet>
      <dgm:spPr/>
    </dgm:pt>
    <dgm:pt modelId="{D15219AD-E041-4ADF-BE75-9E7AF9EB03C2}" type="pres">
      <dgm:prSet presAssocID="{28605449-0CE5-41E2-B6A6-8E921A7D5199}" presName="spacer" presStyleCnt="0"/>
      <dgm:spPr/>
    </dgm:pt>
    <dgm:pt modelId="{019A45D2-48D9-4C9E-9A38-BA012911CA1D}" type="pres">
      <dgm:prSet presAssocID="{EBB673A7-A364-4F4B-9127-9C106D502B98}" presName="parentText" presStyleLbl="node1" presStyleIdx="1" presStyleCnt="2">
        <dgm:presLayoutVars>
          <dgm:chMax val="0"/>
          <dgm:bulletEnabled val="1"/>
        </dgm:presLayoutVars>
      </dgm:prSet>
      <dgm:spPr/>
    </dgm:pt>
  </dgm:ptLst>
  <dgm:cxnLst>
    <dgm:cxn modelId="{84F45664-FB16-44FB-A4D1-4AFD03A78E0C}" type="presOf" srcId="{EBB673A7-A364-4F4B-9127-9C106D502B98}" destId="{019A45D2-48D9-4C9E-9A38-BA012911CA1D}" srcOrd="0" destOrd="0" presId="urn:microsoft.com/office/officeart/2005/8/layout/vList2"/>
    <dgm:cxn modelId="{8D6A8755-CBD2-408B-97CC-9159E6DE3D17}" type="presOf" srcId="{FF94E09D-7A2C-4ED0-8E21-8174C01325A5}" destId="{D1CD9F59-7CA2-4163-874F-564F1F2D19A7}" srcOrd="0" destOrd="0" presId="urn:microsoft.com/office/officeart/2005/8/layout/vList2"/>
    <dgm:cxn modelId="{6BED62A2-443C-41E5-AEF3-410107CA919A}" type="presOf" srcId="{2DBA0C50-A127-4BDC-A26D-116CB175D0EB}" destId="{7C6E357C-24E8-427A-8BDA-83102DB6AABA}" srcOrd="0" destOrd="0" presId="urn:microsoft.com/office/officeart/2005/8/layout/vList2"/>
    <dgm:cxn modelId="{27F687D5-2049-4D72-9BC9-04359130ADD3}" srcId="{2DBA0C50-A127-4BDC-A26D-116CB175D0EB}" destId="{FF94E09D-7A2C-4ED0-8E21-8174C01325A5}" srcOrd="0" destOrd="0" parTransId="{34B1A016-20E1-4F17-BDB6-8DA4C8FD8721}" sibTransId="{28605449-0CE5-41E2-B6A6-8E921A7D5199}"/>
    <dgm:cxn modelId="{FC950CDC-DF98-4ACC-BCC7-8CB823A350BC}" srcId="{2DBA0C50-A127-4BDC-A26D-116CB175D0EB}" destId="{EBB673A7-A364-4F4B-9127-9C106D502B98}" srcOrd="1" destOrd="0" parTransId="{BB9F5B10-ECCA-4164-893A-9BDA3806AB82}" sibTransId="{AD9217A1-8E59-41B6-A881-14CD0CAE7DD4}"/>
    <dgm:cxn modelId="{4055FC21-ED88-4EBC-9057-2183F696987A}" type="presParOf" srcId="{7C6E357C-24E8-427A-8BDA-83102DB6AABA}" destId="{D1CD9F59-7CA2-4163-874F-564F1F2D19A7}" srcOrd="0" destOrd="0" presId="urn:microsoft.com/office/officeart/2005/8/layout/vList2"/>
    <dgm:cxn modelId="{EB36AD86-7520-4871-B3A1-09737B0DB073}" type="presParOf" srcId="{7C6E357C-24E8-427A-8BDA-83102DB6AABA}" destId="{D15219AD-E041-4ADF-BE75-9E7AF9EB03C2}" srcOrd="1" destOrd="0" presId="urn:microsoft.com/office/officeart/2005/8/layout/vList2"/>
    <dgm:cxn modelId="{FD7BE4AD-5376-4A64-829D-8E002EEC9E41}" type="presParOf" srcId="{7C6E357C-24E8-427A-8BDA-83102DB6AABA}" destId="{019A45D2-48D9-4C9E-9A38-BA012911CA1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D9F59-7CA2-4163-874F-564F1F2D19A7}">
      <dsp:nvSpPr>
        <dsp:cNvPr id="0" name=""/>
        <dsp:cNvSpPr/>
      </dsp:nvSpPr>
      <dsp:spPr>
        <a:xfrm>
          <a:off x="0" y="169311"/>
          <a:ext cx="4038600" cy="1594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Anterior drawer test will be positive with gapping secondary to trauma</a:t>
          </a:r>
        </a:p>
      </dsp:txBody>
      <dsp:txXfrm>
        <a:off x="77847" y="247158"/>
        <a:ext cx="3882906" cy="1439016"/>
      </dsp:txXfrm>
    </dsp:sp>
    <dsp:sp modelId="{019A45D2-48D9-4C9E-9A38-BA012911CA1D}">
      <dsp:nvSpPr>
        <dsp:cNvPr id="0" name=""/>
        <dsp:cNvSpPr/>
      </dsp:nvSpPr>
      <dsp:spPr>
        <a:xfrm>
          <a:off x="0" y="1847541"/>
          <a:ext cx="4038600" cy="1594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Indicates sprain of anterior talofibular ligament</a:t>
          </a:r>
        </a:p>
      </dsp:txBody>
      <dsp:txXfrm>
        <a:off x="77847" y="1925388"/>
        <a:ext cx="3882906" cy="1439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5BDAA5-4A2F-44AE-97E4-0F2835E62D95}" type="datetimeFigureOut">
              <a:rPr lang="en-US"/>
              <a:pPr>
                <a:defRPr/>
              </a:pPr>
              <a:t>6/17/2025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D23FA9E-864D-4F6C-915E-0E015C61FF1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DA122-8F31-4102-B8AC-1F8A31A64189}"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380625-02A9-4184-AC08-FE9DDABCC8F5}" type="slidenum">
              <a:rPr lang="en-US" smtClean="0"/>
              <a:pPr fontAlgn="base">
                <a:spcBef>
                  <a:spcPct val="0"/>
                </a:spcBef>
                <a:spcAft>
                  <a:spcPct val="0"/>
                </a:spcAft>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0E0DF0-4518-4CC9-B803-1BEFC3AA268C}" type="slidenum">
              <a:rPr lang="en-US" smtClean="0"/>
              <a:pPr fontAlgn="base">
                <a:spcBef>
                  <a:spcPct val="0"/>
                </a:spcBef>
                <a:spcAft>
                  <a:spcPct val="0"/>
                </a:spcAft>
                <a:defRPr/>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CF7AD9-C69C-4240-A860-ED772B694FF2}" type="slidenum">
              <a:rPr lang="en-US" smtClean="0"/>
              <a:pPr fontAlgn="base">
                <a:spcBef>
                  <a:spcPct val="0"/>
                </a:spcBef>
                <a:spcAft>
                  <a:spcPct val="0"/>
                </a:spcAft>
                <a:defRPr/>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3E8E7A-00D5-47AC-8D2E-9DEB3E3FF018}" type="slidenum">
              <a:rPr lang="en-US" smtClean="0"/>
              <a:pPr fontAlgn="base">
                <a:spcBef>
                  <a:spcPct val="0"/>
                </a:spcBef>
                <a:spcAft>
                  <a:spcPct val="0"/>
                </a:spcAft>
                <a:defRPr/>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4BF1AF-E9DB-49E7-A963-D6F75794DF78}" type="slidenum">
              <a:rPr lang="en-US" smtClean="0"/>
              <a:pPr fontAlgn="base">
                <a:spcBef>
                  <a:spcPct val="0"/>
                </a:spcBef>
                <a:spcAft>
                  <a:spcPct val="0"/>
                </a:spcAft>
                <a:defRPr/>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B6831-0F96-4A2D-A0C1-9AECFDAAF467}" type="slidenum">
              <a:rPr lang="en-US" smtClean="0"/>
              <a:pPr fontAlgn="base">
                <a:spcBef>
                  <a:spcPct val="0"/>
                </a:spcBef>
                <a:spcAft>
                  <a:spcPct val="0"/>
                </a:spcAft>
                <a:defRPr/>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13F30C-18F7-41B9-9090-E7DC57A2656A}" type="slidenum">
              <a:rPr lang="en-US" smtClean="0"/>
              <a:pPr fontAlgn="base">
                <a:spcBef>
                  <a:spcPct val="0"/>
                </a:spcBef>
                <a:spcAft>
                  <a:spcPct val="0"/>
                </a:spcAft>
                <a:defRPr/>
              </a:pPr>
              <a:t>37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523E3-0AAF-4E58-8F34-FE18E02E2C4B}" type="slidenum">
              <a:rPr lang="en-US" smtClean="0"/>
              <a:pPr fontAlgn="base">
                <a:spcBef>
                  <a:spcPct val="0"/>
                </a:spcBef>
                <a:spcAft>
                  <a:spcPct val="0"/>
                </a:spcAft>
                <a:defRPr/>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C63D58-8934-48E0-AA72-CA95F7DEAC1D}" type="slidenum">
              <a:rPr lang="en-US" smtClean="0"/>
              <a:pPr fontAlgn="base">
                <a:spcBef>
                  <a:spcPct val="0"/>
                </a:spcBef>
                <a:spcAft>
                  <a:spcPct val="0"/>
                </a:spcAft>
                <a:defRPr/>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F9A18F-8F32-4647-9C7D-1788F65CA8A1}" type="slidenum">
              <a:rPr lang="en-US" smtClean="0"/>
              <a:pPr fontAlgn="base">
                <a:spcBef>
                  <a:spcPct val="0"/>
                </a:spcBef>
                <a:spcAft>
                  <a:spcPct val="0"/>
                </a:spcAft>
                <a:defRPr/>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C30BDE-FD4D-4FAA-80E7-5F7ADE9B9075}" type="slidenum">
              <a:rPr lang="en-US" smtClean="0"/>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C3285-DB49-0BB1-9EEF-A8BE292CEA6D}"/>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B6CE209-4E66-9B29-CE19-DDC6380C66C9}"/>
              </a:ext>
            </a:extLst>
          </p:cNvPr>
          <p:cNvSpPr>
            <a:spLocks noGrp="1" noRot="1" noChangeAspect="1" noTextEdit="1"/>
          </p:cNvSpPr>
          <p:nvPr>
            <p:ph type="sldImg"/>
          </p:nvPr>
        </p:nvSpPr>
        <p:spPr bwMode="auto">
          <a:noFill/>
          <a:ln>
            <a:solidFill>
              <a:srgbClr val="000000"/>
            </a:solidFill>
            <a:miter lim="800000"/>
            <a:headEnd/>
            <a:tailEnd/>
          </a:ln>
        </p:spPr>
      </p:sp>
      <p:sp>
        <p:nvSpPr>
          <p:cNvPr id="47107" name="Notes Placeholder 2">
            <a:extLst>
              <a:ext uri="{FF2B5EF4-FFF2-40B4-BE49-F238E27FC236}">
                <a16:creationId xmlns:a16="http://schemas.microsoft.com/office/drawing/2014/main" id="{18C4C4F7-7183-5AAD-E119-01E3DA324E7A}"/>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6084" name="Slide Number Placeholder 3">
            <a:extLst>
              <a:ext uri="{FF2B5EF4-FFF2-40B4-BE49-F238E27FC236}">
                <a16:creationId xmlns:a16="http://schemas.microsoft.com/office/drawing/2014/main" id="{4DD6121D-6CEF-DF3E-5F1B-B93E8290FA17}"/>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3166ED-0501-496B-BB22-57186F12BD0A}" type="slidenum">
              <a:rPr lang="en-US" smtClean="0"/>
              <a:pPr fontAlgn="base">
                <a:spcBef>
                  <a:spcPct val="0"/>
                </a:spcBef>
                <a:spcAft>
                  <a:spcPct val="0"/>
                </a:spcAft>
                <a:defRPr/>
              </a:pPr>
              <a:t>51</a:t>
            </a:fld>
            <a:endParaRPr lang="en-US"/>
          </a:p>
        </p:txBody>
      </p:sp>
    </p:spTree>
    <p:extLst>
      <p:ext uri="{BB962C8B-B14F-4D97-AF65-F5344CB8AC3E}">
        <p14:creationId xmlns:p14="http://schemas.microsoft.com/office/powerpoint/2010/main" val="347689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B682E9-B620-4EBA-9CE2-A22B091EEB83}" type="slidenum">
              <a:rPr lang="en-US" smtClean="0"/>
              <a:pPr fontAlgn="base">
                <a:spcBef>
                  <a:spcPct val="0"/>
                </a:spcBef>
                <a:spcAft>
                  <a:spcPct val="0"/>
                </a:spcAft>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05BE55-DC68-4BF7-A154-2B12D98842E9}" type="slidenum">
              <a:rPr lang="en-US" smtClean="0"/>
              <a:pPr fontAlgn="base">
                <a:spcBef>
                  <a:spcPct val="0"/>
                </a:spcBef>
                <a:spcAft>
                  <a:spcPct val="0"/>
                </a:spcAft>
                <a:defRPr/>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234F0A-53A6-47EC-A0A7-55E3A9F70EC2}" type="slidenum">
              <a:rPr lang="en-US" smtClean="0"/>
              <a:pPr fontAlgn="base">
                <a:spcBef>
                  <a:spcPct val="0"/>
                </a:spcBef>
                <a:spcAft>
                  <a:spcPct val="0"/>
                </a:spcAft>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B5DE43-543B-47E6-BE9C-28AD9ED2AE86}" type="slidenum">
              <a:rPr lang="en-US" smtClean="0"/>
              <a:pPr fontAlgn="base">
                <a:spcBef>
                  <a:spcPct val="0"/>
                </a:spcBef>
                <a:spcAft>
                  <a:spcPct val="0"/>
                </a:spcAft>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8F7566-2786-4589-A23C-7E6BDF965D98}" type="slidenum">
              <a:rPr lang="en-US" smtClean="0"/>
              <a:pPr fontAlgn="base">
                <a:spcBef>
                  <a:spcPct val="0"/>
                </a:spcBef>
                <a:spcAft>
                  <a:spcPct val="0"/>
                </a:spcAft>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447A27-8EDA-4B35-9C50-E22177573D08}" type="slidenum">
              <a:rPr lang="en-US" smtClean="0"/>
              <a:pPr fontAlgn="base">
                <a:spcBef>
                  <a:spcPct val="0"/>
                </a:spcBef>
                <a:spcAft>
                  <a:spcPct val="0"/>
                </a:spcAft>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3166ED-0501-496B-BB22-57186F12BD0A}" type="slidenum">
              <a:rPr lang="en-US" smtClean="0"/>
              <a:pPr fontAlgn="base">
                <a:spcBef>
                  <a:spcPct val="0"/>
                </a:spcBef>
                <a:spcAft>
                  <a:spcPct val="0"/>
                </a:spcAft>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6EDC140-C6E0-4DF6-8C8E-D6C01C109AA9}" type="datetimeFigureOut">
              <a:rPr lang="en-US"/>
              <a:pPr>
                <a:defRPr/>
              </a:pPr>
              <a:t>6/17/2025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3C0FC4-54EA-4AF0-AB6B-C5BE105BF1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59A05D-9E99-4431-A6AD-B286F9E62017}" type="datetimeFigureOut">
              <a:rPr lang="en-US"/>
              <a:pPr>
                <a:defRPr/>
              </a:pPr>
              <a:t>6/17/2025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09249E-A797-4658-B566-4A89209D64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8FF900-8EEB-4168-95A9-170E4FC30FF4}" type="datetimeFigureOut">
              <a:rPr lang="en-US"/>
              <a:pPr>
                <a:defRPr/>
              </a:pPr>
              <a:t>6/17/2025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F76037-95A2-4755-BF02-8836835AE47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2514600"/>
            <a:ext cx="4038600" cy="3611563"/>
          </a:xfrm>
        </p:spPr>
        <p:txBody>
          <a:bodyPr rtlCol="0">
            <a:normAutofit/>
          </a:bodyPr>
          <a:lstStyle/>
          <a:p>
            <a:pPr lvl="0"/>
            <a:endParaRPr lang="en-US" noProof="0"/>
          </a:p>
        </p:txBody>
      </p:sp>
      <p:sp>
        <p:nvSpPr>
          <p:cNvPr id="4" name="Text Placeholder 3"/>
          <p:cNvSpPr>
            <a:spLocks noGrp="1"/>
          </p:cNvSpPr>
          <p:nvPr>
            <p:ph type="body" sz="half" idx="2"/>
          </p:nvPr>
        </p:nvSpPr>
        <p:spPr>
          <a:xfrm>
            <a:off x="4648200" y="2514600"/>
            <a:ext cx="40386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3E21D62F-6B5E-4D12-A16F-F0789C003B51}"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80FCE9-0509-4AC4-BFEB-E94B8CC04D58}" type="datetimeFigureOut">
              <a:rPr lang="en-US"/>
              <a:pPr>
                <a:defRPr/>
              </a:pPr>
              <a:t>6/17/2025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055F78-5A95-4E19-B684-84EAFA8108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9BA7B4-30DD-4552-BB3B-34E2D1CD35D5}" type="datetimeFigureOut">
              <a:rPr lang="en-US"/>
              <a:pPr>
                <a:defRPr/>
              </a:pPr>
              <a:t>6/17/2025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7381A7-F58B-4131-9091-6E66F5054F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6C46FE-8EA0-4EB4-AC98-9C72B8FA6DF2}" type="datetimeFigureOut">
              <a:rPr lang="en-US"/>
              <a:pPr>
                <a:defRPr/>
              </a:pPr>
              <a:t>6/17/2025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E2B260-0E78-4339-B6A7-27A25D0991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CE17504-CDCD-4649-90F6-CD9E2D15420A}" type="datetimeFigureOut">
              <a:rPr lang="en-US"/>
              <a:pPr>
                <a:defRPr/>
              </a:pPr>
              <a:t>6/17/2025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1B8993-32DD-4AAF-BF90-D03EF52E3E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255652-34F5-4449-A83B-1C7D4E13EEC1}" type="datetimeFigureOut">
              <a:rPr lang="en-US"/>
              <a:pPr>
                <a:defRPr/>
              </a:pPr>
              <a:t>6/17/2025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813447-512B-425D-9A7E-F69E11149E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72D816-89F5-4714-9D77-8256FCB26DCA}" type="datetimeFigureOut">
              <a:rPr lang="en-US"/>
              <a:pPr>
                <a:defRPr/>
              </a:pPr>
              <a:t>6/17/2025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96F0218-3C58-4BD5-ACCD-170E16D5251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C07738-623D-42AC-BE1C-AF9A90FAB592}" type="datetimeFigureOut">
              <a:rPr lang="en-US"/>
              <a:pPr>
                <a:defRPr/>
              </a:pPr>
              <a:t>6/17/2025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31F9F0-78FF-47FF-A4C1-0DF3CCF2D9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50D6C2-24C0-4503-97DC-B1803D5DAA2A}" type="datetimeFigureOut">
              <a:rPr lang="en-US"/>
              <a:pPr>
                <a:defRPr/>
              </a:pPr>
              <a:t>6/17/2025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7A58FE-C83E-4BC9-98F7-6C80D70D71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424CB4-8D82-4AB4-A071-14B68D847B72}" type="datetimeFigureOut">
              <a:rPr lang="en-US"/>
              <a:pPr>
                <a:defRPr/>
              </a:pPr>
              <a:t>6/17/2025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90A182-A2AC-4B7D-B412-ABF2C473F5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AXPxMmChQj0"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s://instituteforathleticmedicine.com/specialties/foot-and-ankle/ankle-sprains/"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instituteforathleticmedicine.com/specialties/foot-and-ankle/ankle-sprain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ctrTitle"/>
          </p:nvPr>
        </p:nvSpPr>
        <p:spPr>
          <a:xfrm>
            <a:off x="3973321" y="640080"/>
            <a:ext cx="4688333" cy="3566160"/>
          </a:xfrm>
        </p:spPr>
        <p:txBody>
          <a:bodyPr anchor="b">
            <a:normAutofit/>
          </a:bodyPr>
          <a:lstStyle/>
          <a:p>
            <a:pPr algn="l" eaLnBrk="1" hangingPunct="1"/>
            <a:r>
              <a:rPr lang="en-US" sz="4700" dirty="0"/>
              <a:t>Ankle and Foot </a:t>
            </a:r>
            <a:br>
              <a:rPr lang="en-US" sz="4700" dirty="0"/>
            </a:br>
            <a:r>
              <a:rPr lang="en-US" sz="4700" dirty="0"/>
              <a:t>Orthopedics </a:t>
            </a:r>
          </a:p>
        </p:txBody>
      </p:sp>
      <p:sp>
        <p:nvSpPr>
          <p:cNvPr id="3075" name="Rectangle 3"/>
          <p:cNvSpPr>
            <a:spLocks noGrp="1" noChangeArrowheads="1"/>
          </p:cNvSpPr>
          <p:nvPr>
            <p:ph type="subTitle" idx="1"/>
          </p:nvPr>
        </p:nvSpPr>
        <p:spPr>
          <a:xfrm>
            <a:off x="3973320" y="4636008"/>
            <a:ext cx="4688333" cy="1572768"/>
          </a:xfrm>
        </p:spPr>
        <p:txBody>
          <a:bodyPr rtlCol="0">
            <a:normAutofit/>
          </a:bodyPr>
          <a:lstStyle/>
          <a:p>
            <a:pPr algn="l" eaLnBrk="1" fontAlgn="auto" hangingPunct="1">
              <a:lnSpc>
                <a:spcPct val="90000"/>
              </a:lnSpc>
              <a:spcAft>
                <a:spcPts val="0"/>
              </a:spcAft>
              <a:buFont typeface="Arial" pitchFamily="34" charset="0"/>
              <a:buNone/>
              <a:defRPr/>
            </a:pPr>
            <a:r>
              <a:rPr lang="en-US" sz="1800" dirty="0"/>
              <a:t>James J. Lehman, DC, MBA, DIANM</a:t>
            </a:r>
          </a:p>
          <a:p>
            <a:pPr algn="l" eaLnBrk="1" fontAlgn="auto" hangingPunct="1">
              <a:lnSpc>
                <a:spcPct val="90000"/>
              </a:lnSpc>
              <a:spcAft>
                <a:spcPts val="0"/>
              </a:spcAft>
              <a:buFont typeface="Arial" pitchFamily="34" charset="0"/>
              <a:buNone/>
              <a:defRPr/>
            </a:pPr>
            <a:r>
              <a:rPr lang="en-US" sz="1800" dirty="0"/>
              <a:t>Diplomate of the International Academy of Neuromusculoskeletal Medicine</a:t>
            </a:r>
          </a:p>
          <a:p>
            <a:pPr algn="l" eaLnBrk="1" fontAlgn="auto" hangingPunct="1">
              <a:lnSpc>
                <a:spcPct val="90000"/>
              </a:lnSpc>
              <a:spcAft>
                <a:spcPts val="0"/>
              </a:spcAft>
              <a:buFont typeface="Arial" pitchFamily="34" charset="0"/>
              <a:buNone/>
              <a:defRPr/>
            </a:pPr>
            <a:r>
              <a:rPr lang="en-US" sz="1800" dirty="0"/>
              <a:t>Associate Professor of Clinical Sciences</a:t>
            </a:r>
          </a:p>
          <a:p>
            <a:pPr algn="l" eaLnBrk="1" fontAlgn="auto" hangingPunct="1">
              <a:lnSpc>
                <a:spcPct val="90000"/>
              </a:lnSpc>
              <a:spcAft>
                <a:spcPts val="0"/>
              </a:spcAft>
              <a:buFont typeface="Arial" pitchFamily="34" charset="0"/>
              <a:buNone/>
              <a:defRPr/>
            </a:pPr>
            <a:r>
              <a:rPr lang="en-US" sz="1800" dirty="0"/>
              <a:t>University of Bridgeport School of Chiropractic</a:t>
            </a:r>
          </a:p>
        </p:txBody>
      </p:sp>
      <p:pic>
        <p:nvPicPr>
          <p:cNvPr id="3077" name="Picture 3076">
            <a:extLst>
              <a:ext uri="{FF2B5EF4-FFF2-40B4-BE49-F238E27FC236}">
                <a16:creationId xmlns:a16="http://schemas.microsoft.com/office/drawing/2014/main" id="{D4898C81-6A28-4D5E-1EDF-7C8D3A6011F8}"/>
              </a:ext>
            </a:extLst>
          </p:cNvPr>
          <p:cNvPicPr>
            <a:picLocks noChangeAspect="1"/>
          </p:cNvPicPr>
          <p:nvPr/>
        </p:nvPicPr>
        <p:blipFill rotWithShape="1">
          <a:blip r:embed="rId3"/>
          <a:srcRect l="64085" r="1917" b="-1"/>
          <a:stretch/>
        </p:blipFill>
        <p:spPr>
          <a:xfrm>
            <a:off x="20" y="1524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08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C7369-E570-F56B-60A7-23D505BA1048}"/>
              </a:ext>
            </a:extLst>
          </p:cNvPr>
          <p:cNvSpPr>
            <a:spLocks noGrp="1"/>
          </p:cNvSpPr>
          <p:nvPr>
            <p:ph type="title"/>
          </p:nvPr>
        </p:nvSpPr>
        <p:spPr>
          <a:xfrm>
            <a:off x="449706" y="679731"/>
            <a:ext cx="3128996" cy="3736540"/>
          </a:xfrm>
        </p:spPr>
        <p:txBody>
          <a:bodyPr vert="horz" lIns="91440" tIns="45720" rIns="91440" bIns="45720" rtlCol="0" anchor="b">
            <a:normAutofit/>
          </a:bodyPr>
          <a:lstStyle/>
          <a:p>
            <a:pPr algn="l" eaLnBrk="1" hangingPunct="1">
              <a:lnSpc>
                <a:spcPct val="90000"/>
              </a:lnSpc>
            </a:pPr>
            <a:r>
              <a:rPr lang="en-US" sz="3300" kern="1200">
                <a:solidFill>
                  <a:schemeClr val="tx1"/>
                </a:solidFill>
                <a:latin typeface="+mj-lt"/>
                <a:ea typeface="+mj-ea"/>
                <a:cs typeface="+mj-cs"/>
              </a:rPr>
              <a:t>Kleiger’s Test for High Ankle Sprain to the Syndesmosis or Interosseous Ligament</a:t>
            </a:r>
          </a:p>
        </p:txBody>
      </p:sp>
      <p:sp>
        <p:nvSpPr>
          <p:cNvPr id="3" name="Content Placeholder 2">
            <a:extLst>
              <a:ext uri="{FF2B5EF4-FFF2-40B4-BE49-F238E27FC236}">
                <a16:creationId xmlns:a16="http://schemas.microsoft.com/office/drawing/2014/main" id="{7024F5E6-73E7-6F70-8AB3-4BBFC80BFCB5}"/>
              </a:ext>
            </a:extLst>
          </p:cNvPr>
          <p:cNvSpPr>
            <a:spLocks noGrp="1"/>
          </p:cNvSpPr>
          <p:nvPr>
            <p:ph sz="half" idx="1"/>
          </p:nvPr>
        </p:nvSpPr>
        <p:spPr>
          <a:xfrm>
            <a:off x="449706" y="4685288"/>
            <a:ext cx="3128996" cy="1035781"/>
          </a:xfrm>
        </p:spPr>
        <p:txBody>
          <a:bodyPr vert="horz" lIns="91440" tIns="45720" rIns="91440" bIns="45720" rtlCol="0">
            <a:normAutofit/>
          </a:bodyPr>
          <a:lstStyle/>
          <a:p>
            <a:pPr marL="0" indent="0" eaLnBrk="1" hangingPunct="1">
              <a:lnSpc>
                <a:spcPct val="90000"/>
              </a:lnSpc>
              <a:spcBef>
                <a:spcPts val="1000"/>
              </a:spcBef>
              <a:buNone/>
            </a:pPr>
            <a:r>
              <a:rPr lang="en-US" sz="2200" kern="1200">
                <a:solidFill>
                  <a:schemeClr val="tx1"/>
                </a:solidFill>
                <a:latin typeface="+mn-lt"/>
                <a:ea typeface="+mn-ea"/>
                <a:cs typeface="+mn-cs"/>
                <a:hlinkClick r:id="rId2"/>
              </a:rPr>
              <a:t>https://www.youtube.com/watch?v=AXPxMmChQj0</a:t>
            </a:r>
            <a:r>
              <a:rPr lang="en-US" sz="2200" kern="1200">
                <a:solidFill>
                  <a:schemeClr val="tx1"/>
                </a:solidFill>
                <a:latin typeface="+mn-lt"/>
                <a:ea typeface="+mn-ea"/>
                <a:cs typeface="+mn-cs"/>
              </a:rPr>
              <a:t> </a:t>
            </a:r>
          </a:p>
        </p:txBody>
      </p:sp>
      <p:grpSp>
        <p:nvGrpSpPr>
          <p:cNvPr id="13"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62324" y="1"/>
            <a:ext cx="1834788" cy="5777808"/>
            <a:chOff x="329184" y="1"/>
            <a:chExt cx="524256" cy="5777808"/>
          </a:xfrm>
        </p:grpSpPr>
        <p:cxnSp>
          <p:nvCxnSpPr>
            <p:cNvPr id="14"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948" y="269324"/>
            <a:ext cx="4587584"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diagram of a foot with text and arrows&#10;&#10;AI-generated content may be incorrect.">
            <a:extLst>
              <a:ext uri="{FF2B5EF4-FFF2-40B4-BE49-F238E27FC236}">
                <a16:creationId xmlns:a16="http://schemas.microsoft.com/office/drawing/2014/main" id="{FD379F09-2A4D-6AFD-B89F-3BF832F1CE6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30429" y="854777"/>
            <a:ext cx="4206622" cy="5037870"/>
          </a:xfrm>
          <a:prstGeom prst="rect">
            <a:avLst/>
          </a:prstGeom>
        </p:spPr>
      </p:pic>
    </p:spTree>
    <p:extLst>
      <p:ext uri="{BB962C8B-B14F-4D97-AF65-F5344CB8AC3E}">
        <p14:creationId xmlns:p14="http://schemas.microsoft.com/office/powerpoint/2010/main" val="53929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E7DCE6-77E5-B35B-7D28-56FCF75DCEDC}"/>
              </a:ext>
            </a:extLst>
          </p:cNvPr>
          <p:cNvSpPr>
            <a:spLocks noGrp="1"/>
          </p:cNvSpPr>
          <p:nvPr>
            <p:ph type="title"/>
          </p:nvPr>
        </p:nvSpPr>
        <p:spPr/>
        <p:txBody>
          <a:bodyPr/>
          <a:lstStyle/>
          <a:p>
            <a:r>
              <a:rPr lang="en-US" dirty="0"/>
              <a:t>High Ankle Sprain</a:t>
            </a:r>
          </a:p>
        </p:txBody>
      </p:sp>
      <p:pic>
        <p:nvPicPr>
          <p:cNvPr id="9" name="Content Placeholder 8" descr="A close-up of a foot&#10;&#10;AI-generated content may be incorrect.">
            <a:extLst>
              <a:ext uri="{FF2B5EF4-FFF2-40B4-BE49-F238E27FC236}">
                <a16:creationId xmlns:a16="http://schemas.microsoft.com/office/drawing/2014/main" id="{78B0DD80-E4C6-6ECF-7848-60D09A809E0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087" y="1600200"/>
            <a:ext cx="3598826" cy="4525963"/>
          </a:xfrm>
        </p:spPr>
      </p:pic>
      <p:pic>
        <p:nvPicPr>
          <p:cNvPr id="10" name="Content Placeholder 9" descr="A close-up of a foot&#10;&#10;AI-generated content may be incorrect.">
            <a:extLst>
              <a:ext uri="{FF2B5EF4-FFF2-40B4-BE49-F238E27FC236}">
                <a16:creationId xmlns:a16="http://schemas.microsoft.com/office/drawing/2014/main" id="{B3F27144-521E-1BEC-1EED-16567BE5321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7587" y="1600200"/>
            <a:ext cx="3039825" cy="4525963"/>
          </a:xfrm>
          <a:prstGeom prst="rect">
            <a:avLst/>
          </a:prstGeom>
        </p:spPr>
      </p:pic>
    </p:spTree>
    <p:extLst>
      <p:ext uri="{BB962C8B-B14F-4D97-AF65-F5344CB8AC3E}">
        <p14:creationId xmlns:p14="http://schemas.microsoft.com/office/powerpoint/2010/main" val="353578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Rot="1" noChangeArrowheads="1"/>
          </p:cNvSpPr>
          <p:nvPr>
            <p:ph type="title"/>
          </p:nvPr>
        </p:nvSpPr>
        <p:spPr>
          <a:xfrm>
            <a:off x="473202" y="639520"/>
            <a:ext cx="2571750" cy="1719072"/>
          </a:xfrm>
        </p:spPr>
        <p:txBody>
          <a:bodyPr vert="horz" lIns="91440" tIns="45720" rIns="91440" bIns="45720" rtlCol="0" anchor="b">
            <a:normAutofit/>
          </a:bodyPr>
          <a:lstStyle/>
          <a:p>
            <a:pPr eaLnBrk="1" hangingPunct="1">
              <a:lnSpc>
                <a:spcPct val="90000"/>
              </a:lnSpc>
            </a:pPr>
            <a:r>
              <a:rPr lang="en-US" sz="4700" kern="1200">
                <a:solidFill>
                  <a:schemeClr val="tx1"/>
                </a:solidFill>
                <a:latin typeface="+mj-lt"/>
                <a:ea typeface="+mj-ea"/>
                <a:cs typeface="+mj-cs"/>
              </a:rPr>
              <a:t>Ankle Sprain</a:t>
            </a:r>
          </a:p>
        </p:txBody>
      </p:sp>
      <p:sp>
        <p:nvSpPr>
          <p:cNvPr id="820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6" name="Rectangle 4"/>
          <p:cNvSpPr>
            <a:spLocks noGrp="1" noChangeArrowheads="1"/>
          </p:cNvSpPr>
          <p:nvPr>
            <p:ph type="body" sz="half" idx="2"/>
          </p:nvPr>
        </p:nvSpPr>
        <p:spPr>
          <a:xfrm>
            <a:off x="473202" y="2807208"/>
            <a:ext cx="2571750" cy="3410712"/>
          </a:xfrm>
        </p:spPr>
        <p:txBody>
          <a:bodyPr vert="horz" lIns="91440" tIns="45720" rIns="91440" bIns="45720" rtlCol="0" anchor="t">
            <a:normAutofit/>
          </a:bodyPr>
          <a:lstStyle/>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r>
              <a:rPr lang="en-US" sz="1900"/>
              <a:t>Lateral ankle sprain is the most common ankle sprain</a:t>
            </a:r>
          </a:p>
          <a:p>
            <a:pPr indent="-228600" eaLnBrk="1" hangingPunct="1">
              <a:lnSpc>
                <a:spcPct val="90000"/>
              </a:lnSpc>
              <a:buFont typeface="Arial" panose="020B0604020202020204" pitchFamily="34" charset="0"/>
              <a:buChar char="•"/>
            </a:pPr>
            <a:endParaRPr lang="en-US" sz="1900"/>
          </a:p>
        </p:txBody>
      </p:sp>
      <p:pic>
        <p:nvPicPr>
          <p:cNvPr id="8195" name="Picture 8" descr="C:\Documents and Settings\James Lehman\My Documents\My Pictures\Ankle lateral ankle sprain.jpg"/>
          <p:cNvPicPr>
            <a:picLocks noGrp="1" noChangeAspect="1" noChangeArrowheads="1"/>
          </p:cNvPicPr>
          <p:nvPr>
            <p:ph idx="1"/>
          </p:nvPr>
        </p:nvPicPr>
        <p:blipFill>
          <a:blip r:embed="rId3" cstate="print"/>
          <a:stretch>
            <a:fillRect/>
          </a:stretch>
        </p:blipFill>
        <p:spPr>
          <a:xfrm>
            <a:off x="3490722" y="1760601"/>
            <a:ext cx="5177790" cy="333679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33" descr="C:\Documents and Settings\James Lehman\My Documents\My Pictures\Foot ligaments.bmp"/>
          <p:cNvPicPr>
            <a:picLocks noGrp="1" noChangeAspect="1" noChangeArrowheads="1"/>
          </p:cNvPicPr>
          <p:nvPr>
            <p:ph idx="1"/>
          </p:nvPr>
        </p:nvPicPr>
        <p:blipFill>
          <a:blip r:embed="rId3" cstate="print"/>
          <a:srcRect/>
          <a:stretch>
            <a:fillRect/>
          </a:stretch>
        </p:blipFill>
        <p:spPr>
          <a:xfrm>
            <a:off x="173038" y="228600"/>
            <a:ext cx="8769350" cy="64770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8" name="Flowchart: Document 1024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B1B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p:cNvSpPr>
            <a:spLocks noGrp="1"/>
          </p:cNvSpPr>
          <p:nvPr>
            <p:ph type="title"/>
          </p:nvPr>
        </p:nvSpPr>
        <p:spPr>
          <a:xfrm>
            <a:off x="628650" y="171162"/>
            <a:ext cx="2130136" cy="2371148"/>
          </a:xfrm>
        </p:spPr>
        <p:txBody>
          <a:bodyPr vert="horz" lIns="91440" tIns="45720" rIns="91440" bIns="45720" rtlCol="0" anchor="ctr">
            <a:normAutofit/>
          </a:bodyPr>
          <a:lstStyle/>
          <a:p>
            <a:pPr eaLnBrk="1" hangingPunct="1">
              <a:lnSpc>
                <a:spcPct val="90000"/>
              </a:lnSpc>
            </a:pPr>
            <a:r>
              <a:rPr lang="en-US" sz="2800" kern="1200">
                <a:solidFill>
                  <a:srgbClr val="FFFFFF"/>
                </a:solidFill>
                <a:latin typeface="+mj-lt"/>
                <a:ea typeface="+mj-ea"/>
                <a:cs typeface="+mj-cs"/>
              </a:rPr>
              <a:t>Observation </a:t>
            </a:r>
          </a:p>
        </p:txBody>
      </p:sp>
      <p:pic>
        <p:nvPicPr>
          <p:cNvPr id="10243" name="Content Placeholder 4" descr="ankle lateral sprain edema and skin discoloration.jpg"/>
          <p:cNvPicPr>
            <a:picLocks noGrp="1" noChangeAspect="1"/>
          </p:cNvPicPr>
          <p:nvPr>
            <p:ph idx="1"/>
          </p:nvPr>
        </p:nvPicPr>
        <p:blipFill>
          <a:blip r:embed="rId2" cstate="print"/>
          <a:stretch>
            <a:fillRect/>
          </a:stretch>
        </p:blipFill>
        <p:spPr>
          <a:xfrm>
            <a:off x="3155949" y="1225227"/>
            <a:ext cx="5510653" cy="44085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2" name="Rectangle 1127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4" name="Rectangle 2"/>
          <p:cNvSpPr>
            <a:spLocks noGrp="1" noRot="1" noChangeArrowheads="1"/>
          </p:cNvSpPr>
          <p:nvPr>
            <p:ph type="title"/>
          </p:nvPr>
        </p:nvSpPr>
        <p:spPr>
          <a:xfrm>
            <a:off x="394554" y="466578"/>
            <a:ext cx="8354891" cy="930447"/>
          </a:xfrm>
        </p:spPr>
        <p:txBody>
          <a:bodyPr vert="horz" lIns="91440" tIns="45720" rIns="91440" bIns="45720" rtlCol="0" anchor="b">
            <a:normAutofit/>
          </a:bodyPr>
          <a:lstStyle/>
          <a:p>
            <a:pPr eaLnBrk="1" fontAlgn="auto" hangingPunct="1">
              <a:lnSpc>
                <a:spcPct val="90000"/>
              </a:lnSpc>
              <a:spcAft>
                <a:spcPts val="0"/>
              </a:spcAft>
              <a:defRPr/>
            </a:pPr>
            <a:r>
              <a:rPr lang="en-US" sz="2900" kern="1200">
                <a:solidFill>
                  <a:srgbClr val="FFFFFF"/>
                </a:solidFill>
                <a:latin typeface="+mj-lt"/>
                <a:ea typeface="+mj-ea"/>
                <a:cs typeface="+mj-cs"/>
              </a:rPr>
              <a:t>Ankle Examination</a:t>
            </a:r>
            <a:br>
              <a:rPr lang="en-US" sz="2900" kern="1200">
                <a:solidFill>
                  <a:srgbClr val="FFFFFF"/>
                </a:solidFill>
                <a:latin typeface="+mj-lt"/>
                <a:ea typeface="+mj-ea"/>
                <a:cs typeface="+mj-cs"/>
              </a:rPr>
            </a:br>
            <a:r>
              <a:rPr lang="en-US" sz="2900" kern="1200">
                <a:solidFill>
                  <a:srgbClr val="FFFFFF"/>
                </a:solidFill>
                <a:latin typeface="+mj-lt"/>
                <a:ea typeface="+mj-ea"/>
                <a:cs typeface="+mj-cs"/>
              </a:rPr>
              <a:t>Palpation and Range of Motion</a:t>
            </a:r>
          </a:p>
        </p:txBody>
      </p:sp>
      <p:cxnSp>
        <p:nvCxnSpPr>
          <p:cNvPr id="11274" name="Straight Connector 1127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267" name="Picture 4" descr="C:\Documents and Settings\James Lehman\My Documents\My Pictures\Ankle examination.jpg"/>
          <p:cNvPicPr>
            <a:picLocks noGrp="1" noChangeAspect="1" noChangeArrowheads="1"/>
          </p:cNvPicPr>
          <p:nvPr>
            <p:ph type="body" idx="1"/>
          </p:nvPr>
        </p:nvPicPr>
        <p:blipFill>
          <a:blip r:embed="rId3" cstate="print"/>
          <a:stretch>
            <a:fillRect/>
          </a:stretch>
        </p:blipFill>
        <p:spPr>
          <a:xfrm>
            <a:off x="240030" y="2741093"/>
            <a:ext cx="8622615" cy="35352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6" name="Rectangle 1229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8" name="Rectangle 2"/>
          <p:cNvSpPr>
            <a:spLocks noGrp="1" noRot="1" noChangeArrowheads="1"/>
          </p:cNvSpPr>
          <p:nvPr>
            <p:ph type="title"/>
          </p:nvPr>
        </p:nvSpPr>
        <p:spPr>
          <a:xfrm>
            <a:off x="394554" y="466578"/>
            <a:ext cx="8354891" cy="930447"/>
          </a:xfrm>
        </p:spPr>
        <p:txBody>
          <a:bodyPr vert="horz" lIns="91440" tIns="45720" rIns="91440" bIns="45720" rtlCol="0" anchor="b">
            <a:normAutofit/>
          </a:bodyPr>
          <a:lstStyle/>
          <a:p>
            <a:pPr eaLnBrk="1" fontAlgn="auto" hangingPunct="1">
              <a:lnSpc>
                <a:spcPct val="90000"/>
              </a:lnSpc>
              <a:spcAft>
                <a:spcPts val="0"/>
              </a:spcAft>
              <a:defRPr/>
            </a:pPr>
            <a:r>
              <a:rPr lang="en-US" sz="2900" kern="1200">
                <a:solidFill>
                  <a:srgbClr val="FFFFFF"/>
                </a:solidFill>
                <a:latin typeface="+mj-lt"/>
                <a:ea typeface="+mj-ea"/>
                <a:cs typeface="+mj-cs"/>
              </a:rPr>
              <a:t>Subtalar Examination</a:t>
            </a:r>
            <a:br>
              <a:rPr lang="en-US" sz="2900" kern="1200">
                <a:solidFill>
                  <a:srgbClr val="FFFFFF"/>
                </a:solidFill>
                <a:latin typeface="+mj-lt"/>
                <a:ea typeface="+mj-ea"/>
                <a:cs typeface="+mj-cs"/>
              </a:rPr>
            </a:br>
            <a:r>
              <a:rPr lang="en-US" sz="2900" kern="1200">
                <a:solidFill>
                  <a:srgbClr val="FFFFFF"/>
                </a:solidFill>
                <a:latin typeface="+mj-lt"/>
                <a:ea typeface="+mj-ea"/>
                <a:cs typeface="+mj-cs"/>
              </a:rPr>
              <a:t>Passive Range of Motion</a:t>
            </a:r>
          </a:p>
        </p:txBody>
      </p:sp>
      <p:cxnSp>
        <p:nvCxnSpPr>
          <p:cNvPr id="12298" name="Straight Connector 1229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291" name="Picture 4" descr="C:\Documents and Settings\James Lehman\My Documents\My Pictures\Ankle foot examination subtalar.jpg"/>
          <p:cNvPicPr>
            <a:picLocks noGrp="1" noChangeAspect="1" noChangeArrowheads="1"/>
          </p:cNvPicPr>
          <p:nvPr>
            <p:ph type="body" idx="1"/>
          </p:nvPr>
        </p:nvPicPr>
        <p:blipFill>
          <a:blip r:embed="rId3" cstate="print"/>
          <a:stretch>
            <a:fillRect/>
          </a:stretch>
        </p:blipFill>
        <p:spPr>
          <a:xfrm>
            <a:off x="240030" y="2773428"/>
            <a:ext cx="8622615" cy="347060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6"/>
          <p:cNvSpPr>
            <a:spLocks noGrp="1"/>
          </p:cNvSpPr>
          <p:nvPr>
            <p:ph type="title"/>
          </p:nvPr>
        </p:nvSpPr>
        <p:spPr>
          <a:xfrm>
            <a:off x="429369" y="238539"/>
            <a:ext cx="8263890" cy="1434415"/>
          </a:xfrm>
        </p:spPr>
        <p:txBody>
          <a:bodyPr vert="horz" lIns="91440" tIns="45720" rIns="91440" bIns="45720" rtlCol="0" anchor="b">
            <a:normAutofit/>
          </a:bodyPr>
          <a:lstStyle/>
          <a:p>
            <a:pPr eaLnBrk="1" hangingPunct="1">
              <a:lnSpc>
                <a:spcPct val="90000"/>
              </a:lnSpc>
            </a:pPr>
            <a:r>
              <a:rPr lang="en-US" sz="4700"/>
              <a:t>Anterior drawer test</a:t>
            </a:r>
          </a:p>
        </p:txBody>
      </p:sp>
      <p:sp>
        <p:nvSpPr>
          <p:cNvPr id="133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 Placeholder 8"/>
          <p:cNvSpPr>
            <a:spLocks noGrp="1"/>
          </p:cNvSpPr>
          <p:nvPr>
            <p:ph type="body" sz="half" idx="2"/>
          </p:nvPr>
        </p:nvSpPr>
        <p:spPr>
          <a:xfrm>
            <a:off x="429369" y="2071316"/>
            <a:ext cx="5035164" cy="4119172"/>
          </a:xfrm>
        </p:spPr>
        <p:txBody>
          <a:bodyPr vert="horz" lIns="91440" tIns="45720" rIns="91440" bIns="45720" rtlCol="0" anchor="t">
            <a:normAutofit/>
          </a:bodyPr>
          <a:lstStyle/>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r>
              <a:rPr lang="en-US" sz="1900"/>
              <a:t>To assess the integrity of the anterior talofibular ligament. If the ligament is torn, the talus will subluxate anteriorly compared with the unaffected ankle</a:t>
            </a:r>
          </a:p>
        </p:txBody>
      </p:sp>
      <p:pic>
        <p:nvPicPr>
          <p:cNvPr id="13315" name="Content Placeholder 9" descr="Ankle Anterior Drawer test.jpg"/>
          <p:cNvPicPr>
            <a:picLocks noGrp="1" noChangeAspect="1"/>
          </p:cNvPicPr>
          <p:nvPr>
            <p:ph idx="1"/>
          </p:nvPr>
        </p:nvPicPr>
        <p:blipFill rotWithShape="1">
          <a:blip r:embed="rId2" cstate="print"/>
          <a:srcRect l="36297" r="3816" b="1"/>
          <a:stretch/>
        </p:blipFill>
        <p:spPr>
          <a:xfrm>
            <a:off x="5756743" y="2093976"/>
            <a:ext cx="2955798" cy="40965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up of a person's hand&#10;&#10;AI-generated content may be incorrect.">
            <a:extLst>
              <a:ext uri="{FF2B5EF4-FFF2-40B4-BE49-F238E27FC236}">
                <a16:creationId xmlns:a16="http://schemas.microsoft.com/office/drawing/2014/main" id="{29C0CA97-871E-6F80-7D6D-D596D8447792}"/>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28600" y="1183331"/>
            <a:ext cx="8587776" cy="4074469"/>
          </a:xfrm>
        </p:spPr>
      </p:pic>
    </p:spTree>
    <p:extLst>
      <p:ext uri="{BB962C8B-B14F-4D97-AF65-F5344CB8AC3E}">
        <p14:creationId xmlns:p14="http://schemas.microsoft.com/office/powerpoint/2010/main" val="110837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Rot="1" noChangeArrowheads="1"/>
          </p:cNvSpPr>
          <p:nvPr>
            <p:ph type="title"/>
          </p:nvPr>
        </p:nvSpPr>
        <p:spPr/>
        <p:txBody>
          <a:bodyPr/>
          <a:lstStyle/>
          <a:p>
            <a:pPr eaLnBrk="1" hangingPunct="1"/>
            <a:r>
              <a:rPr lang="en-US"/>
              <a:t>Drawer Foot Test</a:t>
            </a:r>
          </a:p>
        </p:txBody>
      </p:sp>
      <p:pic>
        <p:nvPicPr>
          <p:cNvPr id="14340" name="Picture 1030" descr="C:\Documents and Settings\James Lehman\My Documents\My Pictures\ankle anteriorDrawer.jpg"/>
          <p:cNvPicPr>
            <a:picLocks noGrp="1" noChangeAspect="1" noChangeArrowheads="1"/>
          </p:cNvPicPr>
          <p:nvPr>
            <p:ph type="clipArt" sz="half" idx="1"/>
          </p:nvPr>
        </p:nvPicPr>
        <p:blipFill>
          <a:blip r:embed="rId3" cstate="print"/>
          <a:srcRect/>
          <a:stretch>
            <a:fillRect/>
          </a:stretch>
        </p:blipFill>
        <p:spPr>
          <a:xfrm>
            <a:off x="688975" y="2514600"/>
            <a:ext cx="3575050" cy="3611563"/>
          </a:xfrm>
          <a:noFill/>
        </p:spPr>
      </p:pic>
      <p:graphicFrame>
        <p:nvGraphicFramePr>
          <p:cNvPr id="14342" name="Rectangle 1028">
            <a:extLst>
              <a:ext uri="{FF2B5EF4-FFF2-40B4-BE49-F238E27FC236}">
                <a16:creationId xmlns:a16="http://schemas.microsoft.com/office/drawing/2014/main" id="{E91AF563-0BF2-25B7-2A6D-8A32CDD97144}"/>
              </a:ext>
            </a:extLst>
          </p:cNvPr>
          <p:cNvGraphicFramePr/>
          <p:nvPr/>
        </p:nvGraphicFramePr>
        <p:xfrm>
          <a:off x="4648200" y="2514600"/>
          <a:ext cx="4038600" cy="3611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Rot="1" noChangeArrowheads="1"/>
          </p:cNvSpPr>
          <p:nvPr>
            <p:ph type="title"/>
          </p:nvPr>
        </p:nvSpPr>
        <p:spPr>
          <a:xfrm>
            <a:off x="480060" y="325369"/>
            <a:ext cx="3276451" cy="1956841"/>
          </a:xfrm>
        </p:spPr>
        <p:txBody>
          <a:bodyPr vert="horz" lIns="91440" tIns="45720" rIns="91440" bIns="45720" rtlCol="0" anchor="b">
            <a:normAutofit/>
          </a:bodyPr>
          <a:lstStyle/>
          <a:p>
            <a:pPr eaLnBrk="1" hangingPunct="1">
              <a:lnSpc>
                <a:spcPct val="90000"/>
              </a:lnSpc>
            </a:pPr>
            <a:r>
              <a:rPr lang="en-US" sz="4300"/>
              <a:t>Ankle &amp; Foot Anatomy</a:t>
            </a:r>
          </a:p>
        </p:txBody>
      </p:sp>
      <p:sp>
        <p:nvSpPr>
          <p:cNvPr id="410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Rectangle 4"/>
          <p:cNvSpPr>
            <a:spLocks noGrp="1" noChangeArrowheads="1"/>
          </p:cNvSpPr>
          <p:nvPr>
            <p:ph type="body" sz="half" idx="2"/>
          </p:nvPr>
        </p:nvSpPr>
        <p:spPr>
          <a:xfrm>
            <a:off x="480060" y="2872899"/>
            <a:ext cx="3182691" cy="3320668"/>
          </a:xfrm>
        </p:spPr>
        <p:txBody>
          <a:bodyPr vert="horz" lIns="91440" tIns="45720" rIns="91440" bIns="45720" rtlCol="0">
            <a:normAutofit/>
          </a:bodyPr>
          <a:lstStyle/>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r>
              <a:rPr lang="en-US" sz="1900"/>
              <a:t>Stability of the ankle is dependent upon functional placement of the talus.</a:t>
            </a:r>
          </a:p>
        </p:txBody>
      </p:sp>
      <p:pic>
        <p:nvPicPr>
          <p:cNvPr id="5" name="Content Placeholder 4" descr="A diagram of the foot&#10;&#10;AI-generated content may be incorrect.">
            <a:extLst>
              <a:ext uri="{FF2B5EF4-FFF2-40B4-BE49-F238E27FC236}">
                <a16:creationId xmlns:a16="http://schemas.microsoft.com/office/drawing/2014/main" id="{9F233AC2-B442-2279-E9DA-A0044D046F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8466" y="1444458"/>
            <a:ext cx="5268334" cy="4422942"/>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9" name="Rectangle 1536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1026"/>
          <p:cNvSpPr>
            <a:spLocks noGrp="1" noRot="1" noChangeArrowheads="1"/>
          </p:cNvSpPr>
          <p:nvPr>
            <p:ph type="title"/>
          </p:nvPr>
        </p:nvSpPr>
        <p:spPr>
          <a:xfrm>
            <a:off x="473202" y="639520"/>
            <a:ext cx="2571750" cy="1719072"/>
          </a:xfrm>
        </p:spPr>
        <p:txBody>
          <a:bodyPr vert="horz" lIns="91440" tIns="45720" rIns="91440" bIns="45720" rtlCol="0" anchor="b">
            <a:normAutofit/>
          </a:bodyPr>
          <a:lstStyle/>
          <a:p>
            <a:pPr eaLnBrk="1" hangingPunct="1">
              <a:lnSpc>
                <a:spcPct val="90000"/>
              </a:lnSpc>
            </a:pPr>
            <a:r>
              <a:rPr lang="en-US" sz="3600" kern="1200">
                <a:solidFill>
                  <a:schemeClr val="tx1"/>
                </a:solidFill>
                <a:latin typeface="+mj-lt"/>
                <a:ea typeface="+mj-ea"/>
                <a:cs typeface="+mj-cs"/>
              </a:rPr>
              <a:t>Posterior Drawer Test</a:t>
            </a:r>
          </a:p>
        </p:txBody>
      </p:sp>
      <p:sp>
        <p:nvSpPr>
          <p:cNvPr id="1537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4" name="Rectangle 1028"/>
          <p:cNvSpPr>
            <a:spLocks noGrp="1" noChangeArrowheads="1"/>
          </p:cNvSpPr>
          <p:nvPr>
            <p:ph type="body" sz="half" idx="2"/>
          </p:nvPr>
        </p:nvSpPr>
        <p:spPr>
          <a:xfrm>
            <a:off x="473202" y="2807208"/>
            <a:ext cx="2571750" cy="3410712"/>
          </a:xfrm>
        </p:spPr>
        <p:txBody>
          <a:bodyPr vert="horz" lIns="91440" tIns="45720" rIns="91440" bIns="45720" rtlCol="0" anchor="t">
            <a:normAutofit/>
          </a:bodyPr>
          <a:lstStyle/>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r>
              <a:rPr lang="en-US" sz="1900"/>
              <a:t>Posterior drawer employs just the opposite forces to challenge the posterior talofibular ligament.</a:t>
            </a:r>
          </a:p>
        </p:txBody>
      </p:sp>
      <p:pic>
        <p:nvPicPr>
          <p:cNvPr id="15363" name="Picture 1030" descr="C:\Documents and Settings\James Lehman\My Documents\My Pictures\Ankle anterior drawer 1.jpg"/>
          <p:cNvPicPr>
            <a:picLocks noGrp="1" noChangeAspect="1" noChangeArrowheads="1"/>
          </p:cNvPicPr>
          <p:nvPr>
            <p:ph idx="1"/>
          </p:nvPr>
        </p:nvPicPr>
        <p:blipFill>
          <a:blip r:embed="rId3" cstate="print"/>
          <a:stretch>
            <a:fillRect/>
          </a:stretch>
        </p:blipFill>
        <p:spPr>
          <a:xfrm>
            <a:off x="3490722" y="1524669"/>
            <a:ext cx="5177790" cy="380866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diagram of the foot&#10;&#10;AI-generated content may be incorrect.">
            <a:extLst>
              <a:ext uri="{FF2B5EF4-FFF2-40B4-BE49-F238E27FC236}">
                <a16:creationId xmlns:a16="http://schemas.microsoft.com/office/drawing/2014/main" id="{DE2A4D54-74A4-EBF2-A63D-164235C8D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80"/>
            <a:ext cx="7715001" cy="6675120"/>
          </a:xfrm>
          <a:prstGeom prst="rect">
            <a:avLst/>
          </a:prstGeom>
        </p:spPr>
      </p:pic>
    </p:spTree>
    <p:extLst>
      <p:ext uri="{BB962C8B-B14F-4D97-AF65-F5344CB8AC3E}">
        <p14:creationId xmlns:p14="http://schemas.microsoft.com/office/powerpoint/2010/main" val="1380891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Rot="1" noChangeArrowheads="1"/>
          </p:cNvSpPr>
          <p:nvPr>
            <p:ph type="title"/>
          </p:nvPr>
        </p:nvSpPr>
        <p:spPr/>
        <p:txBody>
          <a:bodyPr rtlCol="0">
            <a:normAutofit fontScale="90000"/>
          </a:bodyPr>
          <a:lstStyle/>
          <a:p>
            <a:pPr eaLnBrk="1" fontAlgn="auto" hangingPunct="1">
              <a:spcAft>
                <a:spcPts val="0"/>
              </a:spcAft>
              <a:defRPr/>
            </a:pPr>
            <a:r>
              <a:rPr lang="en-US" dirty="0"/>
              <a:t>Lateral Stability Test</a:t>
            </a:r>
            <a:br>
              <a:rPr lang="en-US" dirty="0"/>
            </a:br>
            <a:r>
              <a:rPr lang="en-US" dirty="0"/>
              <a:t>Talar Tilt Test</a:t>
            </a:r>
          </a:p>
        </p:txBody>
      </p:sp>
      <p:sp>
        <p:nvSpPr>
          <p:cNvPr id="16387" name="Rectangle 1028"/>
          <p:cNvSpPr>
            <a:spLocks noGrp="1" noChangeArrowheads="1"/>
          </p:cNvSpPr>
          <p:nvPr>
            <p:ph type="body" sz="half" idx="2"/>
          </p:nvPr>
        </p:nvSpPr>
        <p:spPr/>
        <p:txBody>
          <a:bodyPr/>
          <a:lstStyle/>
          <a:p>
            <a:pPr eaLnBrk="1" hangingPunct="1"/>
            <a:endParaRPr lang="en-US" sz="2800" dirty="0"/>
          </a:p>
          <a:p>
            <a:pPr eaLnBrk="1" hangingPunct="1"/>
            <a:endParaRPr lang="en-US" sz="2800" dirty="0"/>
          </a:p>
          <a:p>
            <a:pPr eaLnBrk="1" hangingPunct="1"/>
            <a:r>
              <a:rPr lang="en-US" sz="2800" dirty="0"/>
              <a:t>Sprain injury to calcaneofibular and/or anterior talofibular ligaments</a:t>
            </a:r>
          </a:p>
          <a:p>
            <a:pPr eaLnBrk="1" hangingPunct="1">
              <a:buFont typeface="Wingdings" pitchFamily="2" charset="2"/>
              <a:buNone/>
            </a:pPr>
            <a:endParaRPr lang="en-US" sz="2800" dirty="0"/>
          </a:p>
        </p:txBody>
      </p:sp>
      <p:pic>
        <p:nvPicPr>
          <p:cNvPr id="16388" name="Picture 1030" descr="C:\Documents and Settings\James Lehman\My Documents\My Pictures\ankle talarTilt.jpg"/>
          <p:cNvPicPr>
            <a:picLocks noGrp="1" noChangeAspect="1" noChangeArrowheads="1"/>
          </p:cNvPicPr>
          <p:nvPr>
            <p:ph type="clipArt" sz="half" idx="1"/>
          </p:nvPr>
        </p:nvPicPr>
        <p:blipFill>
          <a:blip r:embed="rId3" cstate="print"/>
          <a:srcRect/>
          <a:stretch>
            <a:fillRect/>
          </a:stretch>
        </p:blipFill>
        <p:spPr>
          <a:xfrm>
            <a:off x="457200" y="2705100"/>
            <a:ext cx="4038600" cy="3230563"/>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7" name="Rectangle 174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p:cNvSpPr>
            <a:spLocks noGrp="1"/>
          </p:cNvSpPr>
          <p:nvPr>
            <p:ph type="title"/>
          </p:nvPr>
        </p:nvSpPr>
        <p:spPr>
          <a:xfrm>
            <a:off x="480060" y="325369"/>
            <a:ext cx="3276451" cy="1956841"/>
          </a:xfrm>
        </p:spPr>
        <p:txBody>
          <a:bodyPr vert="horz" lIns="91440" tIns="45720" rIns="91440" bIns="45720" rtlCol="0" anchor="b">
            <a:normAutofit/>
          </a:bodyPr>
          <a:lstStyle/>
          <a:p>
            <a:pPr eaLnBrk="1" hangingPunct="1">
              <a:lnSpc>
                <a:spcPct val="90000"/>
              </a:lnSpc>
            </a:pPr>
            <a:r>
              <a:rPr lang="en-US" sz="4300"/>
              <a:t>Inversion stress test or talar tilt</a:t>
            </a:r>
          </a:p>
        </p:txBody>
      </p:sp>
      <p:sp>
        <p:nvSpPr>
          <p:cNvPr id="174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Text Placeholder 3"/>
          <p:cNvSpPr>
            <a:spLocks noGrp="1"/>
          </p:cNvSpPr>
          <p:nvPr>
            <p:ph type="body" sz="half" idx="2"/>
          </p:nvPr>
        </p:nvSpPr>
        <p:spPr>
          <a:xfrm>
            <a:off x="480060" y="2872899"/>
            <a:ext cx="3182691" cy="3320668"/>
          </a:xfrm>
        </p:spPr>
        <p:txBody>
          <a:bodyPr vert="horz" lIns="91440" tIns="45720" rIns="91440" bIns="45720" rtlCol="0">
            <a:normAutofit/>
          </a:bodyPr>
          <a:lstStyle/>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r>
              <a:rPr lang="en-US" sz="1900"/>
              <a:t>To assess the integrity of the calcaneofibular ligament and/or anterior talofibular ligaments</a:t>
            </a:r>
          </a:p>
          <a:p>
            <a:pPr indent="-228600" eaLnBrk="1" hangingPunct="1">
              <a:lnSpc>
                <a:spcPct val="90000"/>
              </a:lnSpc>
              <a:buFont typeface="Arial" panose="020B0604020202020204" pitchFamily="34" charset="0"/>
              <a:buChar char="•"/>
            </a:pPr>
            <a:endParaRPr lang="en-US" sz="1900"/>
          </a:p>
        </p:txBody>
      </p:sp>
      <p:pic>
        <p:nvPicPr>
          <p:cNvPr id="17411" name="Content Placeholder 4" descr="Ankle Inversion Test.jpg"/>
          <p:cNvPicPr>
            <a:picLocks noGrp="1" noChangeAspect="1"/>
          </p:cNvPicPr>
          <p:nvPr>
            <p:ph idx="1"/>
          </p:nvPr>
        </p:nvPicPr>
        <p:blipFill rotWithShape="1">
          <a:blip r:embed="rId2" cstate="print"/>
          <a:srcRect l="6217" r="1"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Rot="1" noChangeArrowheads="1"/>
          </p:cNvSpPr>
          <p:nvPr>
            <p:ph type="title"/>
          </p:nvPr>
        </p:nvSpPr>
        <p:spPr/>
        <p:txBody>
          <a:bodyPr/>
          <a:lstStyle/>
          <a:p>
            <a:pPr eaLnBrk="1" hangingPunct="1"/>
            <a:r>
              <a:rPr lang="en-US" sz="2800"/>
              <a:t>Talar Tilt Test</a:t>
            </a:r>
          </a:p>
        </p:txBody>
      </p:sp>
      <p:pic>
        <p:nvPicPr>
          <p:cNvPr id="18435" name="Picture 1030" descr="C:\Documents and Settings\James Lehman\My Documents\My Pictures\ankletilt.jpg"/>
          <p:cNvPicPr>
            <a:picLocks noGrp="1" noChangeAspect="1" noChangeArrowheads="1"/>
          </p:cNvPicPr>
          <p:nvPr>
            <p:ph idx="1"/>
          </p:nvPr>
        </p:nvPicPr>
        <p:blipFill>
          <a:blip r:embed="rId3" cstate="print"/>
          <a:srcRect/>
          <a:stretch>
            <a:fillRect/>
          </a:stretch>
        </p:blipFill>
        <p:spPr>
          <a:xfrm>
            <a:off x="2740025" y="914400"/>
            <a:ext cx="6215063" cy="5029200"/>
          </a:xfrm>
          <a:noFill/>
        </p:spPr>
      </p:pic>
      <p:sp>
        <p:nvSpPr>
          <p:cNvPr id="18436" name="Rectangle 1028"/>
          <p:cNvSpPr>
            <a:spLocks noGrp="1" noChangeArrowheads="1"/>
          </p:cNvSpPr>
          <p:nvPr>
            <p:ph type="body" sz="half" idx="2"/>
          </p:nvPr>
        </p:nvSpPr>
        <p:spPr/>
        <p:txBody>
          <a:bodyPr/>
          <a:lstStyle/>
          <a:p>
            <a:pPr eaLnBrk="1" hangingPunct="1"/>
            <a:endParaRPr lang="en-US" sz="2800"/>
          </a:p>
          <a:p>
            <a:pPr eaLnBrk="1" hangingPunct="1"/>
            <a:endParaRPr lang="en-US" sz="2800"/>
          </a:p>
          <a:p>
            <a:pPr eaLnBrk="1" hangingPunct="1"/>
            <a:r>
              <a:rPr lang="en-US" sz="2800"/>
              <a:t>What is your diagnosis or assessment of this condition?</a:t>
            </a:r>
          </a:p>
          <a:p>
            <a:pPr eaLnBrk="1" hangingPunct="1"/>
            <a:endParaRPr 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7" name="Rectangle 1946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6" name="Rectangle 19465">
            <a:extLst>
              <a:ext uri="{FF2B5EF4-FFF2-40B4-BE49-F238E27FC236}">
                <a16:creationId xmlns:a16="http://schemas.microsoft.com/office/drawing/2014/main" id="{726D3CBF-1D48-413A-86DA-BED53494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9458" y="484632"/>
            <a:ext cx="3142435"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43447"/>
            <a:ext cx="2697990" cy="3692028"/>
          </a:xfrm>
          <a:noFill/>
        </p:spPr>
        <p:txBody>
          <a:bodyPr vert="horz" lIns="91440" tIns="45720" rIns="91440" bIns="45720" rtlCol="0" anchor="b">
            <a:normAutofit/>
          </a:bodyPr>
          <a:lstStyle/>
          <a:p>
            <a:pPr eaLnBrk="1" fontAlgn="auto" hangingPunct="1">
              <a:lnSpc>
                <a:spcPct val="90000"/>
              </a:lnSpc>
              <a:spcAft>
                <a:spcPts val="0"/>
              </a:spcAft>
              <a:defRPr/>
            </a:pPr>
            <a:r>
              <a:rPr lang="en-US" sz="3500"/>
              <a:t>Normal Radiographic Examination of Ankle</a:t>
            </a:r>
          </a:p>
        </p:txBody>
      </p:sp>
      <p:cxnSp>
        <p:nvCxnSpPr>
          <p:cNvPr id="19468" name="Straight Connector 19467">
            <a:extLst>
              <a:ext uri="{FF2B5EF4-FFF2-40B4-BE49-F238E27FC236}">
                <a16:creationId xmlns:a16="http://schemas.microsoft.com/office/drawing/2014/main" id="{F02A64E5-C20B-47CF-8CCC-D62830964E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8650" y="4524316"/>
            <a:ext cx="1940092"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9459" name="Content Placeholder 4" descr="ankle xray normal.jpg"/>
          <p:cNvPicPr>
            <a:picLocks noGrp="1" noChangeAspect="1"/>
          </p:cNvPicPr>
          <p:nvPr>
            <p:ph idx="1"/>
          </p:nvPr>
        </p:nvPicPr>
        <p:blipFill rotWithShape="1">
          <a:blip r:embed="rId2" cstate="print"/>
          <a:srcRect t="4571" r="-2" b="-2"/>
          <a:stretch/>
        </p:blipFill>
        <p:spPr>
          <a:xfrm>
            <a:off x="3877880" y="484633"/>
            <a:ext cx="4906661" cy="58887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4" name="Rectangle 2049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6" name="Freeform: Shape 2049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p:cNvSpPr>
            <a:spLocks noGrp="1"/>
          </p:cNvSpPr>
          <p:nvPr>
            <p:ph type="title"/>
          </p:nvPr>
        </p:nvSpPr>
        <p:spPr>
          <a:xfrm>
            <a:off x="515125" y="1153572"/>
            <a:ext cx="2400300" cy="4461163"/>
          </a:xfrm>
        </p:spPr>
        <p:txBody>
          <a:bodyPr>
            <a:normAutofit/>
          </a:bodyPr>
          <a:lstStyle/>
          <a:p>
            <a:pPr eaLnBrk="1" hangingPunct="1"/>
            <a:r>
              <a:rPr lang="en-US">
                <a:solidFill>
                  <a:srgbClr val="FFFFFF"/>
                </a:solidFill>
              </a:rPr>
              <a:t>Ottawa Ankle and Foot Rules</a:t>
            </a:r>
          </a:p>
        </p:txBody>
      </p:sp>
      <p:sp>
        <p:nvSpPr>
          <p:cNvPr id="20498" name="Arc 2049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rtlCol="0" anchor="ctr">
            <a:normAutofit/>
          </a:bodyPr>
          <a:lstStyle/>
          <a:p>
            <a:pPr eaLnBrk="1" fontAlgn="auto" hangingPunct="1">
              <a:lnSpc>
                <a:spcPct val="90000"/>
              </a:lnSpc>
              <a:spcAft>
                <a:spcPts val="0"/>
              </a:spcAft>
              <a:buFont typeface="Arial" pitchFamily="34" charset="0"/>
              <a:buChar char="•"/>
              <a:defRPr/>
            </a:pPr>
            <a:r>
              <a:rPr lang="en-US" sz="2500"/>
              <a:t>Ankle radiography is indicated only if a patient has pain in the malleolar zone and any of the following findings: bone tenderness at A or B or the inability to bear weight (four steps) immediately after injury and in the emergency department or physician's office. Foot radiography is indicated only if a patient has pain in the midfoot zone and any of the following findings: bone tenderness at C or D or the inability to bear weight (four steps) immediately after injury and in the emergency department or physician's office.</a:t>
            </a:r>
          </a:p>
          <a:p>
            <a:pPr eaLnBrk="1" fontAlgn="auto" hangingPunct="1">
              <a:lnSpc>
                <a:spcPct val="90000"/>
              </a:lnSpc>
              <a:spcAft>
                <a:spcPts val="0"/>
              </a:spcAft>
              <a:buFont typeface="Arial" pitchFamily="34" charset="0"/>
              <a:buChar char="•"/>
              <a:defRPr/>
            </a:pPr>
            <a:endParaRPr lang="en-US" sz="2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2" name="Rectangle 215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a:xfrm>
            <a:off x="394554" y="466578"/>
            <a:ext cx="8354891" cy="930447"/>
          </a:xfrm>
        </p:spPr>
        <p:txBody>
          <a:bodyPr vert="horz" lIns="91440" tIns="45720" rIns="91440" bIns="45720" rtlCol="0" anchor="b">
            <a:normAutofit/>
          </a:bodyPr>
          <a:lstStyle/>
          <a:p>
            <a:pPr eaLnBrk="1" fontAlgn="auto" hangingPunct="1">
              <a:lnSpc>
                <a:spcPct val="90000"/>
              </a:lnSpc>
              <a:spcAft>
                <a:spcPts val="0"/>
              </a:spcAft>
              <a:defRPr/>
            </a:pPr>
            <a:r>
              <a:rPr lang="en-US" sz="2900" kern="1200">
                <a:solidFill>
                  <a:srgbClr val="FFFFFF"/>
                </a:solidFill>
                <a:latin typeface="+mj-lt"/>
                <a:ea typeface="+mj-ea"/>
                <a:cs typeface="+mj-cs"/>
              </a:rPr>
              <a:t>Ottawa Rules</a:t>
            </a:r>
            <a:br>
              <a:rPr lang="en-US" sz="2900" kern="1200">
                <a:solidFill>
                  <a:srgbClr val="FFFFFF"/>
                </a:solidFill>
                <a:latin typeface="+mj-lt"/>
                <a:ea typeface="+mj-ea"/>
                <a:cs typeface="+mj-cs"/>
              </a:rPr>
            </a:br>
            <a:r>
              <a:rPr lang="en-US" sz="2900" kern="1200">
                <a:solidFill>
                  <a:srgbClr val="FFFFFF"/>
                </a:solidFill>
                <a:latin typeface="+mj-lt"/>
                <a:ea typeface="+mj-ea"/>
                <a:cs typeface="+mj-cs"/>
              </a:rPr>
              <a:t>Zones</a:t>
            </a:r>
          </a:p>
        </p:txBody>
      </p:sp>
      <p:cxnSp>
        <p:nvCxnSpPr>
          <p:cNvPr id="21514" name="Straight Connector 215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1507" name="Content Placeholder 4" descr="Ankle Ottawa Rules.gif"/>
          <p:cNvPicPr>
            <a:picLocks noGrp="1" noChangeAspect="1"/>
          </p:cNvPicPr>
          <p:nvPr>
            <p:ph idx="1"/>
          </p:nvPr>
        </p:nvPicPr>
        <p:blipFill>
          <a:blip r:embed="rId2" cstate="print"/>
          <a:stretch>
            <a:fillRect/>
          </a:stretch>
        </p:blipFill>
        <p:spPr>
          <a:xfrm>
            <a:off x="240030" y="2854755"/>
            <a:ext cx="8622615" cy="330794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533400"/>
            <a:ext cx="8229600" cy="1828800"/>
          </a:xfrm>
        </p:spPr>
        <p:txBody>
          <a:bodyPr/>
          <a:lstStyle/>
          <a:p>
            <a:pPr eaLnBrk="1" hangingPunct="1"/>
            <a:r>
              <a:rPr lang="en-US" dirty="0"/>
              <a:t>Ankle Sprain</a:t>
            </a:r>
          </a:p>
        </p:txBody>
      </p:sp>
      <p:sp>
        <p:nvSpPr>
          <p:cNvPr id="22531" name="Rectangle 4"/>
          <p:cNvSpPr>
            <a:spLocks noGrp="1" noChangeArrowheads="1"/>
          </p:cNvSpPr>
          <p:nvPr>
            <p:ph type="body" sz="half" idx="2"/>
          </p:nvPr>
        </p:nvSpPr>
        <p:spPr/>
        <p:txBody>
          <a:bodyPr/>
          <a:lstStyle/>
          <a:p>
            <a:pPr eaLnBrk="1" hangingPunct="1"/>
            <a:endParaRPr lang="en-US" sz="2800"/>
          </a:p>
          <a:p>
            <a:pPr eaLnBrk="1" hangingPunct="1"/>
            <a:r>
              <a:rPr lang="en-US" sz="2800"/>
              <a:t>Please describe the grades of an ankle sprain…</a:t>
            </a:r>
          </a:p>
        </p:txBody>
      </p:sp>
      <p:pic>
        <p:nvPicPr>
          <p:cNvPr id="22532" name="Picture 6" descr="C:\Documents and Settings\James Lehman\My Documents\My Pictures\ankle sprain.bmp"/>
          <p:cNvPicPr>
            <a:picLocks noGrp="1" noChangeAspect="1" noChangeArrowheads="1"/>
          </p:cNvPicPr>
          <p:nvPr>
            <p:ph type="clipArt" sz="half" idx="1"/>
          </p:nvPr>
        </p:nvPicPr>
        <p:blipFill>
          <a:blip r:embed="rId3" cstate="print"/>
          <a:srcRect/>
          <a:stretch>
            <a:fillRect/>
          </a:stretch>
        </p:blipFill>
        <p:spPr>
          <a:xfrm>
            <a:off x="882650" y="2514600"/>
            <a:ext cx="3186113" cy="3611563"/>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4"/>
          <p:cNvSpPr>
            <a:spLocks noGrp="1"/>
          </p:cNvSpPr>
          <p:nvPr>
            <p:ph type="title"/>
          </p:nvPr>
        </p:nvSpPr>
        <p:spPr>
          <a:xfrm>
            <a:off x="473202" y="640080"/>
            <a:ext cx="3614166" cy="1481328"/>
          </a:xfrm>
        </p:spPr>
        <p:txBody>
          <a:bodyPr vert="horz" lIns="91440" tIns="45720" rIns="91440" bIns="45720" rtlCol="0" anchor="b">
            <a:normAutofit/>
          </a:bodyPr>
          <a:lstStyle/>
          <a:p>
            <a:pPr eaLnBrk="1" hangingPunct="1">
              <a:lnSpc>
                <a:spcPct val="90000"/>
              </a:lnSpc>
            </a:pPr>
            <a:r>
              <a:rPr lang="en-US" sz="4700" kern="1200">
                <a:solidFill>
                  <a:schemeClr val="tx1"/>
                </a:solidFill>
                <a:latin typeface="+mj-lt"/>
                <a:ea typeface="+mj-ea"/>
                <a:cs typeface="+mj-cs"/>
              </a:rPr>
              <a:t>Plan: Management</a:t>
            </a:r>
          </a:p>
        </p:txBody>
      </p:sp>
      <p:sp>
        <p:nvSpPr>
          <p:cNvPr id="2356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 Placeholder 6"/>
          <p:cNvSpPr>
            <a:spLocks noGrp="1"/>
          </p:cNvSpPr>
          <p:nvPr>
            <p:ph type="body" sz="half" idx="2"/>
          </p:nvPr>
        </p:nvSpPr>
        <p:spPr>
          <a:xfrm>
            <a:off x="473202" y="2660904"/>
            <a:ext cx="3614166" cy="3547872"/>
          </a:xfrm>
        </p:spPr>
        <p:txBody>
          <a:bodyPr vert="horz" lIns="91440" tIns="45720" rIns="91440" bIns="45720" rtlCol="0" anchor="t">
            <a:normAutofit/>
          </a:bodyPr>
          <a:lstStyle/>
          <a:p>
            <a:pPr indent="-228600" eaLnBrk="1" hangingPunct="1">
              <a:lnSpc>
                <a:spcPct val="90000"/>
              </a:lnSpc>
              <a:buFont typeface="Arial" panose="020B0604020202020204" pitchFamily="34" charset="0"/>
              <a:buChar char="•"/>
            </a:pPr>
            <a:endParaRPr lang="en-US" sz="1900" dirty="0"/>
          </a:p>
          <a:p>
            <a:pPr indent="-228600" eaLnBrk="1" hangingPunct="1">
              <a:lnSpc>
                <a:spcPct val="90000"/>
              </a:lnSpc>
              <a:buFont typeface="Arial" panose="020B0604020202020204" pitchFamily="34" charset="0"/>
              <a:buChar char="•"/>
            </a:pPr>
            <a:r>
              <a:rPr lang="en-US" sz="1900" dirty="0"/>
              <a:t>What is the grade of sprain?</a:t>
            </a:r>
          </a:p>
          <a:p>
            <a:pPr indent="-228600" eaLnBrk="1" hangingPunct="1">
              <a:lnSpc>
                <a:spcPct val="90000"/>
              </a:lnSpc>
              <a:buFont typeface="Arial" panose="020B0604020202020204" pitchFamily="34" charset="0"/>
              <a:buChar char="•"/>
            </a:pPr>
            <a:r>
              <a:rPr lang="en-US" sz="1900" dirty="0"/>
              <a:t>Which ligaments are sprained?</a:t>
            </a:r>
          </a:p>
          <a:p>
            <a:pPr indent="-228600" eaLnBrk="1" hangingPunct="1">
              <a:lnSpc>
                <a:spcPct val="90000"/>
              </a:lnSpc>
              <a:buFont typeface="Arial" panose="020B0604020202020204" pitchFamily="34" charset="0"/>
              <a:buChar char="•"/>
            </a:pPr>
            <a:r>
              <a:rPr lang="en-US" sz="1900" dirty="0"/>
              <a:t>How should we manage this patient?</a:t>
            </a:r>
          </a:p>
        </p:txBody>
      </p:sp>
      <p:pic>
        <p:nvPicPr>
          <p:cNvPr id="23555" name="Content Placeholder 7" descr="ankle lateral sprain edema and skin discoloration.jpg"/>
          <p:cNvPicPr>
            <a:picLocks noGrp="1" noChangeAspect="1"/>
          </p:cNvPicPr>
          <p:nvPr>
            <p:ph idx="1"/>
          </p:nvPr>
        </p:nvPicPr>
        <p:blipFill>
          <a:blip r:embed="rId2" cstate="print"/>
          <a:stretch>
            <a:fillRect/>
          </a:stretch>
        </p:blipFill>
        <p:spPr>
          <a:xfrm>
            <a:off x="4574286" y="1791310"/>
            <a:ext cx="4094226" cy="32753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p:cNvSpPr>
            <a:spLocks noGrp="1"/>
          </p:cNvSpPr>
          <p:nvPr>
            <p:ph type="title"/>
          </p:nvPr>
        </p:nvSpPr>
        <p:spPr>
          <a:xfrm>
            <a:off x="480060" y="325369"/>
            <a:ext cx="3276451" cy="1956841"/>
          </a:xfrm>
        </p:spPr>
        <p:txBody>
          <a:bodyPr vert="horz" lIns="91440" tIns="45720" rIns="91440" bIns="45720" rtlCol="0" anchor="b">
            <a:normAutofit/>
          </a:bodyPr>
          <a:lstStyle/>
          <a:p>
            <a:pPr eaLnBrk="1" hangingPunct="1">
              <a:lnSpc>
                <a:spcPct val="90000"/>
              </a:lnSpc>
            </a:pPr>
            <a:r>
              <a:rPr lang="en-US" sz="4700"/>
              <a:t>Case: Ankle Sprain </a:t>
            </a:r>
          </a:p>
        </p:txBody>
      </p:sp>
      <p:sp>
        <p:nvSpPr>
          <p:cNvPr id="51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Text Placeholder 3"/>
          <p:cNvSpPr>
            <a:spLocks noGrp="1"/>
          </p:cNvSpPr>
          <p:nvPr>
            <p:ph type="body" sz="half" idx="2"/>
          </p:nvPr>
        </p:nvSpPr>
        <p:spPr>
          <a:xfrm>
            <a:off x="480060" y="2872899"/>
            <a:ext cx="3182691" cy="3320668"/>
          </a:xfrm>
        </p:spPr>
        <p:txBody>
          <a:bodyPr vert="horz" lIns="91440" tIns="45720" rIns="91440" bIns="45720" rtlCol="0">
            <a:normAutofit/>
          </a:bodyPr>
          <a:lstStyle/>
          <a:p>
            <a:pPr indent="-228600" eaLnBrk="1" hangingPunct="1">
              <a:lnSpc>
                <a:spcPct val="90000"/>
              </a:lnSpc>
              <a:buFont typeface="Arial" panose="020B0604020202020204" pitchFamily="34" charset="0"/>
              <a:buChar char="•"/>
            </a:pPr>
            <a:r>
              <a:rPr lang="en-US" sz="1900"/>
              <a:t>Ligaments are tough bands of tissue that connect bones to each other. </a:t>
            </a:r>
          </a:p>
          <a:p>
            <a:pPr indent="-228600" eaLnBrk="1" hangingPunct="1">
              <a:lnSpc>
                <a:spcPct val="90000"/>
              </a:lnSpc>
              <a:buFont typeface="Arial" panose="020B0604020202020204" pitchFamily="34" charset="0"/>
              <a:buChar char="•"/>
            </a:pPr>
            <a:r>
              <a:rPr lang="en-US" sz="1900"/>
              <a:t>They provide strength and support to joints.</a:t>
            </a:r>
          </a:p>
        </p:txBody>
      </p:sp>
      <p:pic>
        <p:nvPicPr>
          <p:cNvPr id="5" name="Content Placeholder 4" descr="A diagram of the foot&#10;&#10;AI-generated content may be incorrect.">
            <a:extLst>
              <a:ext uri="{FF2B5EF4-FFF2-40B4-BE49-F238E27FC236}">
                <a16:creationId xmlns:a16="http://schemas.microsoft.com/office/drawing/2014/main" id="{727C7D56-0197-66EB-C38F-8D04532B2F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188426"/>
            <a:ext cx="5111750" cy="402236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itle 1"/>
          <p:cNvSpPr>
            <a:spLocks noGrp="1"/>
          </p:cNvSpPr>
          <p:nvPr>
            <p:ph type="title"/>
          </p:nvPr>
        </p:nvSpPr>
        <p:spPr>
          <a:xfrm>
            <a:off x="628650" y="365125"/>
            <a:ext cx="7886700" cy="1325563"/>
          </a:xfrm>
        </p:spPr>
        <p:txBody>
          <a:bodyPr>
            <a:normAutofit/>
          </a:bodyPr>
          <a:lstStyle/>
          <a:p>
            <a:pPr eaLnBrk="1" hangingPunct="1"/>
            <a:r>
              <a:rPr lang="en-US" sz="4700"/>
              <a:t>PRICE</a:t>
            </a:r>
          </a:p>
        </p:txBody>
      </p:sp>
      <p:sp>
        <p:nvSpPr>
          <p:cNvPr id="2458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Content Placeholder 5"/>
          <p:cNvSpPr>
            <a:spLocks noGrp="1"/>
          </p:cNvSpPr>
          <p:nvPr>
            <p:ph idx="1"/>
          </p:nvPr>
        </p:nvSpPr>
        <p:spPr>
          <a:xfrm>
            <a:off x="628650" y="1929384"/>
            <a:ext cx="7886700" cy="4251960"/>
          </a:xfrm>
        </p:spPr>
        <p:txBody>
          <a:bodyPr>
            <a:normAutofit/>
          </a:bodyPr>
          <a:lstStyle/>
          <a:p>
            <a:pPr eaLnBrk="1" hangingPunct="1"/>
            <a:r>
              <a:rPr lang="en-US" sz="2000" dirty="0"/>
              <a:t>The immediate goals of treating acute ankle sprain are to decrease pain and swelling and protect ankle ligaments from further injury. </a:t>
            </a:r>
          </a:p>
          <a:p>
            <a:pPr eaLnBrk="1" hangingPunct="1"/>
            <a:r>
              <a:rPr lang="en-US" sz="2000" dirty="0"/>
              <a:t>The PRICE (Protection, Rest, Ice, Compression, Elevation) treatment protocol for acute ankle injury is commonly used. The protocol includes elevating the ankle and protecting it with a compressive device. Ice is applied to the injured ankle, and the patient is advised to rest for up to 72 hours to allow the ligaments to heal.</a:t>
            </a:r>
          </a:p>
          <a:p>
            <a:pPr eaLnBrk="1" hangingPunct="1"/>
            <a:r>
              <a:rPr lang="en-US" sz="2000" dirty="0"/>
              <a:t>When compared with immobilization, early weight-bearing with support (elastic compression wrap or a walking boot, </a:t>
            </a:r>
            <a:r>
              <a:rPr lang="en-US" sz="2000" dirty="0" err="1"/>
              <a:t>aircast</a:t>
            </a:r>
            <a:r>
              <a:rPr lang="en-US" sz="2000" dirty="0"/>
              <a:t>, or walking cast) has been found to improve return to sports, return to work, persistent swelling, the range of motion, and patient satisfaction.</a:t>
            </a:r>
          </a:p>
          <a:p>
            <a:pPr eaLnBrk="1" hangingPunct="1"/>
            <a:r>
              <a:rPr lang="en-US" sz="1800" i="1" dirty="0"/>
              <a:t>Diagnosis, treatment and prevention of ankle sprains: update of an evidence-based clinical guideline. Br J Sports Med. 2018 Aug;52(15):956. </a:t>
            </a:r>
          </a:p>
          <a:p>
            <a:pPr eaLnBrk="1" hangingPunct="1"/>
            <a:endParaRPr lang="en-US" sz="1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Rectangle 2560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3"/>
          <p:cNvSpPr>
            <a:spLocks noGrp="1"/>
          </p:cNvSpPr>
          <p:nvPr>
            <p:ph type="title"/>
          </p:nvPr>
        </p:nvSpPr>
        <p:spPr>
          <a:xfrm>
            <a:off x="473202" y="640080"/>
            <a:ext cx="3614166" cy="1481328"/>
          </a:xfrm>
        </p:spPr>
        <p:txBody>
          <a:bodyPr vert="horz" lIns="91440" tIns="45720" rIns="91440" bIns="45720" rtlCol="0" anchor="b">
            <a:normAutofit/>
          </a:bodyPr>
          <a:lstStyle/>
          <a:p>
            <a:pPr eaLnBrk="1" hangingPunct="1">
              <a:lnSpc>
                <a:spcPct val="90000"/>
              </a:lnSpc>
            </a:pPr>
            <a:r>
              <a:rPr lang="en-US" sz="4700" kern="1200">
                <a:solidFill>
                  <a:schemeClr val="tx1"/>
                </a:solidFill>
                <a:latin typeface="+mj-lt"/>
                <a:ea typeface="+mj-ea"/>
                <a:cs typeface="+mj-cs"/>
              </a:rPr>
              <a:t>Aircast Ankle Brace</a:t>
            </a:r>
          </a:p>
        </p:txBody>
      </p:sp>
      <p:sp>
        <p:nvSpPr>
          <p:cNvPr id="256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4" name="Text Placeholder 5"/>
          <p:cNvSpPr>
            <a:spLocks noGrp="1"/>
          </p:cNvSpPr>
          <p:nvPr>
            <p:ph type="body" sz="half" idx="2"/>
          </p:nvPr>
        </p:nvSpPr>
        <p:spPr>
          <a:xfrm>
            <a:off x="473202" y="2660904"/>
            <a:ext cx="3614166" cy="3547872"/>
          </a:xfrm>
        </p:spPr>
        <p:txBody>
          <a:bodyPr vert="horz" lIns="91440" tIns="45720" rIns="91440" bIns="45720" rtlCol="0" anchor="t">
            <a:normAutofit/>
          </a:bodyPr>
          <a:lstStyle/>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r>
              <a:rPr lang="en-US" sz="1900"/>
              <a:t>A Cochrane review showed that lace-up or semirigid supports are more effective for ankle injury than tape or elastic bandages</a:t>
            </a:r>
          </a:p>
        </p:txBody>
      </p:sp>
      <p:pic>
        <p:nvPicPr>
          <p:cNvPr id="25603" name="Content Placeholder 6" descr="Ankle Aircast brace.jpg"/>
          <p:cNvPicPr>
            <a:picLocks noGrp="1" noChangeAspect="1"/>
          </p:cNvPicPr>
          <p:nvPr>
            <p:ph idx="1"/>
          </p:nvPr>
        </p:nvPicPr>
        <p:blipFill>
          <a:blip r:embed="rId2" cstate="print"/>
          <a:stretch>
            <a:fillRect/>
          </a:stretch>
        </p:blipFill>
        <p:spPr>
          <a:xfrm>
            <a:off x="5261800" y="640080"/>
            <a:ext cx="2719197" cy="55778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Content Placeholder 3" descr="high_ankle_sprain.jpg"/>
          <p:cNvPicPr>
            <a:picLocks noGrp="1" noChangeAspect="1"/>
          </p:cNvPicPr>
          <p:nvPr>
            <p:ph idx="1"/>
          </p:nvPr>
        </p:nvPicPr>
        <p:blipFill>
          <a:blip r:embed="rId3" cstate="print"/>
          <a:stretch>
            <a:fillRect/>
          </a:stretch>
        </p:blipFill>
        <p:spPr>
          <a:xfrm>
            <a:off x="1856104" y="643466"/>
            <a:ext cx="5431790" cy="557106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p:cNvSpPr>
            <a:spLocks noGrp="1"/>
          </p:cNvSpPr>
          <p:nvPr>
            <p:ph type="title"/>
          </p:nvPr>
        </p:nvSpPr>
        <p:spPr>
          <a:xfrm>
            <a:off x="479161" y="639193"/>
            <a:ext cx="2678858" cy="3573516"/>
          </a:xfrm>
        </p:spPr>
        <p:txBody>
          <a:bodyPr vert="horz" lIns="91440" tIns="45720" rIns="91440" bIns="45720" rtlCol="0" anchor="b">
            <a:normAutofit/>
          </a:bodyPr>
          <a:lstStyle/>
          <a:p>
            <a:pPr algn="l" eaLnBrk="1" hangingPunct="1">
              <a:lnSpc>
                <a:spcPct val="90000"/>
              </a:lnSpc>
            </a:pPr>
            <a:r>
              <a:rPr lang="en-US" sz="4000" kern="1200">
                <a:solidFill>
                  <a:schemeClr val="tx1"/>
                </a:solidFill>
                <a:latin typeface="+mj-lt"/>
                <a:ea typeface="+mj-ea"/>
                <a:cs typeface="+mj-cs"/>
              </a:rPr>
              <a:t>High Ankle Sprain Mechanism</a:t>
            </a:r>
          </a:p>
        </p:txBody>
      </p:sp>
      <p:sp>
        <p:nvSpPr>
          <p:cNvPr id="2765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1" name="Content Placeholder 3" descr="Ankle sprain mechanism.jpg"/>
          <p:cNvPicPr>
            <a:picLocks noGrp="1" noChangeAspect="1"/>
          </p:cNvPicPr>
          <p:nvPr>
            <p:ph idx="1"/>
          </p:nvPr>
        </p:nvPicPr>
        <p:blipFill>
          <a:blip r:embed="rId3" cstate="print"/>
          <a:stretch>
            <a:fillRect/>
          </a:stretch>
        </p:blipFill>
        <p:spPr>
          <a:xfrm>
            <a:off x="3490722" y="1710831"/>
            <a:ext cx="5410962" cy="34089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1" name="Rectangle 2868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73202" y="639520"/>
            <a:ext cx="2571750" cy="1719072"/>
          </a:xfrm>
        </p:spPr>
        <p:txBody>
          <a:bodyPr vert="horz" lIns="91440" tIns="45720" rIns="91440" bIns="45720" rtlCol="0" anchor="b">
            <a:normAutofit/>
          </a:bodyPr>
          <a:lstStyle/>
          <a:p>
            <a:pPr eaLnBrk="1" fontAlgn="auto" hangingPunct="1">
              <a:lnSpc>
                <a:spcPct val="90000"/>
              </a:lnSpc>
              <a:spcAft>
                <a:spcPts val="0"/>
              </a:spcAft>
              <a:defRPr/>
            </a:pPr>
            <a:r>
              <a:rPr lang="en-US" sz="3300" kern="1200">
                <a:solidFill>
                  <a:schemeClr val="tx1"/>
                </a:solidFill>
                <a:latin typeface="+mj-lt"/>
                <a:ea typeface="+mj-ea"/>
                <a:cs typeface="+mj-cs"/>
              </a:rPr>
              <a:t>High Ankle or Syndesmotic Sprain Test</a:t>
            </a:r>
          </a:p>
        </p:txBody>
      </p:sp>
      <p:sp>
        <p:nvSpPr>
          <p:cNvPr id="2868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6" name="Text Placeholder 5"/>
          <p:cNvSpPr>
            <a:spLocks noGrp="1"/>
          </p:cNvSpPr>
          <p:nvPr>
            <p:ph type="body" sz="half" idx="2"/>
          </p:nvPr>
        </p:nvSpPr>
        <p:spPr>
          <a:xfrm>
            <a:off x="473202" y="2807208"/>
            <a:ext cx="2571750" cy="3410712"/>
          </a:xfrm>
        </p:spPr>
        <p:txBody>
          <a:bodyPr vert="horz" lIns="91440" tIns="45720" rIns="91440" bIns="45720" rtlCol="0" anchor="t">
            <a:normAutofit/>
          </a:bodyPr>
          <a:lstStyle/>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r>
              <a:rPr lang="en-US" sz="1900"/>
              <a:t>The crossing of the affected leg over the other leg will produce pain with a high ankle sprain of the interosseous membrane.</a:t>
            </a:r>
          </a:p>
        </p:txBody>
      </p:sp>
      <p:pic>
        <p:nvPicPr>
          <p:cNvPr id="28675" name="Content Placeholder 3" descr="High Ankle sprain test seated.jpg"/>
          <p:cNvPicPr>
            <a:picLocks noGrp="1" noChangeAspect="1"/>
          </p:cNvPicPr>
          <p:nvPr>
            <p:ph idx="1"/>
          </p:nvPr>
        </p:nvPicPr>
        <p:blipFill>
          <a:blip r:embed="rId3" cstate="print"/>
          <a:stretch>
            <a:fillRect/>
          </a:stretch>
        </p:blipFill>
        <p:spPr>
          <a:xfrm>
            <a:off x="3925176" y="640080"/>
            <a:ext cx="4308881" cy="55778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5" name="Rectangle 2970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473202" y="639520"/>
            <a:ext cx="2571750" cy="1719072"/>
          </a:xfrm>
        </p:spPr>
        <p:txBody>
          <a:bodyPr vert="horz" lIns="91440" tIns="45720" rIns="91440" bIns="45720" rtlCol="0" anchor="b">
            <a:normAutofit/>
          </a:bodyPr>
          <a:lstStyle/>
          <a:p>
            <a:pPr eaLnBrk="1" hangingPunct="1">
              <a:lnSpc>
                <a:spcPct val="90000"/>
              </a:lnSpc>
            </a:pPr>
            <a:r>
              <a:rPr lang="en-US" sz="4700" kern="1200">
                <a:solidFill>
                  <a:schemeClr val="tx1"/>
                </a:solidFill>
                <a:latin typeface="+mj-lt"/>
                <a:ea typeface="+mj-ea"/>
                <a:cs typeface="+mj-cs"/>
              </a:rPr>
              <a:t>Crossed-leg test</a:t>
            </a:r>
          </a:p>
        </p:txBody>
      </p:sp>
      <p:sp>
        <p:nvSpPr>
          <p:cNvPr id="2970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0" name="Text Placeholder 3"/>
          <p:cNvSpPr>
            <a:spLocks noGrp="1"/>
          </p:cNvSpPr>
          <p:nvPr>
            <p:ph type="body" sz="half" idx="2"/>
          </p:nvPr>
        </p:nvSpPr>
        <p:spPr>
          <a:xfrm>
            <a:off x="473202" y="2807208"/>
            <a:ext cx="2571750" cy="3410712"/>
          </a:xfrm>
        </p:spPr>
        <p:txBody>
          <a:bodyPr vert="horz" lIns="91440" tIns="45720" rIns="91440" bIns="45720" rtlCol="0" anchor="t">
            <a:normAutofit/>
          </a:bodyPr>
          <a:lstStyle/>
          <a:p>
            <a:pPr indent="-228600" eaLnBrk="1" hangingPunct="1">
              <a:lnSpc>
                <a:spcPct val="90000"/>
              </a:lnSpc>
              <a:buFont typeface="Arial" panose="020B0604020202020204" pitchFamily="34" charset="0"/>
              <a:buChar char="•"/>
            </a:pPr>
            <a:endParaRPr lang="en-US" sz="1800"/>
          </a:p>
          <a:p>
            <a:pPr indent="-228600" eaLnBrk="1" hangingPunct="1">
              <a:lnSpc>
                <a:spcPct val="90000"/>
              </a:lnSpc>
              <a:buFont typeface="Arial" panose="020B0604020202020204" pitchFamily="34" charset="0"/>
              <a:buChar char="•"/>
            </a:pPr>
            <a:r>
              <a:rPr lang="en-US" sz="1800"/>
              <a:t>To detect high ankle (syndesmotic) sprain. </a:t>
            </a:r>
          </a:p>
          <a:p>
            <a:pPr indent="-228600" eaLnBrk="1" hangingPunct="1">
              <a:lnSpc>
                <a:spcPct val="90000"/>
              </a:lnSpc>
              <a:buFont typeface="Arial" panose="020B0604020202020204" pitchFamily="34" charset="0"/>
              <a:buChar char="•"/>
            </a:pPr>
            <a:r>
              <a:rPr lang="en-US" sz="1800"/>
              <a:t>A high ankle sprain will cause pain in the syndesmosis area(arrows) when pressure is applied to the medial side of the knee.</a:t>
            </a:r>
          </a:p>
          <a:p>
            <a:pPr indent="-228600" eaLnBrk="1" hangingPunct="1">
              <a:lnSpc>
                <a:spcPct val="90000"/>
              </a:lnSpc>
              <a:buFont typeface="Arial" panose="020B0604020202020204" pitchFamily="34" charset="0"/>
              <a:buChar char="•"/>
            </a:pPr>
            <a:br>
              <a:rPr lang="en-US" sz="1800"/>
            </a:br>
            <a:br>
              <a:rPr lang="en-US" sz="1800"/>
            </a:br>
            <a:endParaRPr lang="en-US" sz="1800"/>
          </a:p>
        </p:txBody>
      </p:sp>
      <p:pic>
        <p:nvPicPr>
          <p:cNvPr id="29699" name="Content Placeholder 4" descr="Ankle Crossed leg test.jpg"/>
          <p:cNvPicPr>
            <a:picLocks noGrp="1" noChangeAspect="1"/>
          </p:cNvPicPr>
          <p:nvPr>
            <p:ph idx="1"/>
          </p:nvPr>
        </p:nvPicPr>
        <p:blipFill>
          <a:blip r:embed="rId2" cstate="print"/>
          <a:stretch>
            <a:fillRect/>
          </a:stretch>
        </p:blipFill>
        <p:spPr>
          <a:xfrm>
            <a:off x="3925176" y="640080"/>
            <a:ext cx="4308881" cy="55778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t>Pott’s Compression Test</a:t>
            </a:r>
          </a:p>
        </p:txBody>
      </p:sp>
      <p:pic>
        <p:nvPicPr>
          <p:cNvPr id="30723" name="ClipArt Placeholder 4" descr="Pott's compression.jpg"/>
          <p:cNvPicPr>
            <a:picLocks noGrp="1" noChangeAspect="1"/>
          </p:cNvPicPr>
          <p:nvPr>
            <p:ph type="clipArt" sz="half" idx="1"/>
          </p:nvPr>
        </p:nvPicPr>
        <p:blipFill>
          <a:blip r:embed="rId3" cstate="print"/>
          <a:srcRect/>
          <a:stretch>
            <a:fillRect/>
          </a:stretch>
        </p:blipFill>
        <p:spPr>
          <a:xfrm>
            <a:off x="914400" y="2252663"/>
            <a:ext cx="2971800" cy="4359275"/>
          </a:xfrm>
        </p:spPr>
      </p:pic>
      <p:sp>
        <p:nvSpPr>
          <p:cNvPr id="30724" name="Text Placeholder 3"/>
          <p:cNvSpPr>
            <a:spLocks noGrp="1"/>
          </p:cNvSpPr>
          <p:nvPr>
            <p:ph type="body" sz="half" idx="2"/>
          </p:nvPr>
        </p:nvSpPr>
        <p:spPr/>
        <p:txBody>
          <a:bodyPr/>
          <a:lstStyle/>
          <a:p>
            <a:pPr eaLnBrk="1" hangingPunct="1"/>
            <a:endParaRPr lang="en-US"/>
          </a:p>
          <a:p>
            <a:pPr eaLnBrk="1" hangingPunct="1"/>
            <a:r>
              <a:rPr lang="en-US"/>
              <a:t>Tests for fracture of the tibia/fibula or syndesmotic sprain.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3" name="Rectangle 3175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p:cNvSpPr>
            <a:spLocks noGrp="1"/>
          </p:cNvSpPr>
          <p:nvPr>
            <p:ph type="title"/>
          </p:nvPr>
        </p:nvSpPr>
        <p:spPr>
          <a:xfrm>
            <a:off x="473202" y="639520"/>
            <a:ext cx="2571750" cy="1719072"/>
          </a:xfrm>
        </p:spPr>
        <p:txBody>
          <a:bodyPr vert="horz" lIns="91440" tIns="45720" rIns="91440" bIns="45720" rtlCol="0" anchor="b">
            <a:normAutofit/>
          </a:bodyPr>
          <a:lstStyle/>
          <a:p>
            <a:pPr algn="l" eaLnBrk="1" hangingPunct="1">
              <a:lnSpc>
                <a:spcPct val="90000"/>
              </a:lnSpc>
            </a:pPr>
            <a:r>
              <a:rPr lang="en-US" sz="4300" kern="1200">
                <a:solidFill>
                  <a:schemeClr val="tx1"/>
                </a:solidFill>
                <a:latin typeface="+mj-lt"/>
                <a:ea typeface="+mj-ea"/>
                <a:cs typeface="+mj-cs"/>
              </a:rPr>
              <a:t>High Ankle Sprain</a:t>
            </a:r>
          </a:p>
        </p:txBody>
      </p:sp>
      <p:sp>
        <p:nvSpPr>
          <p:cNvPr id="3175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8" name="Content Placeholder 3"/>
          <p:cNvSpPr>
            <a:spLocks noGrp="1"/>
          </p:cNvSpPr>
          <p:nvPr>
            <p:ph sz="half" idx="2"/>
          </p:nvPr>
        </p:nvSpPr>
        <p:spPr>
          <a:xfrm>
            <a:off x="473202" y="2807208"/>
            <a:ext cx="2571750" cy="3410712"/>
          </a:xfrm>
        </p:spPr>
        <p:txBody>
          <a:bodyPr vert="horz" lIns="91440" tIns="45720" rIns="91440" bIns="45720" rtlCol="0" anchor="t">
            <a:normAutofit/>
          </a:bodyPr>
          <a:lstStyle/>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endParaRPr lang="en-US" sz="1900"/>
          </a:p>
          <a:p>
            <a:pPr indent="-228600" eaLnBrk="1" hangingPunct="1">
              <a:lnSpc>
                <a:spcPct val="90000"/>
              </a:lnSpc>
              <a:buFont typeface="Arial" panose="020B0604020202020204" pitchFamily="34" charset="0"/>
              <a:buChar char="•"/>
            </a:pPr>
            <a:r>
              <a:rPr lang="en-US" sz="1900"/>
              <a:t>Syndesmotic  ligament sprain</a:t>
            </a:r>
          </a:p>
          <a:p>
            <a:pPr indent="-228600" eaLnBrk="1" hangingPunct="1">
              <a:lnSpc>
                <a:spcPct val="90000"/>
              </a:lnSpc>
              <a:buFont typeface="Arial" panose="020B0604020202020204" pitchFamily="34" charset="0"/>
              <a:buChar char="•"/>
            </a:pPr>
            <a:r>
              <a:rPr lang="en-US" sz="1900"/>
              <a:t>Squeeze test</a:t>
            </a:r>
          </a:p>
          <a:p>
            <a:pPr indent="-228600" eaLnBrk="1" hangingPunct="1">
              <a:lnSpc>
                <a:spcPct val="90000"/>
              </a:lnSpc>
              <a:buFont typeface="Arial" panose="020B0604020202020204" pitchFamily="34" charset="0"/>
              <a:buChar char="•"/>
            </a:pPr>
            <a:r>
              <a:rPr lang="en-US" sz="1900"/>
              <a:t>Stress radiographs</a:t>
            </a:r>
          </a:p>
          <a:p>
            <a:pPr indent="-228600" eaLnBrk="1" hangingPunct="1">
              <a:lnSpc>
                <a:spcPct val="90000"/>
              </a:lnSpc>
              <a:buFont typeface="Arial" panose="020B0604020202020204" pitchFamily="34" charset="0"/>
              <a:buChar char="•"/>
            </a:pPr>
            <a:r>
              <a:rPr lang="en-US" sz="1900"/>
              <a:t>Syndesmotic screw</a:t>
            </a:r>
          </a:p>
        </p:txBody>
      </p:sp>
      <p:pic>
        <p:nvPicPr>
          <p:cNvPr id="31747" name="Content Placeholder 4" descr="Ankle Squeeze Test Potts compression.bmp"/>
          <p:cNvPicPr>
            <a:picLocks noGrp="1" noChangeAspect="1"/>
          </p:cNvPicPr>
          <p:nvPr>
            <p:ph sz="half" idx="1"/>
          </p:nvPr>
        </p:nvPicPr>
        <p:blipFill>
          <a:blip r:embed="rId3" cstate="print"/>
          <a:stretch>
            <a:fillRect/>
          </a:stretch>
        </p:blipFill>
        <p:spPr>
          <a:xfrm>
            <a:off x="3490722" y="1940384"/>
            <a:ext cx="5177790" cy="297723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t>Stress Radiographic Study</a:t>
            </a:r>
          </a:p>
        </p:txBody>
      </p:sp>
      <p:sp>
        <p:nvSpPr>
          <p:cNvPr id="32771" name="Text Placeholder 3"/>
          <p:cNvSpPr>
            <a:spLocks noGrp="1"/>
          </p:cNvSpPr>
          <p:nvPr>
            <p:ph type="body" sz="half" idx="2"/>
          </p:nvPr>
        </p:nvSpPr>
        <p:spPr/>
        <p:txBody>
          <a:bodyPr/>
          <a:lstStyle/>
          <a:p>
            <a:pPr eaLnBrk="1" hangingPunct="1"/>
            <a:endParaRPr lang="en-US"/>
          </a:p>
          <a:p>
            <a:pPr eaLnBrk="1" hangingPunct="1"/>
            <a:r>
              <a:rPr lang="en-US"/>
              <a:t>Notice separation of the tibia and fibula due to syndesmotic sprain. </a:t>
            </a:r>
          </a:p>
        </p:txBody>
      </p:sp>
      <p:pic>
        <p:nvPicPr>
          <p:cNvPr id="32772" name="ClipArt Placeholder 6" descr="Ankle stress radiograph.jpg"/>
          <p:cNvPicPr>
            <a:picLocks noGrp="1" noChangeAspect="1"/>
          </p:cNvPicPr>
          <p:nvPr>
            <p:ph type="clipArt" sz="half" idx="1"/>
          </p:nvPr>
        </p:nvPicPr>
        <p:blipFill>
          <a:blip r:embed="rId3" cstate="print"/>
          <a:srcRect/>
          <a:stretch>
            <a:fillRect/>
          </a:stretch>
        </p:blipFill>
        <p:spPr>
          <a:xfrm>
            <a:off x="457200" y="2557463"/>
            <a:ext cx="4038600" cy="352583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t>Surgical Repair</a:t>
            </a:r>
          </a:p>
        </p:txBody>
      </p:sp>
      <p:pic>
        <p:nvPicPr>
          <p:cNvPr id="33795" name="ClipArt Placeholder 4" descr="Ankle syndesmotic screw.jpg"/>
          <p:cNvPicPr>
            <a:picLocks noGrp="1" noChangeAspect="1"/>
          </p:cNvPicPr>
          <p:nvPr>
            <p:ph type="clipArt" sz="half" idx="1"/>
          </p:nvPr>
        </p:nvPicPr>
        <p:blipFill>
          <a:blip r:embed="rId3" cstate="print"/>
          <a:srcRect/>
          <a:stretch>
            <a:fillRect/>
          </a:stretch>
        </p:blipFill>
        <p:spPr>
          <a:xfrm>
            <a:off x="525463" y="2514600"/>
            <a:ext cx="3902075" cy="3611563"/>
          </a:xfrm>
        </p:spPr>
      </p:pic>
      <p:sp>
        <p:nvSpPr>
          <p:cNvPr id="33796" name="Text Placeholder 3"/>
          <p:cNvSpPr>
            <a:spLocks noGrp="1"/>
          </p:cNvSpPr>
          <p:nvPr>
            <p:ph type="body" sz="half" idx="2"/>
          </p:nvPr>
        </p:nvSpPr>
        <p:spPr/>
        <p:txBody>
          <a:bodyPr/>
          <a:lstStyle/>
          <a:p>
            <a:pPr eaLnBrk="1" hangingPunct="1"/>
            <a:r>
              <a:rPr lang="en-US"/>
              <a:t>Syndesmotic screw corrects alignment and stabilizes without compressing the syndesmotic ligament.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Rectangle 615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59" name="Arc 615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46" name="Title 1"/>
          <p:cNvSpPr>
            <a:spLocks noGrp="1"/>
          </p:cNvSpPr>
          <p:nvPr>
            <p:ph type="title"/>
          </p:nvPr>
        </p:nvSpPr>
        <p:spPr>
          <a:xfrm>
            <a:off x="4421221" y="479493"/>
            <a:ext cx="4094129" cy="1325563"/>
          </a:xfrm>
        </p:spPr>
        <p:txBody>
          <a:bodyPr>
            <a:normAutofit/>
          </a:bodyPr>
          <a:lstStyle/>
          <a:p>
            <a:pPr eaLnBrk="1" hangingPunct="1"/>
            <a:r>
              <a:rPr lang="en-US"/>
              <a:t>History</a:t>
            </a:r>
            <a:endParaRPr lang="en-US" dirty="0"/>
          </a:p>
        </p:txBody>
      </p:sp>
      <p:sp>
        <p:nvSpPr>
          <p:cNvPr id="6157" name="Freeform: Shape 615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7" name="Content Placeholder 5" descr="ankle inversion injury.jpg"/>
          <p:cNvPicPr>
            <a:picLocks noGrp="1" noChangeAspect="1"/>
          </p:cNvPicPr>
          <p:nvPr>
            <p:ph idx="1"/>
          </p:nvPr>
        </p:nvPicPr>
        <p:blipFill>
          <a:blip r:embed="rId2" cstate="print"/>
          <a:stretch>
            <a:fillRect/>
          </a:stretch>
        </p:blipFill>
        <p:spPr>
          <a:xfrm>
            <a:off x="527386" y="1416373"/>
            <a:ext cx="3583036" cy="385551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148" name="Text Placeholder 3"/>
          <p:cNvSpPr>
            <a:spLocks noGrp="1"/>
          </p:cNvSpPr>
          <p:nvPr>
            <p:ph type="body" sz="half" idx="4294967295"/>
          </p:nvPr>
        </p:nvSpPr>
        <p:spPr>
          <a:xfrm>
            <a:off x="4421221" y="2119756"/>
            <a:ext cx="4094129" cy="4281044"/>
          </a:xfrm>
        </p:spPr>
        <p:txBody>
          <a:bodyPr>
            <a:normAutofit/>
          </a:bodyPr>
          <a:lstStyle/>
          <a:p>
            <a:pPr eaLnBrk="1" hangingPunct="1">
              <a:lnSpc>
                <a:spcPct val="90000"/>
              </a:lnSpc>
            </a:pPr>
            <a:endParaRPr lang="en-US" sz="2200"/>
          </a:p>
          <a:p>
            <a:pPr eaLnBrk="1" hangingPunct="1">
              <a:lnSpc>
                <a:spcPct val="90000"/>
              </a:lnSpc>
            </a:pPr>
            <a:r>
              <a:rPr lang="en-US" sz="2200"/>
              <a:t>An unnatural twisting motion can happen when the foot is planted awkwardly, when the ground is uneven, or when an unusual amount of force is applied to the joint. Ankle sprains are common sports injuries but can also happen during everyday activities such as walking or even getting out of bed.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5" name="Rectangle 348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4"/>
          <p:cNvSpPr>
            <a:spLocks noGrp="1"/>
          </p:cNvSpPr>
          <p:nvPr>
            <p:ph type="title"/>
          </p:nvPr>
        </p:nvSpPr>
        <p:spPr>
          <a:xfrm>
            <a:off x="473202" y="639520"/>
            <a:ext cx="2571750" cy="1719072"/>
          </a:xfrm>
        </p:spPr>
        <p:txBody>
          <a:bodyPr vert="horz" lIns="91440" tIns="45720" rIns="91440" bIns="45720" rtlCol="0" anchor="b">
            <a:normAutofit/>
          </a:bodyPr>
          <a:lstStyle/>
          <a:p>
            <a:pPr eaLnBrk="1" hangingPunct="1">
              <a:lnSpc>
                <a:spcPct val="90000"/>
              </a:lnSpc>
            </a:pPr>
            <a:r>
              <a:rPr lang="en-US" sz="3600" kern="1200">
                <a:solidFill>
                  <a:schemeClr val="tx1"/>
                </a:solidFill>
                <a:latin typeface="+mj-lt"/>
                <a:ea typeface="+mj-ea"/>
                <a:cs typeface="+mj-cs"/>
              </a:rPr>
              <a:t>Conditions of the  foot and ankle</a:t>
            </a:r>
          </a:p>
        </p:txBody>
      </p:sp>
      <p:sp>
        <p:nvSpPr>
          <p:cNvPr id="3482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Text Placeholder 6"/>
          <p:cNvSpPr>
            <a:spLocks noGrp="1"/>
          </p:cNvSpPr>
          <p:nvPr>
            <p:ph type="body" sz="half" idx="2"/>
          </p:nvPr>
        </p:nvSpPr>
        <p:spPr>
          <a:xfrm>
            <a:off x="473202" y="2807208"/>
            <a:ext cx="2571750" cy="3410712"/>
          </a:xfrm>
        </p:spPr>
        <p:txBody>
          <a:bodyPr vert="horz" lIns="91440" tIns="45720" rIns="91440" bIns="45720" rtlCol="0" anchor="t">
            <a:normAutofit/>
          </a:bodyPr>
          <a:lstStyle/>
          <a:p>
            <a:pPr marL="342900" indent="-228600" eaLnBrk="1" fontAlgn="auto" hangingPunct="1">
              <a:lnSpc>
                <a:spcPct val="90000"/>
              </a:lnSpc>
              <a:spcAft>
                <a:spcPts val="0"/>
              </a:spcAft>
              <a:buFont typeface="Arial" panose="020B0604020202020204" pitchFamily="34" charset="0"/>
              <a:buChar char="•"/>
              <a:defRPr/>
            </a:pPr>
            <a:r>
              <a:rPr lang="en-US" sz="1800"/>
              <a:t>Achilles tendonitis</a:t>
            </a:r>
          </a:p>
          <a:p>
            <a:pPr marL="342900" indent="-228600" eaLnBrk="1" fontAlgn="auto" hangingPunct="1">
              <a:lnSpc>
                <a:spcPct val="90000"/>
              </a:lnSpc>
              <a:spcAft>
                <a:spcPts val="0"/>
              </a:spcAft>
              <a:buFont typeface="Arial" panose="020B0604020202020204" pitchFamily="34" charset="0"/>
              <a:buChar char="•"/>
              <a:defRPr/>
            </a:pPr>
            <a:r>
              <a:rPr lang="en-US" sz="1800"/>
              <a:t>Shin splints</a:t>
            </a:r>
          </a:p>
          <a:p>
            <a:pPr marL="342900" indent="-228600" eaLnBrk="1" fontAlgn="auto" hangingPunct="1">
              <a:lnSpc>
                <a:spcPct val="90000"/>
              </a:lnSpc>
              <a:spcAft>
                <a:spcPts val="0"/>
              </a:spcAft>
              <a:buFont typeface="Arial" panose="020B0604020202020204" pitchFamily="34" charset="0"/>
              <a:buChar char="•"/>
              <a:defRPr/>
            </a:pPr>
            <a:r>
              <a:rPr lang="en-US" sz="1800"/>
              <a:t>Lateral ankle sprain</a:t>
            </a:r>
          </a:p>
          <a:p>
            <a:pPr marL="342900" indent="-228600" eaLnBrk="1" fontAlgn="auto" hangingPunct="1">
              <a:lnSpc>
                <a:spcPct val="90000"/>
              </a:lnSpc>
              <a:spcAft>
                <a:spcPts val="0"/>
              </a:spcAft>
              <a:buFont typeface="Arial" panose="020B0604020202020204" pitchFamily="34" charset="0"/>
              <a:buChar char="•"/>
              <a:defRPr/>
            </a:pPr>
            <a:r>
              <a:rPr lang="en-US" sz="1800"/>
              <a:t>Plantar fasciitis</a:t>
            </a:r>
          </a:p>
          <a:p>
            <a:pPr marL="342900" indent="-228600" eaLnBrk="1" fontAlgn="auto" hangingPunct="1">
              <a:lnSpc>
                <a:spcPct val="90000"/>
              </a:lnSpc>
              <a:spcAft>
                <a:spcPts val="0"/>
              </a:spcAft>
              <a:buFont typeface="Arial" panose="020B0604020202020204" pitchFamily="34" charset="0"/>
              <a:buChar char="•"/>
              <a:defRPr/>
            </a:pPr>
            <a:r>
              <a:rPr lang="en-US" sz="1800"/>
              <a:t>Avulsion fracture</a:t>
            </a:r>
          </a:p>
          <a:p>
            <a:pPr marL="342900" indent="-228600" eaLnBrk="1" fontAlgn="auto" hangingPunct="1">
              <a:lnSpc>
                <a:spcPct val="90000"/>
              </a:lnSpc>
              <a:spcAft>
                <a:spcPts val="0"/>
              </a:spcAft>
              <a:buFont typeface="Arial" panose="020B0604020202020204" pitchFamily="34" charset="0"/>
              <a:buChar char="•"/>
              <a:defRPr/>
            </a:pPr>
            <a:r>
              <a:rPr lang="en-US" sz="1800"/>
              <a:t>Stress fracture </a:t>
            </a:r>
          </a:p>
          <a:p>
            <a:pPr marL="342900" indent="-228600" eaLnBrk="1" fontAlgn="auto" hangingPunct="1">
              <a:lnSpc>
                <a:spcPct val="90000"/>
              </a:lnSpc>
              <a:spcAft>
                <a:spcPts val="0"/>
              </a:spcAft>
              <a:buFont typeface="Arial" panose="020B0604020202020204" pitchFamily="34" charset="0"/>
              <a:buChar char="•"/>
              <a:defRPr/>
            </a:pPr>
            <a:r>
              <a:rPr lang="en-US" sz="1800"/>
              <a:t>Complete fracture</a:t>
            </a:r>
          </a:p>
          <a:p>
            <a:pPr marL="342900" indent="-228600" eaLnBrk="1" fontAlgn="auto" hangingPunct="1">
              <a:lnSpc>
                <a:spcPct val="90000"/>
              </a:lnSpc>
              <a:spcAft>
                <a:spcPts val="0"/>
              </a:spcAft>
              <a:buFont typeface="Arial" panose="020B0604020202020204" pitchFamily="34" charset="0"/>
              <a:buChar char="•"/>
              <a:defRPr/>
            </a:pPr>
            <a:r>
              <a:rPr lang="en-US" sz="1800"/>
              <a:t>Blister</a:t>
            </a:r>
          </a:p>
          <a:p>
            <a:pPr marL="342900" indent="-228600" eaLnBrk="1" fontAlgn="auto" hangingPunct="1">
              <a:lnSpc>
                <a:spcPct val="90000"/>
              </a:lnSpc>
              <a:spcAft>
                <a:spcPts val="0"/>
              </a:spcAft>
              <a:buFont typeface="Arial" panose="020B0604020202020204" pitchFamily="34" charset="0"/>
              <a:buChar char="•"/>
              <a:defRPr/>
            </a:pPr>
            <a:r>
              <a:rPr lang="en-US" sz="1800"/>
              <a:t>Subungual hematoma</a:t>
            </a:r>
          </a:p>
          <a:p>
            <a:pPr marL="342900" indent="-228600" eaLnBrk="1" fontAlgn="auto" hangingPunct="1">
              <a:lnSpc>
                <a:spcPct val="90000"/>
              </a:lnSpc>
              <a:spcAft>
                <a:spcPts val="0"/>
              </a:spcAft>
              <a:buFont typeface="Arial" panose="020B0604020202020204" pitchFamily="34" charset="0"/>
              <a:buChar char="•"/>
              <a:defRPr/>
            </a:pPr>
            <a:r>
              <a:rPr lang="en-US" sz="1800"/>
              <a:t>Ganglionic cyst</a:t>
            </a:r>
          </a:p>
          <a:p>
            <a:pPr marL="342900" indent="-228600" eaLnBrk="1" fontAlgn="auto" hangingPunct="1">
              <a:lnSpc>
                <a:spcPct val="90000"/>
              </a:lnSpc>
              <a:spcAft>
                <a:spcPts val="0"/>
              </a:spcAft>
              <a:buFont typeface="Arial" panose="020B0604020202020204" pitchFamily="34" charset="0"/>
              <a:buChar char="•"/>
              <a:defRPr/>
            </a:pPr>
            <a:endParaRPr lang="en-US" sz="1800"/>
          </a:p>
        </p:txBody>
      </p:sp>
      <p:pic>
        <p:nvPicPr>
          <p:cNvPr id="34820" name="Picture 4" descr="C:\Documents and Settings\James Lehman\My Documents\My Pictures\Foot injuries.bmp"/>
          <p:cNvPicPr>
            <a:picLocks noGrp="1" noChangeAspect="1" noChangeArrowheads="1"/>
          </p:cNvPicPr>
          <p:nvPr>
            <p:ph idx="1"/>
          </p:nvPr>
        </p:nvPicPr>
        <p:blipFill>
          <a:blip r:embed="rId3" cstate="print"/>
          <a:stretch>
            <a:fillRect/>
          </a:stretch>
        </p:blipFill>
        <p:spPr>
          <a:xfrm>
            <a:off x="4648200" y="1902154"/>
            <a:ext cx="4020312" cy="428833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7" name="Rectangle 3584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1696472" y="-729002"/>
            <a:ext cx="5649003" cy="7988753"/>
          </a:xfrm>
          <a:custGeom>
            <a:avLst/>
            <a:gdLst>
              <a:gd name="connsiteX0" fmla="*/ 0 w 5649003"/>
              <a:gd name="connsiteY0" fmla="*/ 3994377 h 7988753"/>
              <a:gd name="connsiteX1" fmla="*/ 2824502 w 5649003"/>
              <a:gd name="connsiteY1" fmla="*/ 0 h 7988753"/>
              <a:gd name="connsiteX2" fmla="*/ 5649004 w 5649003"/>
              <a:gd name="connsiteY2" fmla="*/ 3994377 h 7988753"/>
              <a:gd name="connsiteX3" fmla="*/ 2824502 w 5649003"/>
              <a:gd name="connsiteY3" fmla="*/ 7988754 h 7988753"/>
              <a:gd name="connsiteX4" fmla="*/ 0 w 5649003"/>
              <a:gd name="connsiteY4" fmla="*/ 3994377 h 7988753"/>
              <a:gd name="connsiteX0" fmla="*/ 0 w 5649003"/>
              <a:gd name="connsiteY0" fmla="*/ 3994377 h 7988753"/>
              <a:gd name="connsiteX1" fmla="*/ 2824502 w 5649003"/>
              <a:gd name="connsiteY1" fmla="*/ 0 h 7988753"/>
              <a:gd name="connsiteX2" fmla="*/ 5649004 w 5649003"/>
              <a:gd name="connsiteY2" fmla="*/ 3994377 h 7988753"/>
              <a:gd name="connsiteX3" fmla="*/ 2824502 w 5649003"/>
              <a:gd name="connsiteY3" fmla="*/ 7988754 h 7988753"/>
              <a:gd name="connsiteX4" fmla="*/ 0 w 5649003"/>
              <a:gd name="connsiteY4" fmla="*/ 3994377 h 798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7988753" fill="none" extrusionOk="0">
                <a:moveTo>
                  <a:pt x="0" y="3994377"/>
                </a:moveTo>
                <a:cubicBezTo>
                  <a:pt x="424224" y="1643174"/>
                  <a:pt x="1462766" y="-59824"/>
                  <a:pt x="2824502" y="0"/>
                </a:cubicBezTo>
                <a:cubicBezTo>
                  <a:pt x="4934720" y="-74372"/>
                  <a:pt x="5242469" y="1696024"/>
                  <a:pt x="5649004" y="3994377"/>
                </a:cubicBezTo>
                <a:cubicBezTo>
                  <a:pt x="5233018" y="6271073"/>
                  <a:pt x="4232022" y="8360951"/>
                  <a:pt x="2824502" y="7988754"/>
                </a:cubicBezTo>
                <a:cubicBezTo>
                  <a:pt x="1418222" y="8194670"/>
                  <a:pt x="392804" y="6616522"/>
                  <a:pt x="0" y="3994377"/>
                </a:cubicBezTo>
                <a:close/>
              </a:path>
              <a:path w="5649003" h="7988753" stroke="0" extrusionOk="0">
                <a:moveTo>
                  <a:pt x="0" y="3994377"/>
                </a:moveTo>
                <a:cubicBezTo>
                  <a:pt x="123390" y="1813414"/>
                  <a:pt x="1291067" y="72567"/>
                  <a:pt x="2824502" y="0"/>
                </a:cubicBezTo>
                <a:cubicBezTo>
                  <a:pt x="4370571" y="-222953"/>
                  <a:pt x="5827395" y="1983629"/>
                  <a:pt x="5649004" y="3994377"/>
                </a:cubicBezTo>
                <a:cubicBezTo>
                  <a:pt x="5342542" y="6154925"/>
                  <a:pt x="4006081" y="8151177"/>
                  <a:pt x="2824502" y="7988754"/>
                </a:cubicBezTo>
                <a:cubicBezTo>
                  <a:pt x="1289219" y="8202242"/>
                  <a:pt x="20941" y="6045451"/>
                  <a:pt x="0" y="3994377"/>
                </a:cubicBezTo>
                <a:close/>
              </a:path>
              <a:path w="5649003" h="7988753" fill="none" stroke="0" extrusionOk="0">
                <a:moveTo>
                  <a:pt x="0" y="3994377"/>
                </a:moveTo>
                <a:cubicBezTo>
                  <a:pt x="154280" y="1692906"/>
                  <a:pt x="1524490" y="113973"/>
                  <a:pt x="2824502" y="0"/>
                </a:cubicBezTo>
                <a:cubicBezTo>
                  <a:pt x="4355556" y="-181075"/>
                  <a:pt x="5548848" y="1928166"/>
                  <a:pt x="5649004" y="3994377"/>
                </a:cubicBezTo>
                <a:cubicBezTo>
                  <a:pt x="5402101" y="6234191"/>
                  <a:pt x="4240307" y="8226734"/>
                  <a:pt x="2824502" y="7988754"/>
                </a:cubicBezTo>
                <a:cubicBezTo>
                  <a:pt x="1223139" y="7818009"/>
                  <a:pt x="-50838" y="6387998"/>
                  <a:pt x="0" y="3994377"/>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custGeom>
                    <a:avLst/>
                    <a:gdLst>
                      <a:gd name="connsiteX0" fmla="*/ 0 w 5649003"/>
                      <a:gd name="connsiteY0" fmla="*/ 3994377 h 7988753"/>
                      <a:gd name="connsiteX1" fmla="*/ 2824502 w 5649003"/>
                      <a:gd name="connsiteY1" fmla="*/ 0 h 7988753"/>
                      <a:gd name="connsiteX2" fmla="*/ 5649004 w 5649003"/>
                      <a:gd name="connsiteY2" fmla="*/ 3994377 h 7988753"/>
                      <a:gd name="connsiteX3" fmla="*/ 2824502 w 5649003"/>
                      <a:gd name="connsiteY3" fmla="*/ 7988754 h 7988753"/>
                      <a:gd name="connsiteX4" fmla="*/ 0 w 5649003"/>
                      <a:gd name="connsiteY4" fmla="*/ 3994377 h 798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7988753" fill="none" extrusionOk="0">
                        <a:moveTo>
                          <a:pt x="0" y="3994377"/>
                        </a:moveTo>
                        <a:cubicBezTo>
                          <a:pt x="186946" y="1724370"/>
                          <a:pt x="1438121" y="-52385"/>
                          <a:pt x="2824502" y="0"/>
                        </a:cubicBezTo>
                        <a:cubicBezTo>
                          <a:pt x="4573533" y="-25557"/>
                          <a:pt x="5524760" y="1760129"/>
                          <a:pt x="5649004" y="3994377"/>
                        </a:cubicBezTo>
                        <a:cubicBezTo>
                          <a:pt x="5518761" y="6222535"/>
                          <a:pt x="4285196" y="8231096"/>
                          <a:pt x="2824502" y="7988754"/>
                        </a:cubicBezTo>
                        <a:cubicBezTo>
                          <a:pt x="1332602" y="8079924"/>
                          <a:pt x="181951" y="6393158"/>
                          <a:pt x="0" y="3994377"/>
                        </a:cubicBezTo>
                        <a:close/>
                      </a:path>
                      <a:path w="5649003" h="7988753" stroke="0" extrusionOk="0">
                        <a:moveTo>
                          <a:pt x="0" y="3994377"/>
                        </a:moveTo>
                        <a:cubicBezTo>
                          <a:pt x="-54350" y="1735993"/>
                          <a:pt x="1351726" y="167869"/>
                          <a:pt x="2824502" y="0"/>
                        </a:cubicBezTo>
                        <a:cubicBezTo>
                          <a:pt x="4343116" y="-29476"/>
                          <a:pt x="5695592" y="2113332"/>
                          <a:pt x="5649004" y="3994377"/>
                        </a:cubicBezTo>
                        <a:cubicBezTo>
                          <a:pt x="5518596" y="6213441"/>
                          <a:pt x="4081190" y="7959286"/>
                          <a:pt x="2824502" y="7988754"/>
                        </a:cubicBezTo>
                        <a:cubicBezTo>
                          <a:pt x="1192166" y="7815502"/>
                          <a:pt x="-92001" y="6198372"/>
                          <a:pt x="0" y="399437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42" name="Title 1"/>
          <p:cNvSpPr>
            <a:spLocks noGrp="1"/>
          </p:cNvSpPr>
          <p:nvPr>
            <p:ph type="ctrTitle"/>
          </p:nvPr>
        </p:nvSpPr>
        <p:spPr>
          <a:xfrm>
            <a:off x="1549908" y="1911096"/>
            <a:ext cx="6041898" cy="2076651"/>
          </a:xfrm>
        </p:spPr>
        <p:txBody>
          <a:bodyPr anchor="b">
            <a:normAutofit/>
          </a:bodyPr>
          <a:lstStyle/>
          <a:p>
            <a:pPr eaLnBrk="1" hangingPunct="1"/>
            <a:r>
              <a:rPr lang="en-US" sz="5700">
                <a:solidFill>
                  <a:srgbClr val="FFFFFF"/>
                </a:solidFill>
              </a:rPr>
              <a:t>Ankle Sprain</a:t>
            </a:r>
            <a:br>
              <a:rPr lang="en-US" sz="5700">
                <a:solidFill>
                  <a:srgbClr val="FFFFFF"/>
                </a:solidFill>
              </a:rPr>
            </a:br>
            <a:r>
              <a:rPr lang="en-US" sz="5700">
                <a:solidFill>
                  <a:srgbClr val="FFFFFF"/>
                </a:solidFill>
              </a:rPr>
              <a:t>Case Study</a:t>
            </a:r>
          </a:p>
        </p:txBody>
      </p:sp>
      <p:sp>
        <p:nvSpPr>
          <p:cNvPr id="3" name="Subtitle 2"/>
          <p:cNvSpPr>
            <a:spLocks noGrp="1"/>
          </p:cNvSpPr>
          <p:nvPr>
            <p:ph type="subTitle" idx="1"/>
          </p:nvPr>
        </p:nvSpPr>
        <p:spPr>
          <a:xfrm>
            <a:off x="2420874" y="4353507"/>
            <a:ext cx="4299966" cy="932688"/>
          </a:xfrm>
        </p:spPr>
        <p:txBody>
          <a:bodyPr rtlCol="0">
            <a:normAutofit lnSpcReduction="10000"/>
          </a:bodyPr>
          <a:lstStyle/>
          <a:p>
            <a:pPr eaLnBrk="1" fontAlgn="auto" hangingPunct="1">
              <a:lnSpc>
                <a:spcPct val="90000"/>
              </a:lnSpc>
              <a:spcAft>
                <a:spcPts val="0"/>
              </a:spcAft>
              <a:buFont typeface="Arial" pitchFamily="34" charset="0"/>
              <a:buNone/>
              <a:defRPr/>
            </a:pPr>
            <a:r>
              <a:rPr lang="en-US" sz="1800" dirty="0">
                <a:solidFill>
                  <a:srgbClr val="FFFFFF"/>
                </a:solidFill>
              </a:rPr>
              <a:t>James J. Lehman, DC, MBA, DIANM</a:t>
            </a:r>
          </a:p>
          <a:p>
            <a:pPr eaLnBrk="1" fontAlgn="auto" hangingPunct="1">
              <a:lnSpc>
                <a:spcPct val="90000"/>
              </a:lnSpc>
              <a:spcAft>
                <a:spcPts val="0"/>
              </a:spcAft>
              <a:buFont typeface="Arial" pitchFamily="34" charset="0"/>
              <a:buNone/>
              <a:defRPr/>
            </a:pPr>
            <a:r>
              <a:rPr lang="en-US" sz="1800" dirty="0">
                <a:solidFill>
                  <a:srgbClr val="FFFFFF"/>
                </a:solidFill>
              </a:rPr>
              <a:t>University of Bridgeport </a:t>
            </a:r>
          </a:p>
          <a:p>
            <a:pPr eaLnBrk="1" fontAlgn="auto" hangingPunct="1">
              <a:lnSpc>
                <a:spcPct val="90000"/>
              </a:lnSpc>
              <a:spcAft>
                <a:spcPts val="0"/>
              </a:spcAft>
              <a:buFont typeface="Arial" pitchFamily="34" charset="0"/>
              <a:buNone/>
              <a:defRPr/>
            </a:pPr>
            <a:r>
              <a:rPr lang="en-US" sz="1800" dirty="0">
                <a:solidFill>
                  <a:srgbClr val="FFFFFF"/>
                </a:solidFill>
              </a:rPr>
              <a:t>School of Chiropractic</a:t>
            </a:r>
          </a:p>
        </p:txBody>
      </p:sp>
      <p:sp>
        <p:nvSpPr>
          <p:cNvPr id="35851"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173498"/>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the foot&#10;&#10;AI-generated content may be incorrect.">
            <a:extLst>
              <a:ext uri="{FF2B5EF4-FFF2-40B4-BE49-F238E27FC236}">
                <a16:creationId xmlns:a16="http://schemas.microsoft.com/office/drawing/2014/main" id="{0664D45D-6818-A6CE-E84F-F84D3F919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12" y="0"/>
            <a:ext cx="8037576" cy="6858000"/>
          </a:xfrm>
          <a:prstGeom prst="rect">
            <a:avLst/>
          </a:prstGeom>
        </p:spPr>
      </p:pic>
    </p:spTree>
    <p:extLst>
      <p:ext uri="{BB962C8B-B14F-4D97-AF65-F5344CB8AC3E}">
        <p14:creationId xmlns:p14="http://schemas.microsoft.com/office/powerpoint/2010/main" val="800007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36A66F-5C15-C46D-AECE-836D7D5976B1}"/>
              </a:ext>
            </a:extLst>
          </p:cNvPr>
          <p:cNvSpPr>
            <a:spLocks noGrp="1"/>
          </p:cNvSpPr>
          <p:nvPr>
            <p:ph type="title"/>
          </p:nvPr>
        </p:nvSpPr>
        <p:spPr>
          <a:xfrm>
            <a:off x="473202" y="639520"/>
            <a:ext cx="2571750" cy="1719072"/>
          </a:xfrm>
        </p:spPr>
        <p:txBody>
          <a:bodyPr vert="horz" lIns="91440" tIns="45720" rIns="91440" bIns="45720" rtlCol="0" anchor="b">
            <a:normAutofit/>
          </a:bodyPr>
          <a:lstStyle/>
          <a:p>
            <a:pPr algn="l" eaLnBrk="1" hangingPunct="1">
              <a:lnSpc>
                <a:spcPct val="90000"/>
              </a:lnSpc>
            </a:pPr>
            <a:br>
              <a:rPr lang="en-US" sz="2900" kern="1200">
                <a:solidFill>
                  <a:schemeClr val="tx1"/>
                </a:solidFill>
                <a:latin typeface="+mj-lt"/>
                <a:ea typeface="+mj-ea"/>
                <a:cs typeface="+mj-cs"/>
              </a:rPr>
            </a:br>
            <a:r>
              <a:rPr lang="en-US" sz="2900" kern="1200">
                <a:solidFill>
                  <a:schemeClr val="tx1"/>
                </a:solidFill>
                <a:latin typeface="+mj-lt"/>
                <a:ea typeface="+mj-ea"/>
                <a:cs typeface="+mj-cs"/>
              </a:rPr>
              <a:t>Differential Diagnosis List</a:t>
            </a:r>
            <a:br>
              <a:rPr lang="en-US" sz="2900" kern="1200">
                <a:solidFill>
                  <a:schemeClr val="tx1"/>
                </a:solidFill>
                <a:latin typeface="+mj-lt"/>
                <a:ea typeface="+mj-ea"/>
                <a:cs typeface="+mj-cs"/>
              </a:rPr>
            </a:br>
            <a:endParaRPr lang="en-US" sz="2900" kern="120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D7CF83-C4E8-4FB7-E539-B8B4B742FDE3}"/>
              </a:ext>
            </a:extLst>
          </p:cNvPr>
          <p:cNvSpPr>
            <a:spLocks noGrp="1"/>
          </p:cNvSpPr>
          <p:nvPr>
            <p:ph sz="half" idx="1"/>
          </p:nvPr>
        </p:nvSpPr>
        <p:spPr>
          <a:xfrm>
            <a:off x="473202" y="2807208"/>
            <a:ext cx="2571750" cy="3410712"/>
          </a:xfrm>
        </p:spPr>
        <p:txBody>
          <a:bodyPr vert="horz" lIns="91440" tIns="45720" rIns="91440" bIns="45720" rtlCol="0" anchor="t">
            <a:normAutofit/>
          </a:bodyPr>
          <a:lstStyle/>
          <a:p>
            <a:pPr indent="-228600" eaLnBrk="1" hangingPunct="1">
              <a:lnSpc>
                <a:spcPct val="90000"/>
              </a:lnSpc>
              <a:buFont typeface="Arial" panose="020B0604020202020204" pitchFamily="34" charset="0"/>
              <a:buChar char="•"/>
            </a:pPr>
            <a:r>
              <a:rPr lang="en-US" sz="1900"/>
              <a:t>During the history of present illness/injury you create your differential diagnosis list.</a:t>
            </a:r>
          </a:p>
          <a:p>
            <a:pPr indent="-228600" eaLnBrk="1" hangingPunct="1">
              <a:lnSpc>
                <a:spcPct val="90000"/>
              </a:lnSpc>
              <a:buFont typeface="Arial" panose="020B0604020202020204" pitchFamily="34" charset="0"/>
              <a:buChar char="•"/>
            </a:pPr>
            <a:r>
              <a:rPr lang="en-US" sz="1900"/>
              <a:t>What do you list for this patient?</a:t>
            </a:r>
          </a:p>
        </p:txBody>
      </p:sp>
      <p:pic>
        <p:nvPicPr>
          <p:cNvPr id="6" name="Content Placeholder 5" descr="A close-up of a foot&#10;&#10;AI-generated content may be incorrect.">
            <a:extLst>
              <a:ext uri="{FF2B5EF4-FFF2-40B4-BE49-F238E27FC236}">
                <a16:creationId xmlns:a16="http://schemas.microsoft.com/office/drawing/2014/main" id="{CC7BFB8E-7D59-2CFA-B602-28875B379E3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490722" y="1863163"/>
            <a:ext cx="5177790" cy="3131674"/>
          </a:xfrm>
          <a:prstGeom prst="rect">
            <a:avLst/>
          </a:prstGeom>
        </p:spPr>
      </p:pic>
    </p:spTree>
    <p:extLst>
      <p:ext uri="{BB962C8B-B14F-4D97-AF65-F5344CB8AC3E}">
        <p14:creationId xmlns:p14="http://schemas.microsoft.com/office/powerpoint/2010/main" val="814754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13574-024C-7613-42C6-BA2603F7C1EF}"/>
              </a:ext>
            </a:extLst>
          </p:cNvPr>
          <p:cNvSpPr>
            <a:spLocks noGrp="1"/>
          </p:cNvSpPr>
          <p:nvPr>
            <p:ph type="title"/>
          </p:nvPr>
        </p:nvSpPr>
        <p:spPr>
          <a:xfrm>
            <a:off x="515125" y="1153572"/>
            <a:ext cx="2400300" cy="4461163"/>
          </a:xfrm>
        </p:spPr>
        <p:txBody>
          <a:bodyPr>
            <a:normAutofit/>
          </a:bodyPr>
          <a:lstStyle/>
          <a:p>
            <a:r>
              <a:rPr lang="en-US">
                <a:solidFill>
                  <a:srgbClr val="FFFFFF"/>
                </a:solidFill>
              </a:rPr>
              <a:t>Ankle Sprain Case Report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57E5FAE-56C6-28D4-D1F0-B755B737E036}"/>
              </a:ext>
            </a:extLst>
          </p:cNvPr>
          <p:cNvSpPr>
            <a:spLocks noGrp="1"/>
          </p:cNvSpPr>
          <p:nvPr>
            <p:ph idx="1"/>
          </p:nvPr>
        </p:nvSpPr>
        <p:spPr>
          <a:xfrm>
            <a:off x="3335481" y="591344"/>
            <a:ext cx="5179868" cy="5585619"/>
          </a:xfrm>
        </p:spPr>
        <p:txBody>
          <a:bodyPr anchor="ctr">
            <a:normAutofit/>
          </a:bodyPr>
          <a:lstStyle/>
          <a:p>
            <a:pPr marL="0" marR="0">
              <a:lnSpc>
                <a:spcPct val="90000"/>
              </a:lnSpc>
              <a:buNone/>
            </a:pPr>
            <a:r>
              <a:rPr lang="en-US" sz="1500" b="1">
                <a:effectLst/>
                <a:latin typeface="Calibri" panose="020F0502020204030204" pitchFamily="34" charset="0"/>
                <a:ea typeface="Calibri" panose="020F0502020204030204" pitchFamily="34" charset="0"/>
                <a:cs typeface="Times New Roman" panose="02020603050405020304" pitchFamily="18" charset="0"/>
              </a:rPr>
              <a:t>Subjective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buNone/>
            </a:pPr>
            <a:r>
              <a:rPr lang="en-US" sz="1500" b="1">
                <a:effectLst/>
                <a:latin typeface="Calibri" panose="020F0502020204030204" pitchFamily="34" charset="0"/>
                <a:ea typeface="Calibri" panose="020F0502020204030204" pitchFamily="34" charset="0"/>
                <a:cs typeface="Times New Roman" panose="02020603050405020304" pitchFamily="18" charset="0"/>
              </a:rPr>
              <a:t>Chief Concern: “I hurt my ankle”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buNone/>
            </a:pPr>
            <a:r>
              <a:rPr lang="en-US" sz="1500">
                <a:effectLst/>
                <a:latin typeface="Calibri" panose="020F0502020204030204" pitchFamily="34" charset="0"/>
                <a:ea typeface="Calibri" panose="020F0502020204030204" pitchFamily="34" charset="0"/>
                <a:cs typeface="Times New Roman" panose="02020603050405020304" pitchFamily="18" charset="0"/>
              </a:rPr>
              <a:t>This 26-year-old Asian male is a chiropractic student at UBSC.  He self-referred for evaluation and management of “Right ankle pain.”  He injured the right ankle while playing basketball in Queens on Saturday morning, two weeks ago. “I jumped up and came down and my right foot rolled out.”  “Almost immediately, I felt throbbing with ache all around the ankle.”  He discontinued playing basketball and a friend drove him home.  He did notice that his right sneaker became tighter.  </a:t>
            </a:r>
          </a:p>
          <a:p>
            <a:pPr marL="0" marR="0" indent="0">
              <a:lnSpc>
                <a:spcPct val="90000"/>
              </a:lnSpc>
              <a:buNone/>
            </a:pPr>
            <a:r>
              <a:rPr lang="en-US" sz="1500">
                <a:effectLst/>
                <a:latin typeface="Calibri" panose="020F0502020204030204" pitchFamily="34" charset="0"/>
                <a:ea typeface="Calibri" panose="020F0502020204030204" pitchFamily="34" charset="0"/>
                <a:cs typeface="Times New Roman" panose="02020603050405020304" pitchFamily="18" charset="0"/>
              </a:rPr>
              <a:t>He applied ice to the ankle within one hour of the injury.  The ice was applied for 15 minutes 4 times on Saturday and Sunday.  The right ankle was wrapped with an Ace bandage and elevated after the ice treatment.  Relief of pain was experienced for 1-2 hours post ice.  He has not used any medications. Movement of the foot increases ankle pain. </a:t>
            </a:r>
          </a:p>
          <a:p>
            <a:pPr marL="0" indent="0">
              <a:lnSpc>
                <a:spcPct val="90000"/>
              </a:lnSpc>
              <a:buNone/>
            </a:pPr>
            <a:r>
              <a:rPr lang="en-US" sz="1500">
                <a:effectLst/>
                <a:latin typeface="Calibri" panose="020F0502020204030204" pitchFamily="34" charset="0"/>
                <a:ea typeface="Calibri" panose="020F0502020204030204" pitchFamily="34" charset="0"/>
                <a:cs typeface="Times New Roman" panose="02020603050405020304" pitchFamily="18" charset="0"/>
              </a:rPr>
              <a:t>He rated the severity of the pain at 6/10 on Saturday and 4-5/10 on Sunday.  Today, he rates the severity at 4/10 and improvement at 30%.  “I limp around. On Saturday, I could not walk. I have bruising and swelling too, all around the foot and ankle. It did not appear until yesterday.  It is still pretty swollen.”  He has a history of a sprain to the left ankle with an avulsion fracture, which took place two years ago.</a:t>
            </a:r>
          </a:p>
          <a:p>
            <a:pPr marL="0" marR="0" indent="0">
              <a:lnSpc>
                <a:spcPct val="90000"/>
              </a:lnSpc>
              <a:buNone/>
            </a:pP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1500"/>
          </a:p>
        </p:txBody>
      </p:sp>
    </p:spTree>
    <p:extLst>
      <p:ext uri="{BB962C8B-B14F-4D97-AF65-F5344CB8AC3E}">
        <p14:creationId xmlns:p14="http://schemas.microsoft.com/office/powerpoint/2010/main" val="4071663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71174-CBB8-E3E0-5FE5-C1435E7760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42B73E-A8F1-1A02-48EE-A8708F2D0556}"/>
              </a:ext>
            </a:extLst>
          </p:cNvPr>
          <p:cNvSpPr>
            <a:spLocks noGrp="1"/>
          </p:cNvSpPr>
          <p:nvPr>
            <p:ph type="title"/>
          </p:nvPr>
        </p:nvSpPr>
        <p:spPr>
          <a:xfrm>
            <a:off x="429369" y="238539"/>
            <a:ext cx="8263890" cy="1434415"/>
          </a:xfrm>
        </p:spPr>
        <p:txBody>
          <a:bodyPr vert="horz" lIns="91440" tIns="45720" rIns="91440" bIns="45720" rtlCol="0" anchor="b">
            <a:normAutofit/>
          </a:bodyPr>
          <a:lstStyle/>
          <a:p>
            <a:pPr algn="l" eaLnBrk="1" hangingPunct="1">
              <a:lnSpc>
                <a:spcPct val="90000"/>
              </a:lnSpc>
            </a:pPr>
            <a:r>
              <a:rPr lang="en-US" sz="4700"/>
              <a:t>Diagnosis</a:t>
            </a:r>
          </a:p>
        </p:txBody>
      </p:sp>
      <p:sp>
        <p:nvSpPr>
          <p:cNvPr id="5" name="Content Placeholder 4">
            <a:extLst>
              <a:ext uri="{FF2B5EF4-FFF2-40B4-BE49-F238E27FC236}">
                <a16:creationId xmlns:a16="http://schemas.microsoft.com/office/drawing/2014/main" id="{9434A883-9293-BBEB-B5E7-CD7243EBD018}"/>
              </a:ext>
            </a:extLst>
          </p:cNvPr>
          <p:cNvSpPr>
            <a:spLocks noGrp="1"/>
          </p:cNvSpPr>
          <p:nvPr>
            <p:ph sz="half" idx="1"/>
          </p:nvPr>
        </p:nvSpPr>
        <p:spPr>
          <a:xfrm>
            <a:off x="429369" y="2071316"/>
            <a:ext cx="5035164" cy="4119172"/>
          </a:xfrm>
        </p:spPr>
        <p:txBody>
          <a:bodyPr vert="horz" lIns="91440" tIns="45720" rIns="91440" bIns="45720" rtlCol="0" anchor="t">
            <a:normAutofit/>
          </a:bodyPr>
          <a:lstStyle/>
          <a:p>
            <a:pPr marL="0" marR="0" indent="-228600" eaLnBrk="1" hangingPunct="1">
              <a:lnSpc>
                <a:spcPct val="90000"/>
              </a:lnSpc>
              <a:buFont typeface="Arial" panose="020B0604020202020204" pitchFamily="34" charset="0"/>
              <a:buChar char="•"/>
            </a:pPr>
            <a:endParaRPr lang="en-US" sz="1900" dirty="0">
              <a:effectLst/>
            </a:endParaRPr>
          </a:p>
          <a:p>
            <a:pPr marL="114300" indent="0" eaLnBrk="1" hangingPunct="1">
              <a:lnSpc>
                <a:spcPct val="90000"/>
              </a:lnSpc>
              <a:buNone/>
            </a:pPr>
            <a:endParaRPr lang="en-US" sz="1900" dirty="0"/>
          </a:p>
        </p:txBody>
      </p:sp>
      <p:pic>
        <p:nvPicPr>
          <p:cNvPr id="11" name="Content Placeholder 10" descr="A doctor with stethoscope around her neck&#10;&#10;AI-generated content may be incorrect.">
            <a:extLst>
              <a:ext uri="{FF2B5EF4-FFF2-40B4-BE49-F238E27FC236}">
                <a16:creationId xmlns:a16="http://schemas.microsoft.com/office/drawing/2014/main" id="{6B0592D7-DE09-DF10-AAFF-AA97CA7BB3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9847" r="3218" b="-3"/>
          <a:stretch>
            <a:fillRect/>
          </a:stretch>
        </p:blipFill>
        <p:spPr>
          <a:xfrm>
            <a:off x="5756743" y="2093976"/>
            <a:ext cx="2955798" cy="4096512"/>
          </a:xfrm>
          <a:prstGeom prst="rect">
            <a:avLst/>
          </a:prstGeom>
        </p:spPr>
      </p:pic>
      <p:pic>
        <p:nvPicPr>
          <p:cNvPr id="3" name="Picture 2" descr="A blue cartoon character with question marks above his head&#10;&#10;AI-generated content may be incorrect.">
            <a:extLst>
              <a:ext uri="{FF2B5EF4-FFF2-40B4-BE49-F238E27FC236}">
                <a16:creationId xmlns:a16="http://schemas.microsoft.com/office/drawing/2014/main" id="{CE8C9F0A-A3B2-007A-18E9-A808038BD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 y="1712976"/>
            <a:ext cx="4611624" cy="4611624"/>
          </a:xfrm>
          <a:prstGeom prst="rect">
            <a:avLst/>
          </a:prstGeom>
        </p:spPr>
      </p:pic>
    </p:spTree>
    <p:extLst>
      <p:ext uri="{BB962C8B-B14F-4D97-AF65-F5344CB8AC3E}">
        <p14:creationId xmlns:p14="http://schemas.microsoft.com/office/powerpoint/2010/main" val="2073749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2099-5AB2-B598-1B21-7D2F3C7BEC40}"/>
              </a:ext>
            </a:extLst>
          </p:cNvPr>
          <p:cNvSpPr>
            <a:spLocks noGrp="1"/>
          </p:cNvSpPr>
          <p:nvPr>
            <p:ph type="title"/>
          </p:nvPr>
        </p:nvSpPr>
        <p:spPr/>
        <p:txBody>
          <a:bodyPr/>
          <a:lstStyle/>
          <a:p>
            <a:r>
              <a:rPr lang="en-US" dirty="0"/>
              <a:t>Differential Diagnosis List</a:t>
            </a:r>
            <a:br>
              <a:rPr lang="en-US" dirty="0"/>
            </a:br>
            <a:r>
              <a:rPr lang="en-US" dirty="0"/>
              <a:t>Ruling in and ruling out</a:t>
            </a:r>
          </a:p>
        </p:txBody>
      </p:sp>
      <p:sp>
        <p:nvSpPr>
          <p:cNvPr id="3" name="Content Placeholder 2">
            <a:extLst>
              <a:ext uri="{FF2B5EF4-FFF2-40B4-BE49-F238E27FC236}">
                <a16:creationId xmlns:a16="http://schemas.microsoft.com/office/drawing/2014/main" id="{725D8586-BFEB-E568-A641-487F70B88FD1}"/>
              </a:ext>
            </a:extLst>
          </p:cNvPr>
          <p:cNvSpPr>
            <a:spLocks noGrp="1"/>
          </p:cNvSpPr>
          <p:nvPr>
            <p:ph sz="half" idx="1"/>
          </p:nvPr>
        </p:nvSpPr>
        <p:spPr/>
        <p:txBody>
          <a:bodyPr/>
          <a:lstStyle/>
          <a:p>
            <a:r>
              <a:rPr lang="en-US" dirty="0"/>
              <a:t>The Objective Data helps you to rule in or rule out the different diagnoses.</a:t>
            </a:r>
          </a:p>
        </p:txBody>
      </p:sp>
      <p:pic>
        <p:nvPicPr>
          <p:cNvPr id="6" name="Content Placeholder 5" descr="A diagram of the foot&#10;&#10;AI-generated content may be incorrect.">
            <a:extLst>
              <a:ext uri="{FF2B5EF4-FFF2-40B4-BE49-F238E27FC236}">
                <a16:creationId xmlns:a16="http://schemas.microsoft.com/office/drawing/2014/main" id="{66C6E20F-6ED2-63F6-604C-4F8BC6E5B17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140229"/>
            <a:ext cx="4038600" cy="3445904"/>
          </a:xfrm>
        </p:spPr>
      </p:pic>
    </p:spTree>
    <p:extLst>
      <p:ext uri="{BB962C8B-B14F-4D97-AF65-F5344CB8AC3E}">
        <p14:creationId xmlns:p14="http://schemas.microsoft.com/office/powerpoint/2010/main" val="2543257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F052-DF04-7A63-5091-124E9EC97675}"/>
              </a:ext>
            </a:extLst>
          </p:cNvPr>
          <p:cNvSpPr>
            <a:spLocks noGrp="1"/>
          </p:cNvSpPr>
          <p:nvPr>
            <p:ph type="title"/>
          </p:nvPr>
        </p:nvSpPr>
        <p:spPr/>
        <p:txBody>
          <a:bodyPr/>
          <a:lstStyle/>
          <a:p>
            <a:r>
              <a:rPr lang="en-US" dirty="0"/>
              <a:t>Differential Diagnosis List</a:t>
            </a:r>
            <a:br>
              <a:rPr lang="en-US" dirty="0"/>
            </a:br>
            <a:r>
              <a:rPr lang="en-US" dirty="0"/>
              <a:t>Ruling in and ruling out</a:t>
            </a:r>
          </a:p>
        </p:txBody>
      </p:sp>
      <p:sp>
        <p:nvSpPr>
          <p:cNvPr id="3" name="Content Placeholder 2">
            <a:extLst>
              <a:ext uri="{FF2B5EF4-FFF2-40B4-BE49-F238E27FC236}">
                <a16:creationId xmlns:a16="http://schemas.microsoft.com/office/drawing/2014/main" id="{677E59A8-FD42-33EF-EF32-FF5EEF232256}"/>
              </a:ext>
            </a:extLst>
          </p:cNvPr>
          <p:cNvSpPr>
            <a:spLocks noGrp="1"/>
          </p:cNvSpPr>
          <p:nvPr>
            <p:ph sz="half" idx="1"/>
          </p:nvPr>
        </p:nvSpPr>
        <p:spPr/>
        <p:txBody>
          <a:bodyPr/>
          <a:lstStyle/>
          <a:p>
            <a:r>
              <a:rPr lang="en-US" dirty="0"/>
              <a:t>What physical examination procedures  would you perform to rule in and rule out diagnoses?</a:t>
            </a:r>
          </a:p>
        </p:txBody>
      </p:sp>
      <p:pic>
        <p:nvPicPr>
          <p:cNvPr id="9" name="Content Placeholder 5" descr="ankle inversion injury.jpg">
            <a:extLst>
              <a:ext uri="{FF2B5EF4-FFF2-40B4-BE49-F238E27FC236}">
                <a16:creationId xmlns:a16="http://schemas.microsoft.com/office/drawing/2014/main" id="{DD9016B4-8FE6-7C7E-F577-4F12A446C028}"/>
              </a:ext>
            </a:extLst>
          </p:cNvPr>
          <p:cNvPicPr>
            <a:picLocks noGrp="1" noChangeAspect="1"/>
          </p:cNvPicPr>
          <p:nvPr>
            <p:ph sz="half" idx="2"/>
          </p:nvPr>
        </p:nvPicPr>
        <p:blipFill>
          <a:blip r:embed="rId2" cstate="print"/>
          <a:stretch>
            <a:fillRect/>
          </a:stretch>
        </p:blipFill>
        <p:spPr>
          <a:xfrm>
            <a:off x="4997450" y="2066131"/>
            <a:ext cx="3340100" cy="35941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834987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FDC44-4AD4-38B5-47B8-90FBADE1F8F1}"/>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algn="l" eaLnBrk="1" hangingPunct="1">
              <a:lnSpc>
                <a:spcPct val="90000"/>
              </a:lnSpc>
            </a:pPr>
            <a:r>
              <a:rPr lang="en-US" sz="3500"/>
              <a:t>Physical Examination</a:t>
            </a:r>
          </a:p>
        </p:txBody>
      </p:sp>
      <p:sp>
        <p:nvSpPr>
          <p:cNvPr id="3" name="Content Placeholder 2">
            <a:extLst>
              <a:ext uri="{FF2B5EF4-FFF2-40B4-BE49-F238E27FC236}">
                <a16:creationId xmlns:a16="http://schemas.microsoft.com/office/drawing/2014/main" id="{FE46540B-2EDE-C24D-EFAB-7043357690CE}"/>
              </a:ext>
            </a:extLst>
          </p:cNvPr>
          <p:cNvSpPr>
            <a:spLocks noGrp="1"/>
          </p:cNvSpPr>
          <p:nvPr>
            <p:ph sz="half" idx="1"/>
          </p:nvPr>
        </p:nvSpPr>
        <p:spPr>
          <a:xfrm>
            <a:off x="571351" y="2743200"/>
            <a:ext cx="3485179" cy="3613149"/>
          </a:xfrm>
        </p:spPr>
        <p:txBody>
          <a:bodyPr vert="horz" lIns="91440" tIns="45720" rIns="91440" bIns="45720" rtlCol="0" anchor="ctr">
            <a:normAutofit/>
          </a:bodyPr>
          <a:lstStyle/>
          <a:p>
            <a:pPr indent="-228600" eaLnBrk="1" hangingPunct="1">
              <a:lnSpc>
                <a:spcPct val="90000"/>
              </a:lnSpc>
              <a:buFont typeface="Arial" panose="020B0604020202020204" pitchFamily="34" charset="0"/>
              <a:buChar char="•"/>
            </a:pPr>
            <a:r>
              <a:rPr lang="en-US" sz="1700"/>
              <a:t>Observation of the ankle and gait.</a:t>
            </a:r>
          </a:p>
          <a:p>
            <a:pPr indent="-228600" eaLnBrk="1" hangingPunct="1">
              <a:lnSpc>
                <a:spcPct val="90000"/>
              </a:lnSpc>
              <a:buFont typeface="Arial" panose="020B0604020202020204" pitchFamily="34" charset="0"/>
              <a:buChar char="•"/>
            </a:pPr>
            <a:r>
              <a:rPr lang="en-US" sz="1700"/>
              <a:t>Is there a limping gait?</a:t>
            </a:r>
          </a:p>
          <a:p>
            <a:pPr indent="-228600" eaLnBrk="1" hangingPunct="1">
              <a:lnSpc>
                <a:spcPct val="90000"/>
              </a:lnSpc>
              <a:buFont typeface="Arial" panose="020B0604020202020204" pitchFamily="34" charset="0"/>
              <a:buChar char="•"/>
            </a:pPr>
            <a:r>
              <a:rPr lang="en-US" sz="1700"/>
              <a:t>Is there edema and/or discoloration? Where?</a:t>
            </a:r>
          </a:p>
        </p:txBody>
      </p:sp>
      <p:pic>
        <p:nvPicPr>
          <p:cNvPr id="6" name="Content Placeholder 5" descr="A close-up of a foot with a scar&#10;&#10;AI-generated content may be incorrect.">
            <a:extLst>
              <a:ext uri="{FF2B5EF4-FFF2-40B4-BE49-F238E27FC236}">
                <a16:creationId xmlns:a16="http://schemas.microsoft.com/office/drawing/2014/main" id="{037A6CB6-8EE2-57E0-CB5C-8F23E7AD0D5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31317" r="23299" b="-1"/>
          <a:stretch>
            <a:fillRect/>
          </a:stretch>
        </p:blipFill>
        <p:spPr>
          <a:xfrm>
            <a:off x="4572000" y="1"/>
            <a:ext cx="4577118" cy="6858000"/>
          </a:xfrm>
          <a:prstGeom prst="rect">
            <a:avLst/>
          </a:prstGeom>
        </p:spPr>
      </p:pic>
    </p:spTree>
    <p:extLst>
      <p:ext uri="{BB962C8B-B14F-4D97-AF65-F5344CB8AC3E}">
        <p14:creationId xmlns:p14="http://schemas.microsoft.com/office/powerpoint/2010/main" val="3197572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EFC0-8BB8-EFC4-240E-8E64709D8A30}"/>
              </a:ext>
            </a:extLst>
          </p:cNvPr>
          <p:cNvSpPr>
            <a:spLocks noGrp="1"/>
          </p:cNvSpPr>
          <p:nvPr>
            <p:ph type="title"/>
          </p:nvPr>
        </p:nvSpPr>
        <p:spPr/>
        <p:txBody>
          <a:bodyPr/>
          <a:lstStyle/>
          <a:p>
            <a:r>
              <a:rPr lang="en-US" dirty="0"/>
              <a:t>Location of Edema and Discoloration</a:t>
            </a:r>
          </a:p>
        </p:txBody>
      </p:sp>
      <p:pic>
        <p:nvPicPr>
          <p:cNvPr id="6" name="Content Placeholder 5" descr="A foot with a foot on a wood surface&#10;&#10;AI-generated content may be incorrect.">
            <a:extLst>
              <a:ext uri="{FF2B5EF4-FFF2-40B4-BE49-F238E27FC236}">
                <a16:creationId xmlns:a16="http://schemas.microsoft.com/office/drawing/2014/main" id="{9BB595C3-848E-CEBB-8704-C4A5F850BAD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56595"/>
            <a:ext cx="4038600" cy="3013173"/>
          </a:xfrm>
        </p:spPr>
      </p:pic>
      <p:pic>
        <p:nvPicPr>
          <p:cNvPr id="8" name="Content Placeholder 7" descr="A close up of a foot&#10;&#10;AI-generated content may be incorrect.">
            <a:extLst>
              <a:ext uri="{FF2B5EF4-FFF2-40B4-BE49-F238E27FC236}">
                <a16:creationId xmlns:a16="http://schemas.microsoft.com/office/drawing/2014/main" id="{88128FFB-04F2-D4A4-6FBA-757415931AE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271437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foot&#10;&#10;AI-generated content may be incorrect.">
            <a:extLst>
              <a:ext uri="{FF2B5EF4-FFF2-40B4-BE49-F238E27FC236}">
                <a16:creationId xmlns:a16="http://schemas.microsoft.com/office/drawing/2014/main" id="{8F717E16-F8C5-F208-6436-0F5F36E1E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9" y="1143000"/>
            <a:ext cx="9003102" cy="4724400"/>
          </a:xfrm>
          <a:prstGeom prst="rect">
            <a:avLst/>
          </a:prstGeom>
        </p:spPr>
      </p:pic>
    </p:spTree>
    <p:extLst>
      <p:ext uri="{BB962C8B-B14F-4D97-AF65-F5344CB8AC3E}">
        <p14:creationId xmlns:p14="http://schemas.microsoft.com/office/powerpoint/2010/main" val="3955112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E4CB-EEE9-5D5E-7703-E08A341AD5FD}"/>
              </a:ext>
            </a:extLst>
          </p:cNvPr>
          <p:cNvSpPr>
            <a:spLocks noGrp="1"/>
          </p:cNvSpPr>
          <p:nvPr>
            <p:ph type="title"/>
          </p:nvPr>
        </p:nvSpPr>
        <p:spPr/>
        <p:txBody>
          <a:bodyPr/>
          <a:lstStyle/>
          <a:p>
            <a:r>
              <a:rPr lang="en-US" dirty="0"/>
              <a:t>Ruling in and Ruling out</a:t>
            </a:r>
          </a:p>
        </p:txBody>
      </p:sp>
      <p:sp>
        <p:nvSpPr>
          <p:cNvPr id="3" name="Content Placeholder 2">
            <a:extLst>
              <a:ext uri="{FF2B5EF4-FFF2-40B4-BE49-F238E27FC236}">
                <a16:creationId xmlns:a16="http://schemas.microsoft.com/office/drawing/2014/main" id="{3F442EAF-5149-3807-4998-DE3636642FAD}"/>
              </a:ext>
            </a:extLst>
          </p:cNvPr>
          <p:cNvSpPr>
            <a:spLocks noGrp="1"/>
          </p:cNvSpPr>
          <p:nvPr>
            <p:ph sz="half" idx="1"/>
          </p:nvPr>
        </p:nvSpPr>
        <p:spPr/>
        <p:txBody>
          <a:bodyPr/>
          <a:lstStyle/>
          <a:p>
            <a:r>
              <a:rPr lang="en-US" dirty="0"/>
              <a:t>Palpation for pain.</a:t>
            </a:r>
          </a:p>
          <a:p>
            <a:r>
              <a:rPr lang="en-US" dirty="0"/>
              <a:t>Identification of the painful tissues.</a:t>
            </a:r>
          </a:p>
          <a:p>
            <a:r>
              <a:rPr lang="en-US" dirty="0"/>
              <a:t>Are muscles, ligaments, and/or bones the pain generators?</a:t>
            </a:r>
          </a:p>
        </p:txBody>
      </p:sp>
      <p:pic>
        <p:nvPicPr>
          <p:cNvPr id="6" name="Content Placeholder 5" descr="A person's hands holding a foot&#10;&#10;AI-generated content may be incorrect.">
            <a:extLst>
              <a:ext uri="{FF2B5EF4-FFF2-40B4-BE49-F238E27FC236}">
                <a16:creationId xmlns:a16="http://schemas.microsoft.com/office/drawing/2014/main" id="{11F53131-1462-1731-7717-B7FE91220A4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2012" y="1620044"/>
            <a:ext cx="3990975" cy="4486275"/>
          </a:xfrm>
        </p:spPr>
      </p:pic>
    </p:spTree>
    <p:extLst>
      <p:ext uri="{BB962C8B-B14F-4D97-AF65-F5344CB8AC3E}">
        <p14:creationId xmlns:p14="http://schemas.microsoft.com/office/powerpoint/2010/main" val="2622597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124DD-D9E2-C7F1-4C10-D8FD341AE4A4}"/>
            </a:ext>
          </a:extLst>
        </p:cNvPr>
        <p:cNvGrpSpPr/>
        <p:nvPr/>
      </p:nvGrpSpPr>
      <p:grpSpPr>
        <a:xfrm>
          <a:off x="0" y="0"/>
          <a:ext cx="0" cy="0"/>
          <a:chOff x="0" y="0"/>
          <a:chExt cx="0" cy="0"/>
        </a:xfrm>
      </p:grpSpPr>
      <p:sp>
        <p:nvSpPr>
          <p:cNvPr id="45058" name="Rectangle 1026">
            <a:extLst>
              <a:ext uri="{FF2B5EF4-FFF2-40B4-BE49-F238E27FC236}">
                <a16:creationId xmlns:a16="http://schemas.microsoft.com/office/drawing/2014/main" id="{1C459871-8433-99EB-1ABD-8CC9160B3B05}"/>
              </a:ext>
            </a:extLst>
          </p:cNvPr>
          <p:cNvSpPr>
            <a:spLocks noGrp="1" noRot="1" noChangeArrowheads="1"/>
          </p:cNvSpPr>
          <p:nvPr>
            <p:ph type="title"/>
          </p:nvPr>
        </p:nvSpPr>
        <p:spPr/>
        <p:txBody>
          <a:bodyPr rtlCol="0">
            <a:normAutofit fontScale="90000"/>
          </a:bodyPr>
          <a:lstStyle/>
          <a:p>
            <a:pPr eaLnBrk="1" fontAlgn="auto" hangingPunct="1">
              <a:spcAft>
                <a:spcPts val="0"/>
              </a:spcAft>
              <a:defRPr/>
            </a:pPr>
            <a:r>
              <a:rPr lang="en-US" dirty="0"/>
              <a:t>Lateral Stability Test</a:t>
            </a:r>
            <a:br>
              <a:rPr lang="en-US" dirty="0"/>
            </a:br>
            <a:r>
              <a:rPr lang="en-US" dirty="0"/>
              <a:t>Talar Tilt Test</a:t>
            </a:r>
          </a:p>
        </p:txBody>
      </p:sp>
      <p:sp>
        <p:nvSpPr>
          <p:cNvPr id="16387" name="Rectangle 1028">
            <a:extLst>
              <a:ext uri="{FF2B5EF4-FFF2-40B4-BE49-F238E27FC236}">
                <a16:creationId xmlns:a16="http://schemas.microsoft.com/office/drawing/2014/main" id="{FCF5338B-9187-D636-C05E-8262B7682881}"/>
              </a:ext>
            </a:extLst>
          </p:cNvPr>
          <p:cNvSpPr>
            <a:spLocks noGrp="1" noChangeArrowheads="1"/>
          </p:cNvSpPr>
          <p:nvPr>
            <p:ph type="body" sz="half" idx="2"/>
          </p:nvPr>
        </p:nvSpPr>
        <p:spPr/>
        <p:txBody>
          <a:bodyPr/>
          <a:lstStyle/>
          <a:p>
            <a:pPr eaLnBrk="1" hangingPunct="1"/>
            <a:endParaRPr lang="en-US" sz="2800" dirty="0"/>
          </a:p>
          <a:p>
            <a:pPr eaLnBrk="1" hangingPunct="1"/>
            <a:endParaRPr lang="en-US" sz="2800" dirty="0"/>
          </a:p>
          <a:p>
            <a:pPr eaLnBrk="1" hangingPunct="1"/>
            <a:r>
              <a:rPr lang="en-US" sz="2800" dirty="0"/>
              <a:t>Sprain injury to calcaneofibular and/or anterior talofibular ligaments</a:t>
            </a:r>
          </a:p>
          <a:p>
            <a:pPr eaLnBrk="1" hangingPunct="1">
              <a:buFont typeface="Wingdings" pitchFamily="2" charset="2"/>
              <a:buNone/>
            </a:pPr>
            <a:endParaRPr lang="en-US" sz="2800" dirty="0"/>
          </a:p>
        </p:txBody>
      </p:sp>
      <p:pic>
        <p:nvPicPr>
          <p:cNvPr id="16388" name="Picture 1030" descr="C:\Documents and Settings\James Lehman\My Documents\My Pictures\ankle talarTilt.jpg">
            <a:extLst>
              <a:ext uri="{FF2B5EF4-FFF2-40B4-BE49-F238E27FC236}">
                <a16:creationId xmlns:a16="http://schemas.microsoft.com/office/drawing/2014/main" id="{1F752484-DBF4-3DD8-3EA4-3BAD61C62602}"/>
              </a:ext>
            </a:extLst>
          </p:cNvPr>
          <p:cNvPicPr>
            <a:picLocks noGrp="1" noChangeAspect="1" noChangeArrowheads="1"/>
          </p:cNvPicPr>
          <p:nvPr>
            <p:ph type="clipArt" sz="half" idx="1"/>
          </p:nvPr>
        </p:nvPicPr>
        <p:blipFill>
          <a:blip r:embed="rId3" cstate="print"/>
          <a:srcRect/>
          <a:stretch>
            <a:fillRect/>
          </a:stretch>
        </p:blipFill>
        <p:spPr>
          <a:xfrm>
            <a:off x="457200" y="2705100"/>
            <a:ext cx="4038600" cy="3230563"/>
          </a:xfrm>
          <a:noFill/>
        </p:spPr>
      </p:pic>
    </p:spTree>
    <p:extLst>
      <p:ext uri="{BB962C8B-B14F-4D97-AF65-F5344CB8AC3E}">
        <p14:creationId xmlns:p14="http://schemas.microsoft.com/office/powerpoint/2010/main" val="3831032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8B9A1A-2738-E71B-8B38-690E9555EEB0}"/>
              </a:ext>
            </a:extLst>
          </p:cNvPr>
          <p:cNvSpPr>
            <a:spLocks noGrp="1"/>
          </p:cNvSpPr>
          <p:nvPr>
            <p:ph type="title"/>
          </p:nvPr>
        </p:nvSpPr>
        <p:spPr/>
        <p:txBody>
          <a:bodyPr/>
          <a:lstStyle/>
          <a:p>
            <a:r>
              <a:rPr lang="en-US" dirty="0"/>
              <a:t>Talar Tilt Test</a:t>
            </a:r>
          </a:p>
        </p:txBody>
      </p:sp>
      <p:pic>
        <p:nvPicPr>
          <p:cNvPr id="7" name="Picture 1030" descr="C:\Documents and Settings\James Lehman\My Documents\My Pictures\ankletilt.jpg">
            <a:extLst>
              <a:ext uri="{FF2B5EF4-FFF2-40B4-BE49-F238E27FC236}">
                <a16:creationId xmlns:a16="http://schemas.microsoft.com/office/drawing/2014/main" id="{81DA82CB-05D7-F4C8-EF51-D7A4779A913A}"/>
              </a:ext>
            </a:extLst>
          </p:cNvPr>
          <p:cNvPicPr>
            <a:picLocks noGrp="1" noChangeAspect="1" noChangeArrowheads="1"/>
          </p:cNvPicPr>
          <p:nvPr>
            <p:ph idx="1"/>
          </p:nvPr>
        </p:nvPicPr>
        <p:blipFill>
          <a:blip r:embed="rId2" cstate="print"/>
          <a:srcRect/>
          <a:stretch>
            <a:fillRect/>
          </a:stretch>
        </p:blipFill>
        <p:spPr>
          <a:xfrm>
            <a:off x="1676400" y="1520124"/>
            <a:ext cx="6095999" cy="4932753"/>
          </a:xfrm>
          <a:noFill/>
        </p:spPr>
      </p:pic>
    </p:spTree>
    <p:extLst>
      <p:ext uri="{BB962C8B-B14F-4D97-AF65-F5344CB8AC3E}">
        <p14:creationId xmlns:p14="http://schemas.microsoft.com/office/powerpoint/2010/main" val="3743747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51A7-C035-DD11-A3D7-B5941650C052}"/>
              </a:ext>
            </a:extLst>
          </p:cNvPr>
          <p:cNvSpPr>
            <a:spLocks noGrp="1"/>
          </p:cNvSpPr>
          <p:nvPr>
            <p:ph type="title"/>
          </p:nvPr>
        </p:nvSpPr>
        <p:spPr>
          <a:xfrm>
            <a:off x="457200" y="274638"/>
            <a:ext cx="8229600" cy="563562"/>
          </a:xfrm>
        </p:spPr>
        <p:txBody>
          <a:bodyPr/>
          <a:lstStyle/>
          <a:p>
            <a:r>
              <a:rPr lang="en-US" dirty="0"/>
              <a:t>Objective Data</a:t>
            </a:r>
          </a:p>
        </p:txBody>
      </p:sp>
      <p:sp>
        <p:nvSpPr>
          <p:cNvPr id="3" name="Content Placeholder 2">
            <a:extLst>
              <a:ext uri="{FF2B5EF4-FFF2-40B4-BE49-F238E27FC236}">
                <a16:creationId xmlns:a16="http://schemas.microsoft.com/office/drawing/2014/main" id="{5AFFA250-7BE7-5737-AAA3-2A5869D3E3CB}"/>
              </a:ext>
            </a:extLst>
          </p:cNvPr>
          <p:cNvSpPr>
            <a:spLocks noGrp="1"/>
          </p:cNvSpPr>
          <p:nvPr>
            <p:ph idx="1"/>
          </p:nvPr>
        </p:nvSpPr>
        <p:spPr>
          <a:xfrm>
            <a:off x="457200" y="838200"/>
            <a:ext cx="8229600" cy="5287963"/>
          </a:xfrm>
        </p:spPr>
        <p:txBody>
          <a:bodyPr/>
          <a:lstStyle/>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 noticed a RLE limping gait and discoloration (purple/blue) of the medial and lateral right ankle/foot.  The patient experienced pain in the medial and lateral ankle with ambulation.  The medial ankle pain was more severe than the lateral ankle.</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Circumference of ankles: left = 10 ¼” right = 11”</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Palpation of right foot: Pain at lateral and medial malleoli with severity of 7/10 medial malleolus and 5-6/10 lateral malleolus, extensor muscle pain at 3/10, and Achilles tendon at 2/10.</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Passive inversion of the right foot produced pain at the lateral ankle with severity of 4/10.</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Passive eversion of right foot produced pain at the medial ankle with severity of 5/10.</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Sensory evaluation: (Sharp pain and light touch) Right foot- intact L5 and S1 dermatomes but hypesthesia of medial aspect of foot (L4 dermatome).  Left foot- intact L4-5 and S1 dermatomes.</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Motor: 5/5 left foot and 4/5 right foot with extension, eversion, and inversion due to pain.</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Drawer test: Right ankle stable, left ankle demonstrated increased translation compared to the right ankle</a:t>
            </a:r>
          </a:p>
          <a:p>
            <a:pPr marL="0" marR="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Squeeze of the RLE (Pott’s) without signs of high ankle sprain</a:t>
            </a:r>
          </a:p>
          <a:p>
            <a:endParaRPr lang="en-US" dirty="0"/>
          </a:p>
        </p:txBody>
      </p:sp>
    </p:spTree>
    <p:extLst>
      <p:ext uri="{BB962C8B-B14F-4D97-AF65-F5344CB8AC3E}">
        <p14:creationId xmlns:p14="http://schemas.microsoft.com/office/powerpoint/2010/main" val="1207321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5201F-3C88-00F2-57B8-CE8A541E0C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C04A02-D5AB-B4B9-B434-150E4DA6EC35}"/>
              </a:ext>
            </a:extLst>
          </p:cNvPr>
          <p:cNvSpPr>
            <a:spLocks noGrp="1"/>
          </p:cNvSpPr>
          <p:nvPr>
            <p:ph type="title"/>
          </p:nvPr>
        </p:nvSpPr>
        <p:spPr>
          <a:xfrm>
            <a:off x="429369" y="238539"/>
            <a:ext cx="8263890" cy="1434415"/>
          </a:xfrm>
        </p:spPr>
        <p:txBody>
          <a:bodyPr vert="horz" lIns="91440" tIns="45720" rIns="91440" bIns="45720" rtlCol="0" anchor="b">
            <a:normAutofit/>
          </a:bodyPr>
          <a:lstStyle/>
          <a:p>
            <a:pPr algn="l" eaLnBrk="1" hangingPunct="1">
              <a:lnSpc>
                <a:spcPct val="90000"/>
              </a:lnSpc>
            </a:pPr>
            <a:r>
              <a:rPr lang="en-US" sz="4700"/>
              <a:t>Diagnosis</a:t>
            </a:r>
          </a:p>
        </p:txBody>
      </p:sp>
      <p:sp>
        <p:nvSpPr>
          <p:cNvPr id="5" name="Content Placeholder 4">
            <a:extLst>
              <a:ext uri="{FF2B5EF4-FFF2-40B4-BE49-F238E27FC236}">
                <a16:creationId xmlns:a16="http://schemas.microsoft.com/office/drawing/2014/main" id="{F4AE4040-2FF1-607D-AC14-5C3D353CD5B0}"/>
              </a:ext>
            </a:extLst>
          </p:cNvPr>
          <p:cNvSpPr>
            <a:spLocks noGrp="1"/>
          </p:cNvSpPr>
          <p:nvPr>
            <p:ph sz="half" idx="1"/>
          </p:nvPr>
        </p:nvSpPr>
        <p:spPr>
          <a:xfrm>
            <a:off x="429369" y="2071316"/>
            <a:ext cx="5035164" cy="4119172"/>
          </a:xfrm>
        </p:spPr>
        <p:txBody>
          <a:bodyPr vert="horz" lIns="91440" tIns="45720" rIns="91440" bIns="45720" rtlCol="0" anchor="t">
            <a:normAutofit/>
          </a:bodyPr>
          <a:lstStyle/>
          <a:p>
            <a:pPr marL="0" marR="0" indent="-228600" eaLnBrk="1" hangingPunct="1">
              <a:lnSpc>
                <a:spcPct val="90000"/>
              </a:lnSpc>
              <a:buFont typeface="Arial" panose="020B0604020202020204" pitchFamily="34" charset="0"/>
              <a:buChar char="•"/>
            </a:pPr>
            <a:endParaRPr lang="en-US" sz="1900" dirty="0">
              <a:effectLst/>
            </a:endParaRPr>
          </a:p>
          <a:p>
            <a:pPr marL="114300" indent="0" eaLnBrk="1" hangingPunct="1">
              <a:lnSpc>
                <a:spcPct val="90000"/>
              </a:lnSpc>
              <a:buNone/>
            </a:pPr>
            <a:endParaRPr lang="en-US" sz="1900" dirty="0"/>
          </a:p>
        </p:txBody>
      </p:sp>
      <p:pic>
        <p:nvPicPr>
          <p:cNvPr id="11" name="Content Placeholder 10" descr="A doctor with stethoscope around her neck&#10;&#10;AI-generated content may be incorrect.">
            <a:extLst>
              <a:ext uri="{FF2B5EF4-FFF2-40B4-BE49-F238E27FC236}">
                <a16:creationId xmlns:a16="http://schemas.microsoft.com/office/drawing/2014/main" id="{1E5BEA1A-D6C4-DE59-1AC2-86BCD95E677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9847" r="3218" b="-3"/>
          <a:stretch>
            <a:fillRect/>
          </a:stretch>
        </p:blipFill>
        <p:spPr>
          <a:xfrm>
            <a:off x="5756743" y="2093976"/>
            <a:ext cx="2955798" cy="4096512"/>
          </a:xfrm>
          <a:prstGeom prst="rect">
            <a:avLst/>
          </a:prstGeom>
        </p:spPr>
      </p:pic>
      <p:pic>
        <p:nvPicPr>
          <p:cNvPr id="3" name="Picture 2" descr="A blue cartoon character with question marks above his head&#10;&#10;AI-generated content may be incorrect.">
            <a:extLst>
              <a:ext uri="{FF2B5EF4-FFF2-40B4-BE49-F238E27FC236}">
                <a16:creationId xmlns:a16="http://schemas.microsoft.com/office/drawing/2014/main" id="{A0743FFC-49F4-228C-51B9-A43A1488B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 y="1712976"/>
            <a:ext cx="4611624" cy="4611624"/>
          </a:xfrm>
          <a:prstGeom prst="rect">
            <a:avLst/>
          </a:prstGeom>
        </p:spPr>
      </p:pic>
    </p:spTree>
    <p:extLst>
      <p:ext uri="{BB962C8B-B14F-4D97-AF65-F5344CB8AC3E}">
        <p14:creationId xmlns:p14="http://schemas.microsoft.com/office/powerpoint/2010/main" val="3241457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C2E4B6A-BE72-ACD4-9EE2-09DD4123C22A}"/>
              </a:ext>
            </a:extLst>
          </p:cNvPr>
          <p:cNvSpPr>
            <a:spLocks noGrp="1"/>
          </p:cNvSpPr>
          <p:nvPr>
            <p:ph type="title"/>
          </p:nvPr>
        </p:nvSpPr>
        <p:spPr>
          <a:xfrm>
            <a:off x="429369" y="238539"/>
            <a:ext cx="8263890" cy="1434415"/>
          </a:xfrm>
        </p:spPr>
        <p:txBody>
          <a:bodyPr vert="horz" lIns="91440" tIns="45720" rIns="91440" bIns="45720" rtlCol="0" anchor="b">
            <a:normAutofit/>
          </a:bodyPr>
          <a:lstStyle/>
          <a:p>
            <a:pPr algn="l" eaLnBrk="1" hangingPunct="1">
              <a:lnSpc>
                <a:spcPct val="90000"/>
              </a:lnSpc>
            </a:pPr>
            <a:r>
              <a:rPr lang="en-US" sz="4700"/>
              <a:t>Diagnosis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B761166-9839-39C2-CD49-62C7C1439533}"/>
              </a:ext>
            </a:extLst>
          </p:cNvPr>
          <p:cNvSpPr>
            <a:spLocks noGrp="1"/>
          </p:cNvSpPr>
          <p:nvPr>
            <p:ph sz="half" idx="1"/>
          </p:nvPr>
        </p:nvSpPr>
        <p:spPr>
          <a:xfrm>
            <a:off x="429369" y="2071316"/>
            <a:ext cx="5035164" cy="4119172"/>
          </a:xfrm>
        </p:spPr>
        <p:txBody>
          <a:bodyPr vert="horz" lIns="91440" tIns="45720" rIns="91440" bIns="45720" rtlCol="0" anchor="t">
            <a:normAutofit/>
          </a:bodyPr>
          <a:lstStyle/>
          <a:p>
            <a:pPr marL="0" marR="0" indent="-228600" eaLnBrk="1" hangingPunct="1">
              <a:lnSpc>
                <a:spcPct val="90000"/>
              </a:lnSpc>
              <a:buFont typeface="Arial" panose="020B0604020202020204" pitchFamily="34" charset="0"/>
              <a:buChar char="•"/>
            </a:pPr>
            <a:r>
              <a:rPr lang="en-US" sz="1900" b="1">
                <a:effectLst/>
              </a:rPr>
              <a:t>Assessment</a:t>
            </a:r>
            <a:endParaRPr lang="en-US" sz="1900">
              <a:effectLst/>
            </a:endParaRPr>
          </a:p>
          <a:p>
            <a:pPr marL="0" marR="0" indent="-228600" eaLnBrk="1" hangingPunct="1">
              <a:lnSpc>
                <a:spcPct val="90000"/>
              </a:lnSpc>
              <a:buFont typeface="Arial" panose="020B0604020202020204" pitchFamily="34" charset="0"/>
              <a:buChar char="•"/>
            </a:pPr>
            <a:r>
              <a:rPr lang="en-US" sz="1900">
                <a:effectLst/>
              </a:rPr>
              <a:t>Acute, moderate, medial/lateral sprain of right ankle.  </a:t>
            </a:r>
          </a:p>
          <a:p>
            <a:pPr marL="0" marR="0" indent="-228600" eaLnBrk="1" hangingPunct="1">
              <a:lnSpc>
                <a:spcPct val="90000"/>
              </a:lnSpc>
              <a:buFont typeface="Arial" panose="020B0604020202020204" pitchFamily="34" charset="0"/>
              <a:buChar char="•"/>
            </a:pPr>
            <a:r>
              <a:rPr lang="en-US" sz="1900">
                <a:effectLst/>
              </a:rPr>
              <a:t>Rule out fracture of distal aspects of tibia and fibula.</a:t>
            </a:r>
          </a:p>
          <a:p>
            <a:pPr marL="0" marR="0" indent="-228600" eaLnBrk="1" hangingPunct="1">
              <a:lnSpc>
                <a:spcPct val="90000"/>
              </a:lnSpc>
              <a:buFont typeface="Arial" panose="020B0604020202020204" pitchFamily="34" charset="0"/>
              <a:buChar char="•"/>
            </a:pPr>
            <a:r>
              <a:rPr lang="en-US" sz="1900">
                <a:effectLst/>
              </a:rPr>
              <a:t>Chronic left ankle instability – Status post severe ankle sprain with avulsion fracture.</a:t>
            </a:r>
          </a:p>
          <a:p>
            <a:pPr indent="-228600" eaLnBrk="1" hangingPunct="1">
              <a:lnSpc>
                <a:spcPct val="90000"/>
              </a:lnSpc>
              <a:buFont typeface="Arial" panose="020B0604020202020204" pitchFamily="34" charset="0"/>
              <a:buChar char="•"/>
            </a:pPr>
            <a:endParaRPr lang="en-US" sz="1900"/>
          </a:p>
        </p:txBody>
      </p:sp>
      <p:pic>
        <p:nvPicPr>
          <p:cNvPr id="11" name="Content Placeholder 10" descr="A doctor with stethoscope around her neck&#10;&#10;AI-generated content may be incorrect.">
            <a:extLst>
              <a:ext uri="{FF2B5EF4-FFF2-40B4-BE49-F238E27FC236}">
                <a16:creationId xmlns:a16="http://schemas.microsoft.com/office/drawing/2014/main" id="{2EDF7A49-687F-B1C8-1887-2ED66C6FC2C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9847" r="3218" b="-3"/>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2778078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E289E-92DC-83AE-136B-7220E5BB79BC}"/>
              </a:ext>
            </a:extLst>
          </p:cNvPr>
          <p:cNvSpPr>
            <a:spLocks noGrp="1"/>
          </p:cNvSpPr>
          <p:nvPr>
            <p:ph type="title"/>
          </p:nvPr>
        </p:nvSpPr>
        <p:spPr>
          <a:xfrm>
            <a:off x="449706" y="679731"/>
            <a:ext cx="3128996" cy="3736540"/>
          </a:xfrm>
        </p:spPr>
        <p:txBody>
          <a:bodyPr vert="horz" lIns="91440" tIns="45720" rIns="91440" bIns="45720" rtlCol="0" anchor="b">
            <a:normAutofit/>
          </a:bodyPr>
          <a:lstStyle/>
          <a:p>
            <a:pPr algn="l" eaLnBrk="1" hangingPunct="1">
              <a:lnSpc>
                <a:spcPct val="90000"/>
              </a:lnSpc>
            </a:pPr>
            <a:r>
              <a:rPr lang="en-US" sz="5600" kern="1200">
                <a:solidFill>
                  <a:schemeClr val="tx1"/>
                </a:solidFill>
                <a:latin typeface="+mj-lt"/>
                <a:ea typeface="+mj-ea"/>
                <a:cs typeface="+mj-cs"/>
              </a:rPr>
              <a:t>Ankle Sprain Diagnoses</a:t>
            </a:r>
          </a:p>
        </p:txBody>
      </p:sp>
      <p:sp>
        <p:nvSpPr>
          <p:cNvPr id="3" name="Content Placeholder 2">
            <a:extLst>
              <a:ext uri="{FF2B5EF4-FFF2-40B4-BE49-F238E27FC236}">
                <a16:creationId xmlns:a16="http://schemas.microsoft.com/office/drawing/2014/main" id="{DB5529CB-5431-A15E-841C-9D8B36887FF8}"/>
              </a:ext>
            </a:extLst>
          </p:cNvPr>
          <p:cNvSpPr>
            <a:spLocks noGrp="1"/>
          </p:cNvSpPr>
          <p:nvPr>
            <p:ph sz="half" idx="1"/>
          </p:nvPr>
        </p:nvSpPr>
        <p:spPr>
          <a:xfrm>
            <a:off x="449706" y="4685288"/>
            <a:ext cx="3128996" cy="1035781"/>
          </a:xfrm>
        </p:spPr>
        <p:txBody>
          <a:bodyPr vert="horz" lIns="91440" tIns="45720" rIns="91440" bIns="45720" rtlCol="0">
            <a:normAutofit/>
          </a:bodyPr>
          <a:lstStyle/>
          <a:p>
            <a:pPr marL="0" indent="0" eaLnBrk="1" hangingPunct="1">
              <a:lnSpc>
                <a:spcPct val="90000"/>
              </a:lnSpc>
              <a:spcBef>
                <a:spcPts val="1000"/>
              </a:spcBef>
              <a:buNone/>
            </a:pPr>
            <a:r>
              <a:rPr lang="en-US" sz="2000" kern="1200">
                <a:solidFill>
                  <a:schemeClr val="tx1"/>
                </a:solidFill>
                <a:latin typeface="+mn-lt"/>
                <a:ea typeface="+mn-ea"/>
                <a:cs typeface="+mn-cs"/>
                <a:hlinkClick r:id="rId2"/>
              </a:rPr>
              <a:t>https://instituteforathleticmedicine.com/specialties/foot-and-ankle/ankle-sprains/</a:t>
            </a:r>
            <a:r>
              <a:rPr lang="en-US" sz="2000" kern="1200">
                <a:solidFill>
                  <a:schemeClr val="tx1"/>
                </a:solidFill>
                <a:latin typeface="+mn-lt"/>
                <a:ea typeface="+mn-ea"/>
                <a:cs typeface="+mn-cs"/>
              </a:rPr>
              <a:t> </a:t>
            </a:r>
          </a:p>
        </p:txBody>
      </p:sp>
      <p:grpSp>
        <p:nvGrpSpPr>
          <p:cNvPr id="23" name="Group 2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62324" y="1"/>
            <a:ext cx="1834788" cy="5777808"/>
            <a:chOff x="329184" y="1"/>
            <a:chExt cx="524256" cy="5777808"/>
          </a:xfrm>
        </p:grpSpPr>
        <p:cxnSp>
          <p:nvCxnSpPr>
            <p:cNvPr id="24" name="Straight Connector 2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948" y="269324"/>
            <a:ext cx="4587584"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diagram of a foot and ankle&#10;&#10;AI-generated content may be incorrect.">
            <a:extLst>
              <a:ext uri="{FF2B5EF4-FFF2-40B4-BE49-F238E27FC236}">
                <a16:creationId xmlns:a16="http://schemas.microsoft.com/office/drawing/2014/main" id="{6D33C49E-B3A1-ADCE-3DD6-845DF279BD3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30429" y="1798259"/>
            <a:ext cx="4206622" cy="3150906"/>
          </a:xfrm>
          <a:prstGeom prst="rect">
            <a:avLst/>
          </a:prstGeom>
        </p:spPr>
      </p:pic>
    </p:spTree>
    <p:extLst>
      <p:ext uri="{BB962C8B-B14F-4D97-AF65-F5344CB8AC3E}">
        <p14:creationId xmlns:p14="http://schemas.microsoft.com/office/powerpoint/2010/main" val="891546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86097-B325-EBCC-FBAC-94FFA0ADB313}"/>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eaLnBrk="1" hangingPunct="1">
              <a:lnSpc>
                <a:spcPct val="90000"/>
              </a:lnSpc>
            </a:pPr>
            <a:r>
              <a:rPr lang="en-US" sz="3100" kern="1200">
                <a:solidFill>
                  <a:srgbClr val="FFFFFF"/>
                </a:solidFill>
                <a:latin typeface="+mj-lt"/>
                <a:ea typeface="+mj-ea"/>
                <a:cs typeface="+mj-cs"/>
              </a:rPr>
              <a:t>Treatment Plan</a:t>
            </a:r>
          </a:p>
        </p:txBody>
      </p:sp>
      <p:pic>
        <p:nvPicPr>
          <p:cNvPr id="7" name="Content Placeholder 6" descr="A blue cartoon character with question marks above his head&#10;&#10;AI-generated content may be incorrect.">
            <a:extLst>
              <a:ext uri="{FF2B5EF4-FFF2-40B4-BE49-F238E27FC236}">
                <a16:creationId xmlns:a16="http://schemas.microsoft.com/office/drawing/2014/main" id="{45F03C4D-BE2F-A609-65C4-CE8F38C27C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2987" y="885073"/>
            <a:ext cx="5085525" cy="5085525"/>
          </a:xfrm>
          <a:prstGeom prst="rect">
            <a:avLst/>
          </a:prstGeom>
        </p:spPr>
      </p:pic>
    </p:spTree>
    <p:extLst>
      <p:ext uri="{BB962C8B-B14F-4D97-AF65-F5344CB8AC3E}">
        <p14:creationId xmlns:p14="http://schemas.microsoft.com/office/powerpoint/2010/main" val="300408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79724-16AA-9D65-A9CA-C9E9A1710D34}"/>
              </a:ext>
            </a:extLst>
          </p:cNvPr>
          <p:cNvSpPr>
            <a:spLocks noGrp="1"/>
          </p:cNvSpPr>
          <p:nvPr>
            <p:ph idx="1"/>
          </p:nvPr>
        </p:nvSpPr>
        <p:spPr/>
        <p:txBody>
          <a:bodyPr/>
          <a:lstStyle/>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 discussed diagnosis and treatment options with the patient.  He consented to treatment after a full explanation of diagnosis and treatment.</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Applied HVG to right foot in water with a 20-minute duration and 2 pads near medial and lateral malleoli in water.  Settings: 50-330 pulses per second at a 65 intensity.  Treatment was well tolerated by the patient with reduction in circumference of ankle from 11” to 10 5/8” and patient perception of 50% improvement of pain relief with ambulation.  The patient was able to ambulate with less pain and a reduced limp.</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 “Soken” HVG unit for home use with instructions to treat 4 times per day for the next two days and apply ice following HVG.</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 advised him to have a radiographic examination at the ER to rule out fractures today.  He agreed to have the radiographic examination performed on January 17, 2023, if his pain is not significantly reduced.</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Exam time: 24 minutes</a:t>
            </a:r>
          </a:p>
          <a:p>
            <a:pPr marL="0" marR="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Treatment time: 20 minutes</a:t>
            </a:r>
          </a:p>
          <a:p>
            <a:pPr>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10:44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a.m</a:t>
            </a:r>
            <a:endParaRPr lang="en-US" dirty="0"/>
          </a:p>
        </p:txBody>
      </p:sp>
      <p:sp>
        <p:nvSpPr>
          <p:cNvPr id="7" name="Title 6">
            <a:extLst>
              <a:ext uri="{FF2B5EF4-FFF2-40B4-BE49-F238E27FC236}">
                <a16:creationId xmlns:a16="http://schemas.microsoft.com/office/drawing/2014/main" id="{3E82957E-82DF-AEF9-7156-A85A5B072F89}"/>
              </a:ext>
            </a:extLst>
          </p:cNvPr>
          <p:cNvSpPr>
            <a:spLocks noGrp="1"/>
          </p:cNvSpPr>
          <p:nvPr>
            <p:ph type="title"/>
          </p:nvPr>
        </p:nvSpPr>
        <p:spPr/>
        <p:txBody>
          <a:bodyPr/>
          <a:lstStyle/>
          <a:p>
            <a:r>
              <a:rPr lang="en-US" sz="6000" dirty="0"/>
              <a:t>Treatment Plan</a:t>
            </a:r>
          </a:p>
        </p:txBody>
      </p:sp>
    </p:spTree>
    <p:extLst>
      <p:ext uri="{BB962C8B-B14F-4D97-AF65-F5344CB8AC3E}">
        <p14:creationId xmlns:p14="http://schemas.microsoft.com/office/powerpoint/2010/main" val="3245453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9AC0-9C0A-F82B-A395-4E4353F42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C82E7-CD6E-235A-ADE7-CC51C3769F70}"/>
              </a:ext>
            </a:extLst>
          </p:cNvPr>
          <p:cNvSpPr>
            <a:spLocks noGrp="1"/>
          </p:cNvSpPr>
          <p:nvPr>
            <p:ph type="title"/>
          </p:nvPr>
        </p:nvSpPr>
        <p:spPr>
          <a:xfrm>
            <a:off x="457200" y="273050"/>
            <a:ext cx="6553200" cy="595947"/>
          </a:xfrm>
        </p:spPr>
        <p:txBody>
          <a:bodyPr/>
          <a:lstStyle/>
          <a:p>
            <a:r>
              <a:rPr lang="en-US" sz="2400" dirty="0"/>
              <a:t>Review of Ankle Evaluation and Management</a:t>
            </a:r>
          </a:p>
        </p:txBody>
      </p:sp>
      <p:sp>
        <p:nvSpPr>
          <p:cNvPr id="3" name="Content Placeholder 2">
            <a:extLst>
              <a:ext uri="{FF2B5EF4-FFF2-40B4-BE49-F238E27FC236}">
                <a16:creationId xmlns:a16="http://schemas.microsoft.com/office/drawing/2014/main" id="{2F7F343E-654C-80CC-D549-60BE64F9475A}"/>
              </a:ext>
            </a:extLst>
          </p:cNvPr>
          <p:cNvSpPr>
            <a:spLocks noGrp="1"/>
          </p:cNvSpPr>
          <p:nvPr>
            <p:ph idx="1"/>
          </p:nvPr>
        </p:nvSpPr>
        <p:spPr>
          <a:xfrm>
            <a:off x="996155" y="2514600"/>
            <a:ext cx="6887846" cy="3474403"/>
          </a:xfrm>
        </p:spPr>
        <p:txBody>
          <a:bodyPr/>
          <a:lstStyle/>
          <a:p>
            <a:endParaRPr lang="en-US" dirty="0"/>
          </a:p>
        </p:txBody>
      </p:sp>
      <p:sp>
        <p:nvSpPr>
          <p:cNvPr id="9" name="Text Placeholder 8">
            <a:extLst>
              <a:ext uri="{FF2B5EF4-FFF2-40B4-BE49-F238E27FC236}">
                <a16:creationId xmlns:a16="http://schemas.microsoft.com/office/drawing/2014/main" id="{CA462BF3-5022-7C4E-6805-F821983DF6E5}"/>
              </a:ext>
            </a:extLst>
          </p:cNvPr>
          <p:cNvSpPr>
            <a:spLocks noGrp="1"/>
          </p:cNvSpPr>
          <p:nvPr>
            <p:ph type="body" sz="half" idx="2"/>
          </p:nvPr>
        </p:nvSpPr>
        <p:spPr/>
        <p:txBody>
          <a:bodyPr/>
          <a:lstStyle/>
          <a:p>
            <a:r>
              <a:rPr lang="en-US" dirty="0">
                <a:hlinkClick r:id="rId2"/>
              </a:rPr>
              <a:t>https://instituteforathleticmedicine.com/specialties/foot-and-ankle/ankle-sprains/</a:t>
            </a:r>
            <a:r>
              <a:rPr lang="en-US" dirty="0"/>
              <a:t> </a:t>
            </a:r>
          </a:p>
          <a:p>
            <a:endParaRPr lang="en-US" dirty="0"/>
          </a:p>
        </p:txBody>
      </p:sp>
      <p:pic>
        <p:nvPicPr>
          <p:cNvPr id="8" name="Content Placeholder 7" descr="A doctor examining a patient's foot&#10;&#10;AI-generated content may be incorrect.">
            <a:extLst>
              <a:ext uri="{FF2B5EF4-FFF2-40B4-BE49-F238E27FC236}">
                <a16:creationId xmlns:a16="http://schemas.microsoft.com/office/drawing/2014/main" id="{C7E77835-7787-0E97-7B75-1887003BC6A1}"/>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21835" y="2362200"/>
            <a:ext cx="7527926" cy="3763963"/>
          </a:xfrm>
        </p:spPr>
      </p:pic>
    </p:spTree>
    <p:extLst>
      <p:ext uri="{BB962C8B-B14F-4D97-AF65-F5344CB8AC3E}">
        <p14:creationId xmlns:p14="http://schemas.microsoft.com/office/powerpoint/2010/main" val="36791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6CAD408-1D40-1919-9649-C9BAB298315D}"/>
              </a:ext>
            </a:extLst>
          </p:cNvPr>
          <p:cNvSpPr>
            <a:spLocks noGrp="1"/>
          </p:cNvSpPr>
          <p:nvPr>
            <p:ph type="title"/>
          </p:nvPr>
        </p:nvSpPr>
        <p:spPr>
          <a:xfrm>
            <a:off x="479161" y="639193"/>
            <a:ext cx="2678858" cy="3573516"/>
          </a:xfrm>
        </p:spPr>
        <p:txBody>
          <a:bodyPr vert="horz" lIns="91440" tIns="45720" rIns="91440" bIns="45720" rtlCol="0" anchor="b">
            <a:normAutofit/>
          </a:bodyPr>
          <a:lstStyle/>
          <a:p>
            <a:pPr algn="l" eaLnBrk="1" hangingPunct="1">
              <a:lnSpc>
                <a:spcPct val="90000"/>
              </a:lnSpc>
            </a:pPr>
            <a:r>
              <a:rPr lang="en-US" sz="5700" kern="1200">
                <a:solidFill>
                  <a:schemeClr val="tx1"/>
                </a:solidFill>
                <a:latin typeface="+mj-lt"/>
                <a:ea typeface="+mj-ea"/>
                <a:cs typeface="+mj-cs"/>
              </a:rPr>
              <a:t>Grading Ankle Sprains</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hart with text on it&#10;&#10;AI-generated content may be incorrect.">
            <a:extLst>
              <a:ext uri="{FF2B5EF4-FFF2-40B4-BE49-F238E27FC236}">
                <a16:creationId xmlns:a16="http://schemas.microsoft.com/office/drawing/2014/main" id="{70F1F6A8-BCE7-B9F3-652A-7967664546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0722" y="1099481"/>
            <a:ext cx="5410962" cy="4631605"/>
          </a:xfrm>
          <a:prstGeom prst="rect">
            <a:avLst/>
          </a:prstGeom>
        </p:spPr>
      </p:pic>
    </p:spTree>
    <p:extLst>
      <p:ext uri="{BB962C8B-B14F-4D97-AF65-F5344CB8AC3E}">
        <p14:creationId xmlns:p14="http://schemas.microsoft.com/office/powerpoint/2010/main" val="2888958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7" name="Freeform: Shape 16">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8" name="Content Placeholder 7" descr="A question mark with text&#10;&#10;AI-generated content may be incorrect.">
            <a:extLst>
              <a:ext uri="{FF2B5EF4-FFF2-40B4-BE49-F238E27FC236}">
                <a16:creationId xmlns:a16="http://schemas.microsoft.com/office/drawing/2014/main" id="{670CE440-E52D-3529-286A-F5B797F8DB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8858" y="1677086"/>
            <a:ext cx="5421465" cy="3503828"/>
          </a:xfrm>
          <a:prstGeom prst="rect">
            <a:avLst/>
          </a:prstGeom>
        </p:spPr>
      </p:pic>
    </p:spTree>
    <p:extLst>
      <p:ext uri="{BB962C8B-B14F-4D97-AF65-F5344CB8AC3E}">
        <p14:creationId xmlns:p14="http://schemas.microsoft.com/office/powerpoint/2010/main" val="3588066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2" name="Rectangle 3687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le 1"/>
          <p:cNvSpPr>
            <a:spLocks noGrp="1"/>
          </p:cNvSpPr>
          <p:nvPr>
            <p:ph type="title"/>
          </p:nvPr>
        </p:nvSpPr>
        <p:spPr>
          <a:xfrm>
            <a:off x="557212" y="742951"/>
            <a:ext cx="2607469" cy="4962524"/>
          </a:xfrm>
        </p:spPr>
        <p:txBody>
          <a:bodyPr vert="horz" lIns="91440" tIns="45720" rIns="91440" bIns="45720" rtlCol="0" anchor="ctr">
            <a:normAutofit/>
          </a:bodyPr>
          <a:lstStyle/>
          <a:p>
            <a:pPr algn="ctr" eaLnBrk="1" hangingPunct="1">
              <a:lnSpc>
                <a:spcPct val="90000"/>
              </a:lnSpc>
            </a:pPr>
            <a:r>
              <a:rPr lang="en-US" sz="4200" kern="1200">
                <a:solidFill>
                  <a:srgbClr val="FFFFFF"/>
                </a:solidFill>
                <a:latin typeface="+mj-lt"/>
                <a:ea typeface="+mj-ea"/>
                <a:cs typeface="+mj-cs"/>
              </a:rPr>
              <a:t>The End…</a:t>
            </a:r>
          </a:p>
        </p:txBody>
      </p:sp>
      <p:pic>
        <p:nvPicPr>
          <p:cNvPr id="36867" name="Content Placeholder 3" descr="Extentrac thumbs up.jpg"/>
          <p:cNvPicPr>
            <a:picLocks noGrp="1" noChangeAspect="1"/>
          </p:cNvPicPr>
          <p:nvPr>
            <p:ph idx="1"/>
          </p:nvPr>
        </p:nvPicPr>
        <p:blipFill>
          <a:blip r:embed="rId2" cstate="print"/>
          <a:stretch>
            <a:fillRect/>
          </a:stretch>
        </p:blipFill>
        <p:spPr>
          <a:xfrm>
            <a:off x="4365481" y="492573"/>
            <a:ext cx="3914929" cy="58807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84EC5-B1A7-27AA-057E-2FC9F05633E5}"/>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eaLnBrk="1" hangingPunct="1">
              <a:lnSpc>
                <a:spcPct val="90000"/>
              </a:lnSpc>
            </a:pPr>
            <a:r>
              <a:rPr lang="en-US" sz="5700"/>
              <a:t>Obvious Fracture</a:t>
            </a:r>
          </a:p>
        </p:txBody>
      </p:sp>
      <p:sp>
        <p:nvSpPr>
          <p:cNvPr id="1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X-ray of a foot with arrows pointing to the right&#10;&#10;AI-generated content may be incorrect.">
            <a:extLst>
              <a:ext uri="{FF2B5EF4-FFF2-40B4-BE49-F238E27FC236}">
                <a16:creationId xmlns:a16="http://schemas.microsoft.com/office/drawing/2014/main" id="{6A01BBD7-AA09-956A-70F0-0CEC9A0A93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8250" y="2642616"/>
            <a:ext cx="3254372" cy="3605784"/>
          </a:xfrm>
          <a:prstGeom prst="rect">
            <a:avLst/>
          </a:prstGeom>
        </p:spPr>
      </p:pic>
      <p:pic>
        <p:nvPicPr>
          <p:cNvPr id="6" name="Content Placeholder 5" descr="X-ray of a broken leg&#10;&#10;AI-generated content may be incorrect.">
            <a:extLst>
              <a:ext uri="{FF2B5EF4-FFF2-40B4-BE49-F238E27FC236}">
                <a16:creationId xmlns:a16="http://schemas.microsoft.com/office/drawing/2014/main" id="{3B6E7C97-C0F6-61E4-6645-80BA505AE48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3547" y="2642616"/>
            <a:ext cx="3405462" cy="3605784"/>
          </a:xfrm>
          <a:prstGeom prst="rect">
            <a:avLst/>
          </a:prstGeom>
        </p:spPr>
      </p:pic>
    </p:spTree>
    <p:extLst>
      <p:ext uri="{BB962C8B-B14F-4D97-AF65-F5344CB8AC3E}">
        <p14:creationId xmlns:p14="http://schemas.microsoft.com/office/powerpoint/2010/main" val="221444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2A146-2577-2CDD-0ED8-2DE6BAFC63F3}"/>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eaLnBrk="1" hangingPunct="1">
              <a:lnSpc>
                <a:spcPct val="90000"/>
              </a:lnSpc>
            </a:pPr>
            <a:r>
              <a:rPr lang="en-US" sz="5700"/>
              <a:t>Plantar Fasciitis</a:t>
            </a:r>
          </a:p>
        </p:txBody>
      </p:sp>
      <p:sp>
        <p:nvSpPr>
          <p:cNvPr id="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diagram of a foot and foot bones&#10;&#10;AI-generated content may be incorrect.">
            <a:extLst>
              <a:ext uri="{FF2B5EF4-FFF2-40B4-BE49-F238E27FC236}">
                <a16:creationId xmlns:a16="http://schemas.microsoft.com/office/drawing/2014/main" id="{9A62B81D-581C-C555-1B01-01EFFE0D65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255" y="2642616"/>
            <a:ext cx="3526361" cy="3605784"/>
          </a:xfrm>
          <a:prstGeom prst="rect">
            <a:avLst/>
          </a:prstGeom>
        </p:spPr>
      </p:pic>
      <p:pic>
        <p:nvPicPr>
          <p:cNvPr id="6" name="Content Placeholder 5" descr="A close-up of a foot&#10;&#10;AI-generated content may be incorrect.">
            <a:extLst>
              <a:ext uri="{FF2B5EF4-FFF2-40B4-BE49-F238E27FC236}">
                <a16:creationId xmlns:a16="http://schemas.microsoft.com/office/drawing/2014/main" id="{A365BCA1-79DA-2FA5-51CD-C560C1B36FF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90872" y="2743200"/>
            <a:ext cx="4210812" cy="3376852"/>
          </a:xfrm>
          <a:prstGeom prst="rect">
            <a:avLst/>
          </a:prstGeom>
        </p:spPr>
      </p:pic>
    </p:spTree>
    <p:extLst>
      <p:ext uri="{BB962C8B-B14F-4D97-AF65-F5344CB8AC3E}">
        <p14:creationId xmlns:p14="http://schemas.microsoft.com/office/powerpoint/2010/main" val="52720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477A-656E-1F21-63F5-30322E729446}"/>
              </a:ext>
            </a:extLst>
          </p:cNvPr>
          <p:cNvSpPr>
            <a:spLocks noGrp="1"/>
          </p:cNvSpPr>
          <p:nvPr>
            <p:ph type="title"/>
          </p:nvPr>
        </p:nvSpPr>
        <p:spPr/>
        <p:txBody>
          <a:bodyPr/>
          <a:lstStyle/>
          <a:p>
            <a:r>
              <a:rPr lang="en-US" dirty="0"/>
              <a:t>Osteoarthritis or Degenerative Joint Disease</a:t>
            </a:r>
          </a:p>
        </p:txBody>
      </p:sp>
      <p:pic>
        <p:nvPicPr>
          <p:cNvPr id="6" name="Content Placeholder 5" descr="X-ray of a foot&#10;&#10;AI-generated content may be incorrect.">
            <a:extLst>
              <a:ext uri="{FF2B5EF4-FFF2-40B4-BE49-F238E27FC236}">
                <a16:creationId xmlns:a16="http://schemas.microsoft.com/office/drawing/2014/main" id="{EFDFD09C-9BC0-EA23-8158-A4F68999A30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72940" y="2209800"/>
            <a:ext cx="4446493" cy="3657600"/>
          </a:xfrm>
        </p:spPr>
      </p:pic>
      <p:pic>
        <p:nvPicPr>
          <p:cNvPr id="8" name="Content Placeholder 7" descr="X-ray of a human ankle&#10;&#10;AI-generated content may be incorrect.">
            <a:extLst>
              <a:ext uri="{FF2B5EF4-FFF2-40B4-BE49-F238E27FC236}">
                <a16:creationId xmlns:a16="http://schemas.microsoft.com/office/drawing/2014/main" id="{E75BF23F-1A30-A9B1-FE37-BDF69C10DCA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2458" y="2209800"/>
            <a:ext cx="3964571" cy="3505200"/>
          </a:xfrm>
        </p:spPr>
      </p:pic>
    </p:spTree>
    <p:extLst>
      <p:ext uri="{BB962C8B-B14F-4D97-AF65-F5344CB8AC3E}">
        <p14:creationId xmlns:p14="http://schemas.microsoft.com/office/powerpoint/2010/main" val="2022354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5958</TotalTime>
  <Words>1744</Words>
  <Application>Microsoft Office PowerPoint</Application>
  <PresentationFormat>On-screen Show (4:3)</PresentationFormat>
  <Paragraphs>189</Paragraphs>
  <Slides>61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Wingdings</vt:lpstr>
      <vt:lpstr>Office Theme</vt:lpstr>
      <vt:lpstr>Ankle and Foot  Orthopedics </vt:lpstr>
      <vt:lpstr>Ankle &amp; Foot Anatomy</vt:lpstr>
      <vt:lpstr>Case: Ankle Sprain </vt:lpstr>
      <vt:lpstr>History</vt:lpstr>
      <vt:lpstr>PowerPoint Presentation</vt:lpstr>
      <vt:lpstr>Grading Ankle Sprains</vt:lpstr>
      <vt:lpstr>Obvious Fracture</vt:lpstr>
      <vt:lpstr>Plantar Fasciitis</vt:lpstr>
      <vt:lpstr>Osteoarthritis or Degenerative Joint Disease</vt:lpstr>
      <vt:lpstr>Kleiger’s Test for High Ankle Sprain to the Syndesmosis or Interosseous Ligament</vt:lpstr>
      <vt:lpstr>High Ankle Sprain</vt:lpstr>
      <vt:lpstr>Ankle Sprain</vt:lpstr>
      <vt:lpstr>PowerPoint Presentation</vt:lpstr>
      <vt:lpstr>Observation </vt:lpstr>
      <vt:lpstr>Ankle Examination Palpation and Range of Motion</vt:lpstr>
      <vt:lpstr>Subtalar Examination Passive Range of Motion</vt:lpstr>
      <vt:lpstr>Anterior drawer test</vt:lpstr>
      <vt:lpstr>PowerPoint Presentation</vt:lpstr>
      <vt:lpstr>Drawer Foot Test</vt:lpstr>
      <vt:lpstr>Posterior Drawer Test</vt:lpstr>
      <vt:lpstr>PowerPoint Presentation</vt:lpstr>
      <vt:lpstr>Lateral Stability Test Talar Tilt Test</vt:lpstr>
      <vt:lpstr>Inversion stress test or talar tilt</vt:lpstr>
      <vt:lpstr>Talar Tilt Test</vt:lpstr>
      <vt:lpstr>Normal Radiographic Examination of Ankle</vt:lpstr>
      <vt:lpstr>Ottawa Ankle and Foot Rules</vt:lpstr>
      <vt:lpstr>Ottawa Rules Zones</vt:lpstr>
      <vt:lpstr>Ankle Sprain</vt:lpstr>
      <vt:lpstr>Plan: Management</vt:lpstr>
      <vt:lpstr>PRICE</vt:lpstr>
      <vt:lpstr>Aircast Ankle Brace</vt:lpstr>
      <vt:lpstr>PowerPoint Presentation</vt:lpstr>
      <vt:lpstr>High Ankle Sprain Mechanism</vt:lpstr>
      <vt:lpstr>High Ankle or Syndesmotic Sprain Test</vt:lpstr>
      <vt:lpstr>Crossed-leg test</vt:lpstr>
      <vt:lpstr>Pott’s Compression Test</vt:lpstr>
      <vt:lpstr>High Ankle Sprain</vt:lpstr>
      <vt:lpstr>Stress Radiographic Study</vt:lpstr>
      <vt:lpstr>Surgical Repair</vt:lpstr>
      <vt:lpstr>Conditions of the  foot and ankle</vt:lpstr>
      <vt:lpstr>Ankle Sprain Case Study</vt:lpstr>
      <vt:lpstr>PowerPoint Presentation</vt:lpstr>
      <vt:lpstr> Differential Diagnosis List </vt:lpstr>
      <vt:lpstr>Ankle Sprain Case Report</vt:lpstr>
      <vt:lpstr>Diagnosis</vt:lpstr>
      <vt:lpstr>Differential Diagnosis List Ruling in and ruling out</vt:lpstr>
      <vt:lpstr>Differential Diagnosis List Ruling in and ruling out</vt:lpstr>
      <vt:lpstr>Physical Examination</vt:lpstr>
      <vt:lpstr>Location of Edema and Discoloration</vt:lpstr>
      <vt:lpstr>Ruling in and Ruling out</vt:lpstr>
      <vt:lpstr>Lateral Stability Test Talar Tilt Test</vt:lpstr>
      <vt:lpstr>Talar Tilt Test</vt:lpstr>
      <vt:lpstr>Objective Data</vt:lpstr>
      <vt:lpstr>Diagnosis</vt:lpstr>
      <vt:lpstr>Diagnosis</vt:lpstr>
      <vt:lpstr>Ankle Sprain Diagnoses</vt:lpstr>
      <vt:lpstr>Treatment Plan</vt:lpstr>
      <vt:lpstr>Treatment Plan</vt:lpstr>
      <vt:lpstr>Review of Ankle Evaluation and Management</vt:lpstr>
      <vt:lpstr>PowerPoint Presentation</vt:lpstr>
      <vt:lpstr>The End…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Ankle Sprain Case Study</dc:title>
  <dc:creator>James Lehman DC</dc:creator>
  <cp:lastModifiedBy>Eileen Herlihy-Santiago</cp:lastModifiedBy>
  <cp:revision>61</cp:revision>
  <dcterms:created xsi:type="dcterms:W3CDTF">2010-11-01T12:48:02Z</dcterms:created>
  <dcterms:modified xsi:type="dcterms:W3CDTF">2025-06-17T16:36:45Z</dcterms:modified>
</cp:coreProperties>
</file>