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4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323" r:id="rId5"/>
    <p:sldId id="264" r:id="rId6"/>
    <p:sldId id="265" r:id="rId7"/>
    <p:sldId id="324" r:id="rId8"/>
    <p:sldId id="266" r:id="rId9"/>
    <p:sldId id="268" r:id="rId10"/>
    <p:sldId id="305" r:id="rId11"/>
    <p:sldId id="306" r:id="rId12"/>
    <p:sldId id="270" r:id="rId13"/>
    <p:sldId id="271" r:id="rId14"/>
    <p:sldId id="275" r:id="rId15"/>
    <p:sldId id="272" r:id="rId16"/>
    <p:sldId id="276" r:id="rId17"/>
    <p:sldId id="304" r:id="rId18"/>
    <p:sldId id="273" r:id="rId19"/>
    <p:sldId id="274" r:id="rId20"/>
    <p:sldId id="277" r:id="rId21"/>
    <p:sldId id="278" r:id="rId22"/>
    <p:sldId id="292" r:id="rId23"/>
    <p:sldId id="282" r:id="rId24"/>
    <p:sldId id="279" r:id="rId25"/>
    <p:sldId id="297" r:id="rId26"/>
    <p:sldId id="298" r:id="rId27"/>
    <p:sldId id="299" r:id="rId28"/>
    <p:sldId id="300" r:id="rId29"/>
    <p:sldId id="325" r:id="rId30"/>
    <p:sldId id="301" r:id="rId31"/>
    <p:sldId id="302" r:id="rId32"/>
    <p:sldId id="303" r:id="rId33"/>
    <p:sldId id="307" r:id="rId34"/>
    <p:sldId id="308" r:id="rId35"/>
    <p:sldId id="309" r:id="rId36"/>
    <p:sldId id="310" r:id="rId37"/>
    <p:sldId id="311" r:id="rId38"/>
    <p:sldId id="315" r:id="rId39"/>
    <p:sldId id="316" r:id="rId40"/>
    <p:sldId id="317" r:id="rId41"/>
    <p:sldId id="313" r:id="rId42"/>
    <p:sldId id="314" r:id="rId43"/>
    <p:sldId id="318" r:id="rId44"/>
    <p:sldId id="319" r:id="rId45"/>
    <p:sldId id="291" r:id="rId46"/>
    <p:sldId id="293" r:id="rId47"/>
    <p:sldId id="295" r:id="rId48"/>
    <p:sldId id="294" r:id="rId49"/>
    <p:sldId id="286" r:id="rId50"/>
    <p:sldId id="290" r:id="rId51"/>
    <p:sldId id="280" r:id="rId52"/>
    <p:sldId id="288" r:id="rId53"/>
    <p:sldId id="287" r:id="rId54"/>
    <p:sldId id="283" r:id="rId55"/>
    <p:sldId id="284" r:id="rId56"/>
    <p:sldId id="322" r:id="rId57"/>
    <p:sldId id="263" r:id="rId58"/>
    <p:sldId id="260"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115" d="100"/>
          <a:sy n="115" d="100"/>
        </p:scale>
        <p:origin x="3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BF3E7-E579-44D6-B6FA-DA6FC41F83DA}"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93782E-D404-4066-88F4-7D9BD1CC9D49}" type="slidenum">
              <a:rPr lang="en-US" smtClean="0"/>
              <a:t>‹#›</a:t>
            </a:fld>
            <a:endParaRPr lang="en-US"/>
          </a:p>
        </p:txBody>
      </p:sp>
    </p:spTree>
    <p:extLst>
      <p:ext uri="{BB962C8B-B14F-4D97-AF65-F5344CB8AC3E}">
        <p14:creationId xmlns:p14="http://schemas.microsoft.com/office/powerpoint/2010/main" val="356003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109309-0D40-4D1B-A37D-D423A1B3838D}" type="slidenum">
              <a:rPr lang="en-US" smtClean="0"/>
              <a:pPr>
                <a:defRPr/>
              </a:pPr>
              <a:t>33</a:t>
            </a:fld>
            <a:endParaRPr lang="en-US"/>
          </a:p>
        </p:txBody>
      </p:sp>
    </p:spTree>
    <p:extLst>
      <p:ext uri="{BB962C8B-B14F-4D97-AF65-F5344CB8AC3E}">
        <p14:creationId xmlns:p14="http://schemas.microsoft.com/office/powerpoint/2010/main" val="4168303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5BB384C5-B25B-40BB-B82D-65CDDFFEE19A}"/>
              </a:ext>
            </a:extLst>
          </p:cNvPr>
          <p:cNvSpPr>
            <a:spLocks noGrp="1"/>
          </p:cNvSpPr>
          <p:nvPr>
            <p:ph type="ftr" sz="quarter" idx="10"/>
          </p:nvPr>
        </p:nvSpPr>
        <p:spPr/>
        <p:txBody>
          <a:bodyPr/>
          <a:lstStyle/>
          <a:p>
            <a:pPr>
              <a:defRPr/>
            </a:pPr>
            <a:r>
              <a:rPr lang="en-US"/>
              <a:t>Todd@CieloChiropractic.com  813-215-5581</a:t>
            </a:r>
          </a:p>
        </p:txBody>
      </p:sp>
    </p:spTree>
    <p:extLst>
      <p:ext uri="{BB962C8B-B14F-4D97-AF65-F5344CB8AC3E}">
        <p14:creationId xmlns:p14="http://schemas.microsoft.com/office/powerpoint/2010/main" val="1520700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426BCE7-97F6-4674-ACF6-D6BEE6A4105D}" type="slidenum">
              <a:rPr lang="en-US" smtClean="0"/>
              <a:pPr/>
              <a:t>35</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3AA09943-C525-4D8D-867A-E154F829CE14}"/>
              </a:ext>
            </a:extLst>
          </p:cNvPr>
          <p:cNvSpPr>
            <a:spLocks noGrp="1"/>
          </p:cNvSpPr>
          <p:nvPr>
            <p:ph type="ftr" sz="quarter" idx="10"/>
          </p:nvPr>
        </p:nvSpPr>
        <p:spPr/>
        <p:txBody>
          <a:bodyPr/>
          <a:lstStyle/>
          <a:p>
            <a:pPr>
              <a:defRPr/>
            </a:pPr>
            <a:r>
              <a:rPr lang="en-US"/>
              <a:t>Todd@CieloChiropractic.com  813-215-5581</a:t>
            </a:r>
          </a:p>
        </p:txBody>
      </p:sp>
    </p:spTree>
    <p:extLst>
      <p:ext uri="{BB962C8B-B14F-4D97-AF65-F5344CB8AC3E}">
        <p14:creationId xmlns:p14="http://schemas.microsoft.com/office/powerpoint/2010/main" val="117744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109309-0D40-4D1B-A37D-D423A1B3838D}" type="slidenum">
              <a:rPr lang="en-US" smtClean="0"/>
              <a:pPr>
                <a:defRPr/>
              </a:pPr>
              <a:t>36</a:t>
            </a:fld>
            <a:endParaRPr lang="en-US"/>
          </a:p>
        </p:txBody>
      </p:sp>
    </p:spTree>
    <p:extLst>
      <p:ext uri="{BB962C8B-B14F-4D97-AF65-F5344CB8AC3E}">
        <p14:creationId xmlns:p14="http://schemas.microsoft.com/office/powerpoint/2010/main" val="1820683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109309-0D40-4D1B-A37D-D423A1B3838D}" type="slidenum">
              <a:rPr lang="en-US" smtClean="0"/>
              <a:pPr>
                <a:defRPr/>
              </a:pPr>
              <a:t>37</a:t>
            </a:fld>
            <a:endParaRPr lang="en-US"/>
          </a:p>
        </p:txBody>
      </p:sp>
    </p:spTree>
    <p:extLst>
      <p:ext uri="{BB962C8B-B14F-4D97-AF65-F5344CB8AC3E}">
        <p14:creationId xmlns:p14="http://schemas.microsoft.com/office/powerpoint/2010/main" val="1144187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109309-0D40-4D1B-A37D-D423A1B3838D}" type="slidenum">
              <a:rPr lang="en-US" smtClean="0"/>
              <a:pPr>
                <a:defRPr/>
              </a:pPr>
              <a:t>38</a:t>
            </a:fld>
            <a:endParaRPr lang="en-US"/>
          </a:p>
        </p:txBody>
      </p:sp>
    </p:spTree>
    <p:extLst>
      <p:ext uri="{BB962C8B-B14F-4D97-AF65-F5344CB8AC3E}">
        <p14:creationId xmlns:p14="http://schemas.microsoft.com/office/powerpoint/2010/main" val="69037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2150"/>
            <a:ext cx="6153150" cy="3462338"/>
          </a:xfrm>
        </p:spPr>
      </p:sp>
      <p:sp>
        <p:nvSpPr>
          <p:cNvPr id="3" name="Notes Placeholder 2"/>
          <p:cNvSpPr>
            <a:spLocks noGrp="1"/>
          </p:cNvSpPr>
          <p:nvPr>
            <p:ph type="body" idx="1"/>
          </p:nvPr>
        </p:nvSpPr>
        <p:spPr/>
        <p:txBody>
          <a:bodyPr/>
          <a:lstStyle/>
          <a:p>
            <a:r>
              <a:rPr lang="en-US" u="sng" dirty="0"/>
              <a:t>DOA:</a:t>
            </a:r>
            <a:r>
              <a:rPr lang="en-US" dirty="0"/>
              <a:t> 5.2.12 &amp; 8.27.14</a:t>
            </a:r>
          </a:p>
        </p:txBody>
      </p:sp>
      <p:sp>
        <p:nvSpPr>
          <p:cNvPr id="4" name="Slide Number Placeholder 3"/>
          <p:cNvSpPr>
            <a:spLocks noGrp="1"/>
          </p:cNvSpPr>
          <p:nvPr>
            <p:ph type="sldNum" sz="quarter" idx="10"/>
          </p:nvPr>
        </p:nvSpPr>
        <p:spPr/>
        <p:txBody>
          <a:bodyPr/>
          <a:lstStyle/>
          <a:p>
            <a:fld id="{25484320-7F5F-41D9-8CD8-CFE72B2C6E30}"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87762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109309-0D40-4D1B-A37D-D423A1B3838D}" type="slidenum">
              <a:rPr lang="en-US" smtClean="0"/>
              <a:pPr>
                <a:defRPr/>
              </a:pPr>
              <a:t>40</a:t>
            </a:fld>
            <a:endParaRPr lang="en-US"/>
          </a:p>
        </p:txBody>
      </p:sp>
    </p:spTree>
    <p:extLst>
      <p:ext uri="{BB962C8B-B14F-4D97-AF65-F5344CB8AC3E}">
        <p14:creationId xmlns:p14="http://schemas.microsoft.com/office/powerpoint/2010/main" val="3496182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B109309-0D40-4D1B-A37D-D423A1B3838D}" type="slidenum">
              <a:rPr lang="en-US" smtClean="0"/>
              <a:pPr>
                <a:defRPr/>
              </a:pPr>
              <a:t>41</a:t>
            </a:fld>
            <a:endParaRPr lang="en-US"/>
          </a:p>
        </p:txBody>
      </p:sp>
    </p:spTree>
    <p:extLst>
      <p:ext uri="{BB962C8B-B14F-4D97-AF65-F5344CB8AC3E}">
        <p14:creationId xmlns:p14="http://schemas.microsoft.com/office/powerpoint/2010/main" val="289190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54B1A4-DB32-46CE-BA17-BD156A4C2F02}"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40513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4B1A4-DB32-46CE-BA17-BD156A4C2F02}"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1357731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4B1A4-DB32-46CE-BA17-BD156A4C2F02}"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2599377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4B1A4-DB32-46CE-BA17-BD156A4C2F02}"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2814736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4B1A4-DB32-46CE-BA17-BD156A4C2F02}"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363314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4B1A4-DB32-46CE-BA17-BD156A4C2F02}"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262009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4B1A4-DB32-46CE-BA17-BD156A4C2F02}"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308287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54B1A4-DB32-46CE-BA17-BD156A4C2F02}"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119903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4B1A4-DB32-46CE-BA17-BD156A4C2F02}"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324599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4B1A4-DB32-46CE-BA17-BD156A4C2F02}"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243736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4B1A4-DB32-46CE-BA17-BD156A4C2F02}"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A1CD8E-72FA-416F-9A53-30F33E998CCF}" type="slidenum">
              <a:rPr lang="en-US" smtClean="0"/>
              <a:t>‹#›</a:t>
            </a:fld>
            <a:endParaRPr lang="en-US"/>
          </a:p>
        </p:txBody>
      </p:sp>
    </p:spTree>
    <p:extLst>
      <p:ext uri="{BB962C8B-B14F-4D97-AF65-F5344CB8AC3E}">
        <p14:creationId xmlns:p14="http://schemas.microsoft.com/office/powerpoint/2010/main" val="775431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4B1A4-DB32-46CE-BA17-BD156A4C2F02}" type="datetimeFigureOut">
              <a:rPr lang="en-US" smtClean="0"/>
              <a:t>4/17/2019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1CD8E-72FA-416F-9A53-30F33E998CCF}" type="slidenum">
              <a:rPr lang="en-US" smtClean="0"/>
              <a:t>‹#›</a:t>
            </a:fld>
            <a:endParaRPr lang="en-US"/>
          </a:p>
        </p:txBody>
      </p:sp>
    </p:spTree>
    <p:extLst>
      <p:ext uri="{BB962C8B-B14F-4D97-AF65-F5344CB8AC3E}">
        <p14:creationId xmlns:p14="http://schemas.microsoft.com/office/powerpoint/2010/main" val="3651084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mailto:jlehman@bridgeport.edu"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www.ncbi.nlm.nih.gov/pubmed/17959284" TargetMode="External"/><Relationship Id="rId2" Type="http://schemas.openxmlformats.org/officeDocument/2006/relationships/hyperlink" Target="https://www.ncbi.nlm.nih.gov/pmc/articles/PMC4200875/" TargetMode="External"/><Relationship Id="rId1" Type="http://schemas.openxmlformats.org/officeDocument/2006/relationships/slideLayout" Target="../slideLayouts/slideLayout2.xml"/><Relationship Id="rId4" Type="http://schemas.openxmlformats.org/officeDocument/2006/relationships/hyperlink" Target="https://www.ncbi.nlm.nih.gov/pubmed/19788851"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t>Spinal Imaging and the Differential Diagnosis of Permanent Spinal Ligament Laxity and Its Clinical Correlation</a:t>
            </a:r>
            <a:endParaRPr lang="en-US" sz="4400" dirty="0"/>
          </a:p>
        </p:txBody>
      </p:sp>
      <p:sp>
        <p:nvSpPr>
          <p:cNvPr id="3" name="Subtitle 2"/>
          <p:cNvSpPr>
            <a:spLocks noGrp="1"/>
          </p:cNvSpPr>
          <p:nvPr>
            <p:ph type="subTitle" idx="1"/>
          </p:nvPr>
        </p:nvSpPr>
        <p:spPr/>
        <p:txBody>
          <a:bodyPr>
            <a:normAutofit lnSpcReduction="10000"/>
          </a:bodyPr>
          <a:lstStyle/>
          <a:p>
            <a:r>
              <a:rPr lang="en-US" dirty="0" smtClean="0"/>
              <a:t>James J. Lehman, DC, FACO</a:t>
            </a:r>
          </a:p>
          <a:p>
            <a:r>
              <a:rPr lang="en-US" dirty="0" smtClean="0"/>
              <a:t>Associate Professor of Clinical Sciences</a:t>
            </a:r>
          </a:p>
          <a:p>
            <a:r>
              <a:rPr lang="en-US" dirty="0" smtClean="0"/>
              <a:t>Director, Community Health Clinical Education</a:t>
            </a:r>
          </a:p>
          <a:p>
            <a:r>
              <a:rPr lang="en-US" dirty="0" smtClean="0"/>
              <a:t>University of Bridgeport</a:t>
            </a:r>
            <a:endParaRPr lang="en-US" dirty="0"/>
          </a:p>
        </p:txBody>
      </p:sp>
    </p:spTree>
    <p:extLst>
      <p:ext uri="{BB962C8B-B14F-4D97-AF65-F5344CB8AC3E}">
        <p14:creationId xmlns:p14="http://schemas.microsoft.com/office/powerpoint/2010/main" val="364446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Kinematic Studies</a:t>
            </a:r>
            <a:endParaRPr lang="en-US" dirty="0"/>
          </a:p>
        </p:txBody>
      </p:sp>
      <p:sp>
        <p:nvSpPr>
          <p:cNvPr id="3" name="Content Placeholder 2"/>
          <p:cNvSpPr>
            <a:spLocks noGrp="1"/>
          </p:cNvSpPr>
          <p:nvPr>
            <p:ph sz="half" idx="1"/>
          </p:nvPr>
        </p:nvSpPr>
        <p:spPr/>
        <p:txBody>
          <a:bodyPr>
            <a:normAutofit fontScale="92500" lnSpcReduction="10000"/>
          </a:bodyPr>
          <a:lstStyle/>
          <a:p>
            <a:endParaRPr lang="en-US" dirty="0" smtClean="0"/>
          </a:p>
          <a:p>
            <a:r>
              <a:rPr lang="en-US" dirty="0" smtClean="0"/>
              <a:t>Based </a:t>
            </a:r>
            <a:r>
              <a:rPr lang="en-US" dirty="0"/>
              <a:t>on kinematical studies on the cadaver and volunteers, there are three distinct periods that have the potential to cause injury to the neck. </a:t>
            </a:r>
            <a:endParaRPr lang="en-US" dirty="0" smtClean="0"/>
          </a:p>
          <a:p>
            <a:endParaRPr lang="en-US" dirty="0"/>
          </a:p>
          <a:p>
            <a:endParaRPr lang="en-US" dirty="0" smtClean="0"/>
          </a:p>
          <a:p>
            <a:endParaRPr lang="en-US" dirty="0"/>
          </a:p>
          <a:p>
            <a:r>
              <a:rPr lang="en-US" sz="1700" dirty="0"/>
              <a:t>Chen HB, Yang KH, Wang ZG. Biomechanics of whiplash injury. Chin J Traumatol.2009 Oct;12(5):305-14.</a:t>
            </a:r>
          </a:p>
          <a:p>
            <a:endParaRPr lang="en-US" sz="1700" dirty="0"/>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36070" y="2444224"/>
            <a:ext cx="4905375" cy="2238375"/>
          </a:xfrm>
        </p:spPr>
      </p:pic>
    </p:spTree>
    <p:extLst>
      <p:ext uri="{BB962C8B-B14F-4D97-AF65-F5344CB8AC3E}">
        <p14:creationId xmlns:p14="http://schemas.microsoft.com/office/powerpoint/2010/main" val="818227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Three Distinct Periods of Cervical Trauma</a:t>
            </a:r>
            <a:endParaRPr lang="en-US" dirty="0"/>
          </a:p>
        </p:txBody>
      </p:sp>
      <p:sp>
        <p:nvSpPr>
          <p:cNvPr id="7" name="Content Placeholder 2"/>
          <p:cNvSpPr>
            <a:spLocks noGrp="1"/>
          </p:cNvSpPr>
          <p:nvPr>
            <p:ph idx="1"/>
          </p:nvPr>
        </p:nvSpPr>
        <p:spPr/>
        <p:txBody>
          <a:bodyPr>
            <a:normAutofit/>
          </a:bodyPr>
          <a:lstStyle/>
          <a:p>
            <a:r>
              <a:rPr lang="en-US" dirty="0"/>
              <a:t>F</a:t>
            </a:r>
            <a:r>
              <a:rPr lang="en-US" dirty="0" smtClean="0"/>
              <a:t>irst stage: </a:t>
            </a:r>
            <a:r>
              <a:rPr lang="en-US" dirty="0"/>
              <a:t>flexural deformation of the neck is observed along with a loss of cervical lordosis; </a:t>
            </a:r>
            <a:endParaRPr lang="en-US" dirty="0" smtClean="0"/>
          </a:p>
          <a:p>
            <a:r>
              <a:rPr lang="en-US" dirty="0" smtClean="0"/>
              <a:t>Second stage: </a:t>
            </a:r>
            <a:r>
              <a:rPr lang="en-US" dirty="0"/>
              <a:t>the cervical spine assumes an S-shaped curve as the lower vertebrae begin to extend and gradually cause the upper vertebrae to extend; </a:t>
            </a:r>
            <a:endParaRPr lang="en-US" dirty="0" smtClean="0"/>
          </a:p>
          <a:p>
            <a:r>
              <a:rPr lang="en-US" dirty="0"/>
              <a:t>F</a:t>
            </a:r>
            <a:r>
              <a:rPr lang="en-US" dirty="0" smtClean="0"/>
              <a:t>inal stage: </a:t>
            </a:r>
            <a:r>
              <a:rPr lang="en-US" dirty="0"/>
              <a:t>the entire neck is extended due to the extension moments at both ends</a:t>
            </a:r>
            <a:r>
              <a:rPr lang="en-US" dirty="0" smtClean="0"/>
              <a:t>.</a:t>
            </a:r>
          </a:p>
          <a:p>
            <a:endParaRPr lang="en-US" sz="1600" dirty="0" smtClean="0"/>
          </a:p>
          <a:p>
            <a:endParaRPr lang="en-US" sz="1600" dirty="0"/>
          </a:p>
          <a:p>
            <a:r>
              <a:rPr lang="en-US" sz="1600" dirty="0" smtClean="0"/>
              <a:t>Chen </a:t>
            </a:r>
            <a:r>
              <a:rPr lang="en-US" sz="1600" dirty="0"/>
              <a:t>HB, Yang KH, Wang ZG. Biomechanics of whiplash injury. Chin J Traumatol.2009 Oct;12(5):305-14.</a:t>
            </a:r>
          </a:p>
          <a:p>
            <a:endParaRPr lang="en-US" dirty="0" smtClean="0"/>
          </a:p>
          <a:p>
            <a:pPr marL="0" indent="0">
              <a:buNone/>
            </a:pP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92947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98490" y="1"/>
            <a:ext cx="10869769" cy="6761408"/>
          </a:xfrm>
        </p:spPr>
      </p:pic>
    </p:spTree>
    <p:extLst>
      <p:ext uri="{BB962C8B-B14F-4D97-AF65-F5344CB8AC3E}">
        <p14:creationId xmlns:p14="http://schemas.microsoft.com/office/powerpoint/2010/main" val="1272266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Whiplash Type Injury</a:t>
            </a:r>
            <a:endParaRPr lang="en-US" dirty="0"/>
          </a:p>
        </p:txBody>
      </p:sp>
      <p:sp>
        <p:nvSpPr>
          <p:cNvPr id="3" name="Content Placeholder 2"/>
          <p:cNvSpPr>
            <a:spLocks noGrp="1"/>
          </p:cNvSpPr>
          <p:nvPr>
            <p:ph sz="half" idx="1"/>
          </p:nvPr>
        </p:nvSpPr>
        <p:spPr/>
        <p:txBody>
          <a:bodyPr>
            <a:normAutofit/>
          </a:bodyPr>
          <a:lstStyle/>
          <a:p>
            <a:r>
              <a:rPr lang="en-US" dirty="0"/>
              <a:t>These results form the biomechanical basis for a hypothesis that the facet joint capsule is a source of neck pain and that the pain may arise from large strains in the joint capsule that will cause pain receptors to fire</a:t>
            </a:r>
            <a:r>
              <a:rPr lang="en-US" dirty="0" smtClean="0"/>
              <a:t>.</a:t>
            </a:r>
          </a:p>
          <a:p>
            <a:endParaRPr lang="en-US" sz="1600" dirty="0" smtClean="0"/>
          </a:p>
          <a:p>
            <a:r>
              <a:rPr lang="en-US" sz="1600" dirty="0" smtClean="0"/>
              <a:t>Chen </a:t>
            </a:r>
            <a:r>
              <a:rPr lang="en-US" sz="1600" dirty="0"/>
              <a:t>HB, Yang KH, Wang ZG. Biomechanics of whiplash injury. Chin J Traumatol.2009 Oct;12(5):305-14.</a:t>
            </a:r>
          </a:p>
          <a:p>
            <a:endParaRPr lang="en-US" dirty="0" smtClean="0"/>
          </a:p>
          <a:p>
            <a:pPr marL="0" indent="0">
              <a:buNone/>
            </a:pP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35616"/>
            <a:ext cx="5181600" cy="3731356"/>
          </a:xfrm>
        </p:spPr>
      </p:pic>
    </p:spTree>
    <p:extLst>
      <p:ext uri="{BB962C8B-B14F-4D97-AF65-F5344CB8AC3E}">
        <p14:creationId xmlns:p14="http://schemas.microsoft.com/office/powerpoint/2010/main" val="458113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Capsular Ligament Laxity and Cervical Spine Instability</a:t>
            </a:r>
            <a:endParaRPr lang="en-US" sz="3600" dirty="0"/>
          </a:p>
        </p:txBody>
      </p:sp>
      <p:sp>
        <p:nvSpPr>
          <p:cNvPr id="3" name="Content Placeholder 2"/>
          <p:cNvSpPr>
            <a:spLocks noGrp="1"/>
          </p:cNvSpPr>
          <p:nvPr>
            <p:ph sz="half" idx="1"/>
          </p:nvPr>
        </p:nvSpPr>
        <p:spPr/>
        <p:txBody>
          <a:bodyPr>
            <a:normAutofit lnSpcReduction="10000"/>
          </a:bodyPr>
          <a:lstStyle/>
          <a:p>
            <a:endParaRPr lang="en-US" dirty="0" smtClean="0"/>
          </a:p>
          <a:p>
            <a:r>
              <a:rPr lang="en-US" dirty="0" smtClean="0"/>
              <a:t>The </a:t>
            </a:r>
            <a:r>
              <a:rPr lang="en-US" dirty="0"/>
              <a:t>capsular ligaments are the main stabilizing structures of the facet joints in the cervical spine and have been implicated as a major source of chronic neck pain</a:t>
            </a:r>
            <a:r>
              <a:rPr lang="en-US" dirty="0" smtClean="0"/>
              <a:t>.</a:t>
            </a:r>
          </a:p>
          <a:p>
            <a:endParaRPr lang="en-US" dirty="0"/>
          </a:p>
          <a:p>
            <a:r>
              <a:rPr lang="en-US" sz="1700" dirty="0" err="1"/>
              <a:t>Steilen</a:t>
            </a:r>
            <a:r>
              <a:rPr lang="en-US" sz="1700" dirty="0"/>
              <a:t> D, Hauser R, </a:t>
            </a:r>
            <a:r>
              <a:rPr lang="en-US" sz="1700" dirty="0" err="1"/>
              <a:t>Woldin</a:t>
            </a:r>
            <a:r>
              <a:rPr lang="en-US" sz="1700" dirty="0"/>
              <a:t> B, &amp; Sawyer S. Chronic Neck Pain: Making the Connection Between Capsular Ligament Laxity and Cervical Instability. Open Orthop J. 2014; 8: 326–345.</a:t>
            </a:r>
          </a:p>
          <a:p>
            <a:endParaRPr lang="en-US" dirty="0" smtClean="0"/>
          </a:p>
          <a:p>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11402" y="2150773"/>
            <a:ext cx="5852443" cy="3609006"/>
          </a:xfrm>
        </p:spPr>
      </p:pic>
    </p:spTree>
    <p:extLst>
      <p:ext uri="{BB962C8B-B14F-4D97-AF65-F5344CB8AC3E}">
        <p14:creationId xmlns:p14="http://schemas.microsoft.com/office/powerpoint/2010/main" val="159460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498" y="0"/>
            <a:ext cx="6902103" cy="6858000"/>
          </a:xfrm>
          <a:prstGeom prst="rect">
            <a:avLst/>
          </a:prstGeom>
        </p:spPr>
      </p:pic>
    </p:spTree>
    <p:extLst>
      <p:ext uri="{BB962C8B-B14F-4D97-AF65-F5344CB8AC3E}">
        <p14:creationId xmlns:p14="http://schemas.microsoft.com/office/powerpoint/2010/main" val="2654590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Whiplash Type Injury and Chronic Pain Syndrome</a:t>
            </a:r>
            <a:endParaRPr lang="en-US" sz="4000" dirty="0"/>
          </a:p>
        </p:txBody>
      </p:sp>
      <p:sp>
        <p:nvSpPr>
          <p:cNvPr id="3" name="Content Placeholder 2"/>
          <p:cNvSpPr>
            <a:spLocks noGrp="1"/>
          </p:cNvSpPr>
          <p:nvPr>
            <p:ph sz="half" idx="1"/>
          </p:nvPr>
        </p:nvSpPr>
        <p:spPr/>
        <p:txBody>
          <a:bodyPr>
            <a:normAutofit/>
          </a:bodyPr>
          <a:lstStyle/>
          <a:p>
            <a:endParaRPr lang="en-US" dirty="0" smtClean="0"/>
          </a:p>
          <a:p>
            <a:endParaRPr lang="en-US" dirty="0"/>
          </a:p>
          <a:p>
            <a:r>
              <a:rPr lang="en-US" dirty="0" smtClean="0"/>
              <a:t>Only </a:t>
            </a:r>
            <a:r>
              <a:rPr lang="en-US" dirty="0"/>
              <a:t>50% of patients fully recover from a whiplash-type injury</a:t>
            </a:r>
            <a:r>
              <a:rPr lang="en-US" dirty="0" smtClean="0"/>
              <a:t>.</a:t>
            </a:r>
          </a:p>
          <a:p>
            <a:endParaRPr lang="en-US" dirty="0"/>
          </a:p>
          <a:p>
            <a:r>
              <a:rPr lang="en-US" sz="1700" dirty="0" smtClean="0"/>
              <a:t>Ritchie C, </a:t>
            </a:r>
            <a:r>
              <a:rPr lang="en-US" sz="1700" dirty="0" err="1" smtClean="0"/>
              <a:t>Henrickz</a:t>
            </a:r>
            <a:r>
              <a:rPr lang="en-US" sz="1700" dirty="0" smtClean="0"/>
              <a:t> J, </a:t>
            </a:r>
            <a:r>
              <a:rPr lang="en-US" sz="1700" dirty="0" err="1" smtClean="0"/>
              <a:t>Kenardy</a:t>
            </a:r>
            <a:r>
              <a:rPr lang="en-US" sz="1700" dirty="0" smtClean="0"/>
              <a:t> J, &amp; Sterling M. Derivation of a clinical prediction rule to identify both chronic moderate/severe disability and full recovery following whiplash injury. Pain. 2013 Oct;154(10):2198-206.</a:t>
            </a:r>
            <a:endParaRPr lang="en-US" sz="1700"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87331" y="1825625"/>
            <a:ext cx="4351338" cy="4351338"/>
          </a:xfrm>
        </p:spPr>
      </p:pic>
    </p:spTree>
    <p:extLst>
      <p:ext uri="{BB962C8B-B14F-4D97-AF65-F5344CB8AC3E}">
        <p14:creationId xmlns:p14="http://schemas.microsoft.com/office/powerpoint/2010/main" val="2209296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1711" y="111875"/>
            <a:ext cx="8432657" cy="6746125"/>
          </a:xfrm>
          <a:prstGeom prst="rect">
            <a:avLst/>
          </a:prstGeom>
        </p:spPr>
      </p:pic>
    </p:spTree>
    <p:extLst>
      <p:ext uri="{BB962C8B-B14F-4D97-AF65-F5344CB8AC3E}">
        <p14:creationId xmlns:p14="http://schemas.microsoft.com/office/powerpoint/2010/main" val="3749835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Neck Pain</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The use of conventional modalities for chronic neck pain remains debatable, primarily because most treatments have had limited success</a:t>
            </a:r>
            <a:r>
              <a:rPr lang="en-US" dirty="0" smtClean="0"/>
              <a:t>.</a:t>
            </a:r>
          </a:p>
          <a:p>
            <a:endParaRPr lang="en-US" dirty="0"/>
          </a:p>
          <a:p>
            <a:endParaRPr lang="en-US" dirty="0" smtClean="0"/>
          </a:p>
          <a:p>
            <a:endParaRPr lang="en-US" dirty="0"/>
          </a:p>
          <a:p>
            <a:r>
              <a:rPr lang="en-US" sz="1900" dirty="0" err="1"/>
              <a:t>Steilen</a:t>
            </a:r>
            <a:r>
              <a:rPr lang="en-US" sz="1900" dirty="0"/>
              <a:t> D, Hauser R, </a:t>
            </a:r>
            <a:r>
              <a:rPr lang="en-US" sz="1900" dirty="0" err="1"/>
              <a:t>Woldin</a:t>
            </a:r>
            <a:r>
              <a:rPr lang="en-US" sz="1900" dirty="0"/>
              <a:t> B, &amp; Sawyer S. Chronic Neck Pain: Making the Connection Between Capsular Ligament Laxity and Cervical Instability. Open Orthop J. 2014; 8: 326–345.</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277146"/>
            <a:ext cx="5181600" cy="3448296"/>
          </a:xfrm>
        </p:spPr>
      </p:pic>
    </p:spTree>
    <p:extLst>
      <p:ext uri="{BB962C8B-B14F-4D97-AF65-F5344CB8AC3E}">
        <p14:creationId xmlns:p14="http://schemas.microsoft.com/office/powerpoint/2010/main" val="1664569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Neck Pain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 </a:t>
            </a:r>
            <a:r>
              <a:rPr lang="en-US" dirty="0"/>
              <a:t>review of the </a:t>
            </a:r>
            <a:r>
              <a:rPr lang="en-US" dirty="0" smtClean="0"/>
              <a:t>literature </a:t>
            </a:r>
            <a:r>
              <a:rPr lang="en-US" dirty="0"/>
              <a:t>on the diagnostic and treatment modalities of disorders related to chronic neck pain and concluded that, despite providing temporary relief of symptoms, these treatments do not address the specific problems of healing and are not likely to offer long-term cures</a:t>
            </a:r>
            <a:r>
              <a:rPr lang="en-US" dirty="0" smtClean="0"/>
              <a:t>.</a:t>
            </a:r>
          </a:p>
          <a:p>
            <a:endParaRPr lang="en-US" sz="2100" dirty="0" smtClean="0"/>
          </a:p>
          <a:p>
            <a:endParaRPr lang="en-US" sz="2100" dirty="0"/>
          </a:p>
          <a:p>
            <a:endParaRPr lang="en-US" sz="2100" dirty="0" smtClean="0"/>
          </a:p>
          <a:p>
            <a:r>
              <a:rPr lang="en-US" sz="2100" dirty="0" err="1" smtClean="0"/>
              <a:t>Steilen</a:t>
            </a:r>
            <a:r>
              <a:rPr lang="en-US" sz="2100" dirty="0" smtClean="0"/>
              <a:t> </a:t>
            </a:r>
            <a:r>
              <a:rPr lang="en-US" sz="2100" dirty="0"/>
              <a:t>D, Hauser R, </a:t>
            </a:r>
            <a:r>
              <a:rPr lang="en-US" sz="2100" dirty="0" err="1"/>
              <a:t>Woldin</a:t>
            </a:r>
            <a:r>
              <a:rPr lang="en-US" sz="2100" dirty="0"/>
              <a:t> B, &amp; Sawyer S. Chronic Neck Pain: Making the Connection Between Capsular Ligament Laxity and Cervical Instability. Open Orthop J. 2014; 8: 326–345.</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5590" y="1918952"/>
            <a:ext cx="4731124" cy="4258011"/>
          </a:xfrm>
        </p:spPr>
      </p:pic>
    </p:spTree>
    <p:extLst>
      <p:ext uri="{BB962C8B-B14F-4D97-AF65-F5344CB8AC3E}">
        <p14:creationId xmlns:p14="http://schemas.microsoft.com/office/powerpoint/2010/main" val="28258422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James J. Lehman</a:t>
            </a:r>
            <a:endParaRPr lang="en-US" dirty="0"/>
          </a:p>
        </p:txBody>
      </p:sp>
      <p:sp>
        <p:nvSpPr>
          <p:cNvPr id="3" name="Content Placeholder 2"/>
          <p:cNvSpPr>
            <a:spLocks noGrp="1"/>
          </p:cNvSpPr>
          <p:nvPr>
            <p:ph idx="1"/>
          </p:nvPr>
        </p:nvSpPr>
        <p:spPr>
          <a:xfrm>
            <a:off x="838200" y="2094566"/>
            <a:ext cx="10515600" cy="4351338"/>
          </a:xfrm>
        </p:spPr>
        <p:txBody>
          <a:bodyPr/>
          <a:lstStyle/>
          <a:p>
            <a:r>
              <a:rPr lang="en-US" dirty="0" smtClean="0"/>
              <a:t>PowerPoint presentations: Bridgeport.edu/nmsm</a:t>
            </a:r>
          </a:p>
          <a:p>
            <a:r>
              <a:rPr lang="en-US" dirty="0" smtClean="0"/>
              <a:t>Cell: 505-238-9501</a:t>
            </a:r>
          </a:p>
          <a:p>
            <a:r>
              <a:rPr lang="en-US" dirty="0" smtClean="0"/>
              <a:t>Email: </a:t>
            </a:r>
            <a:r>
              <a:rPr lang="en-US" dirty="0" smtClean="0">
                <a:hlinkClick r:id="rId2"/>
              </a:rPr>
              <a:t>jlehman@bridgeport.edu</a:t>
            </a: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927600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Chronic Neck Pain and Cervical Spine Instability</a:t>
            </a:r>
            <a:endParaRPr lang="en-US" sz="4000" dirty="0"/>
          </a:p>
        </p:txBody>
      </p:sp>
      <p:sp>
        <p:nvSpPr>
          <p:cNvPr id="3" name="Content Placeholder 2"/>
          <p:cNvSpPr>
            <a:spLocks noGrp="1"/>
          </p:cNvSpPr>
          <p:nvPr>
            <p:ph sz="half" idx="1"/>
          </p:nvPr>
        </p:nvSpPr>
        <p:spPr/>
        <p:txBody>
          <a:bodyPr>
            <a:normAutofit fontScale="92500" lnSpcReduction="20000"/>
          </a:bodyPr>
          <a:lstStyle/>
          <a:p>
            <a:r>
              <a:rPr lang="en-US" dirty="0"/>
              <a:t>Chronic neck pain often reflects a state of instability in the cervical spine and is a symptom common to a number of conditions described herein, including disc herniation, cervical spondylosis, whiplash injury and whiplash associated disorder, </a:t>
            </a:r>
            <a:r>
              <a:rPr lang="en-US" dirty="0" smtClean="0"/>
              <a:t>post-concussion </a:t>
            </a:r>
            <a:r>
              <a:rPr lang="en-US" dirty="0"/>
              <a:t>syndrome, vertebrobasilar insufficiency, and </a:t>
            </a:r>
            <a:r>
              <a:rPr lang="en-US" dirty="0" err="1"/>
              <a:t>Barré-Liéou</a:t>
            </a:r>
            <a:r>
              <a:rPr lang="en-US" dirty="0"/>
              <a:t> syndrome</a:t>
            </a:r>
            <a:r>
              <a:rPr lang="en-US" dirty="0" smtClean="0"/>
              <a:t>.</a:t>
            </a:r>
          </a:p>
          <a:p>
            <a:r>
              <a:rPr lang="en-US" sz="1900" dirty="0" err="1"/>
              <a:t>Steilen</a:t>
            </a:r>
            <a:r>
              <a:rPr lang="en-US" sz="1900" dirty="0"/>
              <a:t> D, Hauser R, </a:t>
            </a:r>
            <a:r>
              <a:rPr lang="en-US" sz="1900" dirty="0" err="1"/>
              <a:t>Woldin</a:t>
            </a:r>
            <a:r>
              <a:rPr lang="en-US" sz="1900" dirty="0"/>
              <a:t> B, &amp; Sawyer S. Chronic Neck Pain: Making the Connection Between Capsular Ligament Laxity and Cervical Instability. Open Orthop J. 2014; 8: 326–345.</a:t>
            </a:r>
          </a:p>
          <a:p>
            <a:endParaRPr lang="en-US" sz="19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3175" y="2096294"/>
            <a:ext cx="4819650" cy="3810000"/>
          </a:xfrm>
        </p:spPr>
      </p:pic>
    </p:spTree>
    <p:extLst>
      <p:ext uri="{BB962C8B-B14F-4D97-AF65-F5344CB8AC3E}">
        <p14:creationId xmlns:p14="http://schemas.microsoft.com/office/powerpoint/2010/main" val="2416043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Chronic Neck Pain and Cervical Spine Instability</a:t>
            </a:r>
          </a:p>
        </p:txBody>
      </p:sp>
      <p:sp>
        <p:nvSpPr>
          <p:cNvPr id="3" name="Content Placeholder 2"/>
          <p:cNvSpPr>
            <a:spLocks noGrp="1"/>
          </p:cNvSpPr>
          <p:nvPr>
            <p:ph sz="half" idx="1"/>
          </p:nvPr>
        </p:nvSpPr>
        <p:spPr/>
        <p:txBody>
          <a:bodyPr>
            <a:normAutofit fontScale="92500" lnSpcReduction="10000"/>
          </a:bodyPr>
          <a:lstStyle/>
          <a:p>
            <a:r>
              <a:rPr lang="en-US" dirty="0"/>
              <a:t>When the capsular ligaments are injured, they become elongated and exhibit laxity, which causes excessive movement of the cervical vertebrae. </a:t>
            </a:r>
            <a:endParaRPr lang="en-US" dirty="0" smtClean="0"/>
          </a:p>
          <a:p>
            <a:endParaRPr lang="en-US" dirty="0"/>
          </a:p>
          <a:p>
            <a:endParaRPr lang="en-US" dirty="0" smtClean="0"/>
          </a:p>
          <a:p>
            <a:endParaRPr lang="en-US" dirty="0"/>
          </a:p>
          <a:p>
            <a:r>
              <a:rPr lang="en-US" sz="1900" dirty="0" err="1"/>
              <a:t>Steilen</a:t>
            </a:r>
            <a:r>
              <a:rPr lang="en-US" sz="1900" dirty="0"/>
              <a:t> D, Hauser R, </a:t>
            </a:r>
            <a:r>
              <a:rPr lang="en-US" sz="1900" dirty="0" err="1"/>
              <a:t>Woldin</a:t>
            </a:r>
            <a:r>
              <a:rPr lang="en-US" sz="1900" dirty="0"/>
              <a:t> B, &amp; Sawyer S. Chronic Neck Pain: Making the Connection Between Capsular Ligament Laxity and Cervical Instability. Open Orthop J. 2014; 8: 326–345.</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96349" y="1971191"/>
            <a:ext cx="4270389" cy="4326578"/>
          </a:xfrm>
        </p:spPr>
      </p:pic>
    </p:spTree>
    <p:extLst>
      <p:ext uri="{BB962C8B-B14F-4D97-AF65-F5344CB8AC3E}">
        <p14:creationId xmlns:p14="http://schemas.microsoft.com/office/powerpoint/2010/main" val="2762578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Neck Pain and Prolotherapy</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Based on clinical studies and experience with patients who have visited our chronic pain clinic with complaints of chronic neck pain, we contend that prolotherapy offers a potentially curative treatment option for chronic neck pain related to capsular ligament laxity and underlying cervical instability</a:t>
            </a:r>
            <a:r>
              <a:rPr lang="en-US" dirty="0" smtClean="0"/>
              <a:t>.</a:t>
            </a:r>
          </a:p>
          <a:p>
            <a:r>
              <a:rPr lang="en-US" sz="1900" dirty="0" err="1"/>
              <a:t>Steilen</a:t>
            </a:r>
            <a:r>
              <a:rPr lang="en-US" sz="1900" dirty="0"/>
              <a:t> D, Hauser R, </a:t>
            </a:r>
            <a:r>
              <a:rPr lang="en-US" sz="1900" dirty="0" err="1"/>
              <a:t>Woldin</a:t>
            </a:r>
            <a:r>
              <a:rPr lang="en-US" sz="1900" dirty="0"/>
              <a:t> B, &amp; Sawyer S. Chronic Neck Pain: Making the Connection Between Capsular Ligament Laxity and Cervical Instability. Open Orthop J. 2014; 8: 326–345.</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20859" y="1690688"/>
            <a:ext cx="5822949" cy="4367212"/>
          </a:xfrm>
        </p:spPr>
      </p:pic>
    </p:spTree>
    <p:extLst>
      <p:ext uri="{BB962C8B-B14F-4D97-AF65-F5344CB8AC3E}">
        <p14:creationId xmlns:p14="http://schemas.microsoft.com/office/powerpoint/2010/main" val="3666772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Instability</a:t>
            </a:r>
            <a:endParaRPr lang="en-US" dirty="0"/>
          </a:p>
        </p:txBody>
      </p:sp>
      <p:sp>
        <p:nvSpPr>
          <p:cNvPr id="3" name="Content Placeholder 2"/>
          <p:cNvSpPr>
            <a:spLocks noGrp="1"/>
          </p:cNvSpPr>
          <p:nvPr>
            <p:ph sz="half" idx="1"/>
          </p:nvPr>
        </p:nvSpPr>
        <p:spPr/>
        <p:txBody>
          <a:bodyPr>
            <a:normAutofit lnSpcReduction="10000"/>
          </a:bodyPr>
          <a:lstStyle/>
          <a:p>
            <a:r>
              <a:rPr lang="en-US" dirty="0"/>
              <a:t>Clinical instability is defined as the </a:t>
            </a:r>
            <a:r>
              <a:rPr lang="en-US" dirty="0" smtClean="0"/>
              <a:t>inability </a:t>
            </a:r>
            <a:r>
              <a:rPr lang="en-US" dirty="0"/>
              <a:t>of the spine under physiological loads to maintain its normal pattern of displacement so that there is no neurological damage or irritation, no </a:t>
            </a:r>
            <a:r>
              <a:rPr lang="en-US" dirty="0" smtClean="0"/>
              <a:t>development </a:t>
            </a:r>
            <a:r>
              <a:rPr lang="en-US" dirty="0"/>
              <a:t>of deformity, and no incapacitating </a:t>
            </a:r>
            <a:r>
              <a:rPr lang="en-US" dirty="0" smtClean="0"/>
              <a:t>pain.</a:t>
            </a:r>
          </a:p>
          <a:p>
            <a:r>
              <a:rPr lang="en-US" sz="1700" dirty="0" smtClean="0"/>
              <a:t>Panjabi MM. The stabilizing system of the spine. Part II. Neutral zone and instability hypothesis. ] Spinal </a:t>
            </a:r>
            <a:r>
              <a:rPr lang="en-US" sz="1700" dirty="0" err="1" smtClean="0"/>
              <a:t>Disord</a:t>
            </a:r>
            <a:r>
              <a:rPr lang="en-US" sz="1700" dirty="0" smtClean="0"/>
              <a:t>. 1992;5:390-397.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43205"/>
            <a:ext cx="5181600" cy="3716178"/>
          </a:xfrm>
        </p:spPr>
      </p:pic>
    </p:spTree>
    <p:extLst>
      <p:ext uri="{BB962C8B-B14F-4D97-AF65-F5344CB8AC3E}">
        <p14:creationId xmlns:p14="http://schemas.microsoft.com/office/powerpoint/2010/main" val="996312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Capsular Ligament Laxity</a:t>
            </a:r>
            <a:endParaRPr lang="en-US" dirty="0"/>
          </a:p>
        </p:txBody>
      </p:sp>
      <p:sp>
        <p:nvSpPr>
          <p:cNvPr id="3" name="Content Placeholder 2"/>
          <p:cNvSpPr>
            <a:spLocks noGrp="1"/>
          </p:cNvSpPr>
          <p:nvPr>
            <p:ph sz="half" idx="1"/>
          </p:nvPr>
        </p:nvSpPr>
        <p:spPr/>
        <p:txBody>
          <a:bodyPr>
            <a:normAutofit fontScale="85000" lnSpcReduction="20000"/>
          </a:bodyPr>
          <a:lstStyle/>
          <a:p>
            <a:endParaRPr lang="en-US" dirty="0" smtClean="0"/>
          </a:p>
          <a:p>
            <a:r>
              <a:rPr lang="en-US" dirty="0" smtClean="0"/>
              <a:t>In </a:t>
            </a:r>
            <a:r>
              <a:rPr lang="en-US" dirty="0"/>
              <a:t>the upper cervical spine (C0-C2), this can cause a number of other symptoms including, but not limited to, nerve irritation and vertebrobasilar insufficiency with associated vertigo, tinnitus, dizziness, facial pain, arm pain, and migraine headaches</a:t>
            </a:r>
            <a:r>
              <a:rPr lang="en-US" dirty="0" smtClean="0"/>
              <a:t>.</a:t>
            </a:r>
          </a:p>
          <a:p>
            <a:endParaRPr lang="en-US" sz="1900" dirty="0" smtClean="0"/>
          </a:p>
          <a:p>
            <a:endParaRPr lang="en-US" sz="1900" dirty="0"/>
          </a:p>
          <a:p>
            <a:endParaRPr lang="en-US" sz="1900" dirty="0" smtClean="0"/>
          </a:p>
          <a:p>
            <a:r>
              <a:rPr lang="en-US" sz="1900" dirty="0" smtClean="0"/>
              <a:t>Olson </a:t>
            </a:r>
            <a:r>
              <a:rPr lang="en-US" sz="1900" dirty="0"/>
              <a:t>KA &amp; </a:t>
            </a:r>
            <a:r>
              <a:rPr lang="en-US" sz="1900" dirty="0" err="1"/>
              <a:t>Joder</a:t>
            </a:r>
            <a:r>
              <a:rPr lang="en-US" sz="1900" dirty="0"/>
              <a:t> D. Diagnosis and Treatment of Cervical Spine Clinical Instability. Journal of Orthopaedic &amp; Sports Physical Therapy 2001;31(4):194-206.</a:t>
            </a:r>
          </a:p>
          <a:p>
            <a:pPr marL="0" indent="0">
              <a:buNone/>
            </a:pPr>
            <a:r>
              <a:rPr lang="en-US" sz="1900" dirty="0" smtClean="0"/>
              <a:t> </a:t>
            </a:r>
            <a:endParaRPr lang="en-US" sz="19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199" y="2228045"/>
            <a:ext cx="5599695" cy="3477296"/>
          </a:xfrm>
        </p:spPr>
      </p:pic>
    </p:spTree>
    <p:extLst>
      <p:ext uri="{BB962C8B-B14F-4D97-AF65-F5344CB8AC3E}">
        <p14:creationId xmlns:p14="http://schemas.microsoft.com/office/powerpoint/2010/main" val="2200548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Alteration of Motion Segment Integrity (AOMSI)</a:t>
            </a:r>
            <a:endParaRPr lang="en-US" dirty="0"/>
          </a:p>
        </p:txBody>
      </p:sp>
      <p:sp>
        <p:nvSpPr>
          <p:cNvPr id="3" name="Content Placeholder 2"/>
          <p:cNvSpPr>
            <a:spLocks noGrp="1"/>
          </p:cNvSpPr>
          <p:nvPr>
            <p:ph sz="half" idx="1"/>
          </p:nvPr>
        </p:nvSpPr>
        <p:spPr/>
        <p:txBody>
          <a:bodyPr/>
          <a:lstStyle/>
          <a:p>
            <a:r>
              <a:rPr lang="en-US" dirty="0"/>
              <a:t>Alteration of motion segment integrity is determined by exact mensuration procedure published in the </a:t>
            </a:r>
            <a:r>
              <a:rPr lang="en-US" i="1" dirty="0"/>
              <a:t>AMA Guides to the Evaluation of Permanent Impairment.</a:t>
            </a:r>
            <a:r>
              <a:rPr lang="en-US" dirty="0"/>
              <a:t>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0679" y="1825625"/>
            <a:ext cx="4324642" cy="4351338"/>
          </a:xfrm>
        </p:spPr>
      </p:pic>
    </p:spTree>
    <p:extLst>
      <p:ext uri="{BB962C8B-B14F-4D97-AF65-F5344CB8AC3E}">
        <p14:creationId xmlns:p14="http://schemas.microsoft.com/office/powerpoint/2010/main" val="1686042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Ligament Instability</a:t>
            </a:r>
            <a:endParaRPr lang="en-US" dirty="0"/>
          </a:p>
        </p:txBody>
      </p:sp>
      <p:sp>
        <p:nvSpPr>
          <p:cNvPr id="3" name="Content Placeholder 2"/>
          <p:cNvSpPr>
            <a:spLocks noGrp="1"/>
          </p:cNvSpPr>
          <p:nvPr>
            <p:ph sz="half" idx="1"/>
          </p:nvPr>
        </p:nvSpPr>
        <p:spPr/>
        <p:txBody>
          <a:bodyPr/>
          <a:lstStyle/>
          <a:p>
            <a:r>
              <a:rPr lang="en-US" dirty="0"/>
              <a:t>The AMA Guides to the Evaluation of Permanent Impairment, 3rd, 4th ,5th and 6th editions have described the measurement method to determine ligament </a:t>
            </a:r>
            <a:r>
              <a:rPr lang="en-US" dirty="0" smtClean="0"/>
              <a:t>instability.</a:t>
            </a: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7050" y="2024856"/>
            <a:ext cx="3771900" cy="3952875"/>
          </a:xfrm>
        </p:spPr>
      </p:pic>
    </p:spTree>
    <p:extLst>
      <p:ext uri="{BB962C8B-B14F-4D97-AF65-F5344CB8AC3E}">
        <p14:creationId xmlns:p14="http://schemas.microsoft.com/office/powerpoint/2010/main" val="10069735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George’s Line</a:t>
            </a:r>
            <a:endParaRPr lang="en-US" dirty="0"/>
          </a:p>
        </p:txBody>
      </p:sp>
      <p:sp>
        <p:nvSpPr>
          <p:cNvPr id="3" name="Content Placeholder 2"/>
          <p:cNvSpPr>
            <a:spLocks noGrp="1"/>
          </p:cNvSpPr>
          <p:nvPr>
            <p:ph sz="half" idx="1"/>
          </p:nvPr>
        </p:nvSpPr>
        <p:spPr/>
        <p:txBody>
          <a:bodyPr/>
          <a:lstStyle/>
          <a:p>
            <a:r>
              <a:rPr lang="en-US" dirty="0"/>
              <a:t>A moderate </a:t>
            </a:r>
            <a:r>
              <a:rPr lang="en-US" dirty="0" smtClean="0"/>
              <a:t>(greater than 3.5 </a:t>
            </a:r>
            <a:r>
              <a:rPr lang="en-US" dirty="0"/>
              <a:t>mm) break in George's Line on the flexion and extension lateral X-ray films is a permanent impairment, equivalent to a post-surgical fusion of two cervical vertebra.</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6209" y="1929135"/>
            <a:ext cx="4337323" cy="4394392"/>
          </a:xfrm>
        </p:spPr>
      </p:pic>
    </p:spTree>
    <p:extLst>
      <p:ext uri="{BB962C8B-B14F-4D97-AF65-F5344CB8AC3E}">
        <p14:creationId xmlns:p14="http://schemas.microsoft.com/office/powerpoint/2010/main" val="2042690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Listhesis</a:t>
            </a:r>
            <a:r>
              <a:rPr lang="en-US" dirty="0" smtClean="0"/>
              <a:t> and Ligament Laxity</a:t>
            </a:r>
            <a:endParaRPr lang="en-US" dirty="0"/>
          </a:p>
        </p:txBody>
      </p:sp>
      <p:sp>
        <p:nvSpPr>
          <p:cNvPr id="3" name="Content Placeholder 2"/>
          <p:cNvSpPr>
            <a:spLocks noGrp="1"/>
          </p:cNvSpPr>
          <p:nvPr>
            <p:ph sz="half" idx="1"/>
          </p:nvPr>
        </p:nvSpPr>
        <p:spPr/>
        <p:txBody>
          <a:bodyPr/>
          <a:lstStyle/>
          <a:p>
            <a:r>
              <a:rPr lang="en-US" dirty="0"/>
              <a:t>Most chiropractors see small anterolisthesis and/or retrolisthesis on the films and ignore it or fail to appreciate its significance.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75212" y="1817379"/>
            <a:ext cx="3875616" cy="4944029"/>
          </a:xfrm>
        </p:spPr>
      </p:pic>
    </p:spTree>
    <p:extLst>
      <p:ext uri="{BB962C8B-B14F-4D97-AF65-F5344CB8AC3E}">
        <p14:creationId xmlns:p14="http://schemas.microsoft.com/office/powerpoint/2010/main" val="13422168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C219-9CD9-43DC-85ED-B53A1A200EB8}"/>
              </a:ext>
            </a:extLst>
          </p:cNvPr>
          <p:cNvSpPr>
            <a:spLocks noGrp="1"/>
          </p:cNvSpPr>
          <p:nvPr>
            <p:ph type="title"/>
          </p:nvPr>
        </p:nvSpPr>
        <p:spPr/>
        <p:txBody>
          <a:bodyPr/>
          <a:lstStyle/>
          <a:p>
            <a:r>
              <a:rPr lang="en-US" dirty="0"/>
              <a:t>Quantification (mm)</a:t>
            </a:r>
          </a:p>
        </p:txBody>
      </p:sp>
      <p:sp>
        <p:nvSpPr>
          <p:cNvPr id="3" name="Content Placeholder 2">
            <a:extLst>
              <a:ext uri="{FF2B5EF4-FFF2-40B4-BE49-F238E27FC236}">
                <a16:creationId xmlns:a16="http://schemas.microsoft.com/office/drawing/2014/main" id="{36BE7E94-D081-4F0C-8219-C90B30038761}"/>
              </a:ext>
            </a:extLst>
          </p:cNvPr>
          <p:cNvSpPr>
            <a:spLocks noGrp="1"/>
          </p:cNvSpPr>
          <p:nvPr>
            <p:ph sz="half" idx="1"/>
          </p:nvPr>
        </p:nvSpPr>
        <p:spPr/>
        <p:txBody>
          <a:bodyPr/>
          <a:lstStyle/>
          <a:p>
            <a:pPr algn="ctr"/>
            <a:endParaRPr lang="en-US" dirty="0"/>
          </a:p>
          <a:p>
            <a:pPr marL="0" indent="0">
              <a:buNone/>
            </a:pPr>
            <a:r>
              <a:rPr lang="en-US" dirty="0" smtClean="0"/>
              <a:t>Loss of motion segment integrity is defined as an </a:t>
            </a:r>
            <a:r>
              <a:rPr lang="en-US" b="1" u="sng" dirty="0" smtClean="0"/>
              <a:t>anteroposterior</a:t>
            </a:r>
            <a:r>
              <a:rPr lang="en-US" dirty="0" smtClean="0"/>
              <a:t> motion of one vertebra over another that is greater than 3.5 mm</a:t>
            </a:r>
            <a:endParaRPr lang="en-US" dirty="0"/>
          </a:p>
          <a:p>
            <a:pPr algn="ctr"/>
            <a:endParaRPr lang="en-US" sz="3200" dirty="0" smtClean="0"/>
          </a:p>
          <a:p>
            <a:pPr algn="ctr"/>
            <a:endParaRPr lang="en-US" sz="3200" dirty="0"/>
          </a:p>
          <a:p>
            <a:pPr marL="0" indent="0">
              <a:buNone/>
            </a:pPr>
            <a:endParaRPr lang="en-US" dirty="0"/>
          </a:p>
          <a:p>
            <a:endParaRPr lang="en-US" dirty="0"/>
          </a:p>
        </p:txBody>
      </p:sp>
      <p:sp>
        <p:nvSpPr>
          <p:cNvPr id="6" name="Footer Placeholder 5">
            <a:extLst>
              <a:ext uri="{FF2B5EF4-FFF2-40B4-BE49-F238E27FC236}">
                <a16:creationId xmlns:a16="http://schemas.microsoft.com/office/drawing/2014/main" id="{773B5A4F-F282-4A71-B3A4-F5072BD9AF7B}"/>
              </a:ext>
            </a:extLst>
          </p:cNvPr>
          <p:cNvSpPr>
            <a:spLocks noGrp="1"/>
          </p:cNvSpPr>
          <p:nvPr>
            <p:ph type="ftr" sz="quarter" idx="11"/>
          </p:nvPr>
        </p:nvSpPr>
        <p:spPr/>
        <p:txBody>
          <a:bodyPr/>
          <a:lstStyle/>
          <a:p>
            <a:pPr>
              <a:defRPr/>
            </a:pPr>
            <a:r>
              <a:rPr lang="en-US" dirty="0"/>
              <a:t>Todd@CieloChiropractic.com  813.215.5581</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8931" y="1375949"/>
            <a:ext cx="4914869" cy="4980401"/>
          </a:xfrm>
        </p:spPr>
      </p:pic>
    </p:spTree>
    <p:extLst>
      <p:ext uri="{BB962C8B-B14F-4D97-AF65-F5344CB8AC3E}">
        <p14:creationId xmlns:p14="http://schemas.microsoft.com/office/powerpoint/2010/main" val="3172628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sz="half" idx="1"/>
          </p:nvPr>
        </p:nvSpPr>
        <p:spPr/>
        <p:txBody>
          <a:bodyPr>
            <a:normAutofit fontScale="70000" lnSpcReduction="20000"/>
          </a:bodyPr>
          <a:lstStyle/>
          <a:p>
            <a:pPr lvl="0"/>
            <a:r>
              <a:rPr lang="en-US" dirty="0" smtClean="0"/>
              <a:t>Recognize </a:t>
            </a:r>
            <a:r>
              <a:rPr lang="en-US" dirty="0"/>
              <a:t>that cervical sprains may cause laxity of spinal ligament and hypermobile/unstable joints</a:t>
            </a:r>
            <a:r>
              <a:rPr lang="en-US" dirty="0" smtClean="0"/>
              <a:t>.</a:t>
            </a:r>
          </a:p>
          <a:p>
            <a:r>
              <a:rPr lang="en-US" dirty="0"/>
              <a:t>Differentiate stable, hypermobile, and unstable post-traumatic cervical spine </a:t>
            </a:r>
            <a:r>
              <a:rPr lang="en-US" dirty="0" smtClean="0"/>
              <a:t>injuries.</a:t>
            </a:r>
            <a:endParaRPr lang="en-US" dirty="0"/>
          </a:p>
          <a:p>
            <a:pPr lvl="0"/>
            <a:r>
              <a:rPr lang="en-US" dirty="0" smtClean="0"/>
              <a:t>Justify </a:t>
            </a:r>
            <a:r>
              <a:rPr lang="en-US" dirty="0"/>
              <a:t>the technology necessary to evaluate cervical spines for post-traumatic </a:t>
            </a:r>
            <a:r>
              <a:rPr lang="en-US" dirty="0" smtClean="0"/>
              <a:t>instability.</a:t>
            </a:r>
            <a:endParaRPr lang="en-US" dirty="0"/>
          </a:p>
          <a:p>
            <a:pPr lvl="0"/>
            <a:r>
              <a:rPr lang="en-US" dirty="0"/>
              <a:t>Explain the impairment rating for cervical spine subluxations and instability</a:t>
            </a:r>
            <a:r>
              <a:rPr lang="en-US" dirty="0" smtClean="0"/>
              <a:t>.</a:t>
            </a:r>
          </a:p>
          <a:p>
            <a:r>
              <a:rPr lang="en-US" dirty="0"/>
              <a:t>Recognize value of prolotherapy for chronic neck pain with lax ligaments.</a:t>
            </a:r>
          </a:p>
          <a:p>
            <a:pPr lvl="0"/>
            <a:endParaRPr lang="en-US" dirty="0"/>
          </a:p>
          <a:p>
            <a:endParaRPr lang="en-US" dirty="0" smtClean="0"/>
          </a:p>
          <a:p>
            <a:pPr marL="0" indent="0">
              <a:buNone/>
            </a:pPr>
            <a:r>
              <a:rPr lang="en-US" dirty="0" smtClean="0"/>
              <a:t> </a:t>
            </a:r>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6852" y="2038419"/>
            <a:ext cx="4216746" cy="4272230"/>
          </a:xfrm>
        </p:spPr>
      </p:pic>
    </p:spTree>
    <p:extLst>
      <p:ext uri="{BB962C8B-B14F-4D97-AF65-F5344CB8AC3E}">
        <p14:creationId xmlns:p14="http://schemas.microsoft.com/office/powerpoint/2010/main" val="220405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Unstable Cervical Spine</a:t>
            </a:r>
            <a:endParaRPr lang="en-US" dirty="0"/>
          </a:p>
        </p:txBody>
      </p:sp>
      <p:sp>
        <p:nvSpPr>
          <p:cNvPr id="3" name="Content Placeholder 2"/>
          <p:cNvSpPr>
            <a:spLocks noGrp="1"/>
          </p:cNvSpPr>
          <p:nvPr>
            <p:ph sz="half" idx="1"/>
          </p:nvPr>
        </p:nvSpPr>
        <p:spPr/>
        <p:txBody>
          <a:bodyPr/>
          <a:lstStyle/>
          <a:p>
            <a:r>
              <a:rPr lang="en-US" dirty="0"/>
              <a:t>Total translation of greater than 3.5 mm in the cervical spine is a DRE Category IV permanent impairment of 25 percent to 28 percent whole person in the AMA </a:t>
            </a:r>
            <a:r>
              <a:rPr lang="en-US" i="1" dirty="0"/>
              <a:t>Guides</a:t>
            </a:r>
            <a:r>
              <a:rPr lang="en-US" dirty="0"/>
              <a: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41714" y="1825626"/>
            <a:ext cx="3426694" cy="4643898"/>
          </a:xfrm>
        </p:spPr>
      </p:pic>
    </p:spTree>
    <p:extLst>
      <p:ext uri="{BB962C8B-B14F-4D97-AF65-F5344CB8AC3E}">
        <p14:creationId xmlns:p14="http://schemas.microsoft.com/office/powerpoint/2010/main" val="21273115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Alteration of Motion Segment Integrity AOMSI</a:t>
            </a:r>
          </a:p>
        </p:txBody>
      </p:sp>
      <p:sp>
        <p:nvSpPr>
          <p:cNvPr id="3" name="Content Placeholder 2"/>
          <p:cNvSpPr>
            <a:spLocks noGrp="1"/>
          </p:cNvSpPr>
          <p:nvPr>
            <p:ph sz="half" idx="1"/>
          </p:nvPr>
        </p:nvSpPr>
        <p:spPr/>
        <p:txBody>
          <a:bodyPr/>
          <a:lstStyle/>
          <a:p>
            <a:r>
              <a:rPr lang="en-US" dirty="0"/>
              <a:t>When the range of motion of adjacent motion segments differs by 11 degrees or greater it is classified as AOMSI . </a:t>
            </a:r>
            <a:endParaRPr lang="en-US" dirty="0" smtClean="0"/>
          </a:p>
          <a:p>
            <a:r>
              <a:rPr lang="en-US" dirty="0" smtClean="0"/>
              <a:t>This </a:t>
            </a:r>
            <a:r>
              <a:rPr lang="en-US" dirty="0"/>
              <a:t>is a direct consequence of a loss of ligament integrity. </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41112" y="1957589"/>
            <a:ext cx="5576411" cy="3992450"/>
          </a:xfrm>
        </p:spPr>
      </p:pic>
    </p:spTree>
    <p:extLst>
      <p:ext uri="{BB962C8B-B14F-4D97-AF65-F5344CB8AC3E}">
        <p14:creationId xmlns:p14="http://schemas.microsoft.com/office/powerpoint/2010/main" val="182353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876" y="0"/>
            <a:ext cx="9144000" cy="6858000"/>
          </a:xfrm>
          <a:prstGeom prst="rect">
            <a:avLst/>
          </a:prstGeom>
        </p:spPr>
      </p:pic>
    </p:spTree>
    <p:extLst>
      <p:ext uri="{BB962C8B-B14F-4D97-AF65-F5344CB8AC3E}">
        <p14:creationId xmlns:p14="http://schemas.microsoft.com/office/powerpoint/2010/main" val="3950307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1C8E3A8-64D2-446E-877D-C2ABBA5F9C5E}" type="slidenum">
              <a:rPr lang="en-US" smtClean="0">
                <a:solidFill>
                  <a:prstClr val="black">
                    <a:lumMod val="65000"/>
                    <a:lumOff val="35000"/>
                  </a:prstClr>
                </a:solidFill>
              </a:rPr>
              <a:pPr>
                <a:defRPr/>
              </a:pPr>
              <a:t>33</a:t>
            </a:fld>
            <a:endParaRPr lang="en-US">
              <a:solidFill>
                <a:prstClr val="black">
                  <a:lumMod val="65000"/>
                  <a:lumOff val="35000"/>
                </a:prstClr>
              </a:solidFill>
            </a:endParaRPr>
          </a:p>
        </p:txBody>
      </p:sp>
      <p:sp>
        <p:nvSpPr>
          <p:cNvPr id="4" name="TextBox 3"/>
          <p:cNvSpPr txBox="1">
            <a:spLocks noChangeArrowheads="1"/>
          </p:cNvSpPr>
          <p:nvPr/>
        </p:nvSpPr>
        <p:spPr bwMode="auto">
          <a:xfrm>
            <a:off x="2203766" y="1"/>
            <a:ext cx="7924800" cy="1200329"/>
          </a:xfrm>
          <a:prstGeom prst="rect">
            <a:avLst/>
          </a:prstGeom>
          <a:noFill/>
          <a:ln w="9525">
            <a:noFill/>
            <a:miter lim="800000"/>
            <a:headEnd/>
            <a:tailEnd/>
          </a:ln>
        </p:spPr>
        <p:txBody>
          <a:bodyPr>
            <a:spAutoFit/>
          </a:bodyPr>
          <a:lstStyle/>
          <a:p>
            <a:pPr eaLnBrk="0" hangingPunct="0"/>
            <a:r>
              <a:rPr lang="en-US" dirty="0">
                <a:solidFill>
                  <a:prstClr val="black"/>
                </a:solidFill>
                <a:latin typeface="Comic Sans MS" pitchFamily="66" charset="0"/>
              </a:rPr>
              <a:t>	</a:t>
            </a:r>
          </a:p>
          <a:p>
            <a:pPr eaLnBrk="0" hangingPunct="0"/>
            <a:r>
              <a:rPr lang="en-US" dirty="0">
                <a:solidFill>
                  <a:prstClr val="black"/>
                </a:solidFill>
                <a:latin typeface="Comic Sans MS" pitchFamily="66" charset="0"/>
              </a:rPr>
              <a:t>	</a:t>
            </a:r>
          </a:p>
          <a:p>
            <a:pPr eaLnBrk="0" hangingPunct="0"/>
            <a:r>
              <a:rPr lang="en-US" dirty="0">
                <a:solidFill>
                  <a:prstClr val="black"/>
                </a:solidFill>
                <a:latin typeface="Comic Sans MS" pitchFamily="66" charset="0"/>
              </a:rPr>
              <a:t>	George’s Line, since 1919, is relevant to ascertaining alignment in order to detect post-traumatic cervical injuries. </a:t>
            </a:r>
            <a:r>
              <a:rPr lang="en-US" b="1" u="sng" dirty="0">
                <a:solidFill>
                  <a:srgbClr val="FF0000"/>
                </a:solidFill>
                <a:latin typeface="Comic Sans MS" pitchFamily="66" charset="0"/>
              </a:rPr>
              <a:t>(Locate)</a:t>
            </a:r>
          </a:p>
        </p:txBody>
      </p:sp>
      <p:sp>
        <p:nvSpPr>
          <p:cNvPr id="3" name="Footer Placeholder 2"/>
          <p:cNvSpPr>
            <a:spLocks noGrp="1"/>
          </p:cNvSpPr>
          <p:nvPr>
            <p:ph type="ftr" sz="quarter" idx="11"/>
          </p:nvPr>
        </p:nvSpPr>
        <p:spPr/>
        <p:txBody>
          <a:bodyPr/>
          <a:lstStyle/>
          <a:p>
            <a:pPr>
              <a:defRPr/>
            </a:pPr>
            <a:r>
              <a:rPr lang="en-US">
                <a:solidFill>
                  <a:prstClr val="black">
                    <a:lumMod val="65000"/>
                    <a:lumOff val="35000"/>
                  </a:prstClr>
                </a:solidFill>
              </a:rPr>
              <a:t>Dr. Todd Cielo                         (813)215-5581                    WWW.DXDXRAY.COM</a:t>
            </a:r>
            <a:endParaRPr lang="en-US" dirty="0">
              <a:solidFill>
                <a:prstClr val="black">
                  <a:lumMod val="65000"/>
                  <a:lumOff val="35000"/>
                </a:prstClr>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690" y="1215353"/>
            <a:ext cx="3072310" cy="50733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921" y="2755779"/>
            <a:ext cx="3758110" cy="1966744"/>
          </a:xfrm>
          <a:prstGeom prst="rect">
            <a:avLst/>
          </a:prstGeom>
        </p:spPr>
      </p:pic>
    </p:spTree>
    <p:extLst>
      <p:ext uri="{BB962C8B-B14F-4D97-AF65-F5344CB8AC3E}">
        <p14:creationId xmlns:p14="http://schemas.microsoft.com/office/powerpoint/2010/main" val="375744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UBLUXATIONS (Define)"/>
          <p:cNvSpPr txBox="1">
            <a:spLocks noGrp="1"/>
          </p:cNvSpPr>
          <p:nvPr>
            <p:ph type="body" idx="4294967295"/>
          </p:nvPr>
        </p:nvSpPr>
        <p:spPr>
          <a:xfrm>
            <a:off x="2707351" y="1383267"/>
            <a:ext cx="6429375" cy="493923"/>
          </a:xfrm>
          <a:prstGeom prst="rect">
            <a:avLst/>
          </a:prstGeom>
        </p:spPr>
        <p:txBody>
          <a:bodyPr>
            <a:normAutofit/>
          </a:bodyPr>
          <a:lstStyle/>
          <a:p>
            <a:pPr marL="0" indent="0" algn="ctr">
              <a:buNone/>
              <a:defRPr>
                <a:solidFill>
                  <a:srgbClr val="FFFFFF"/>
                </a:solidFill>
              </a:defRPr>
            </a:pPr>
            <a:r>
              <a:rPr sz="2321" b="1" u="sng" dirty="0">
                <a:solidFill>
                  <a:schemeClr val="tx1">
                    <a:lumMod val="95000"/>
                    <a:lumOff val="5000"/>
                  </a:schemeClr>
                </a:solidFill>
                <a:latin typeface="Century Gothic" panose="020B0502020202020204" pitchFamily="34" charset="0"/>
              </a:rPr>
              <a:t>SUBLUXATIONS</a:t>
            </a:r>
            <a:r>
              <a:rPr lang="en-US" sz="2321" b="1" u="sng" dirty="0">
                <a:solidFill>
                  <a:schemeClr val="tx1">
                    <a:lumMod val="95000"/>
                    <a:lumOff val="5000"/>
                  </a:schemeClr>
                </a:solidFill>
                <a:latin typeface="Century Gothic" panose="020B0502020202020204" pitchFamily="34" charset="0"/>
              </a:rPr>
              <a:t> (DEFINE)</a:t>
            </a:r>
            <a:endParaRPr sz="2321" b="1" u="sng" dirty="0">
              <a:solidFill>
                <a:schemeClr val="tx1">
                  <a:lumMod val="95000"/>
                  <a:lumOff val="5000"/>
                </a:schemeClr>
              </a:solidFill>
              <a:latin typeface="Century Gothic" panose="020B0502020202020204" pitchFamily="34" charset="0"/>
            </a:endParaRPr>
          </a:p>
        </p:txBody>
      </p:sp>
      <p:sp>
        <p:nvSpPr>
          <p:cNvPr id="187" name="Content Placeholder 2"/>
          <p:cNvSpPr txBox="1"/>
          <p:nvPr/>
        </p:nvSpPr>
        <p:spPr>
          <a:xfrm>
            <a:off x="2875874" y="2443190"/>
            <a:ext cx="5110118" cy="2366857"/>
          </a:xfrm>
          <a:prstGeom prst="rect">
            <a:avLst/>
          </a:prstGeom>
          <a:ln w="12700">
            <a:miter lim="400000"/>
          </a:ln>
          <a:extLst>
            <a:ext uri="{C572A759-6A51-4108-AA02-DFA0A04FC94B}">
              <ma14:wrappingTextBoxFlag xmlns:ma14="http://schemas.microsoft.com/office/mac/drawingml/2011/main" xmlns="" val="1"/>
            </a:ext>
          </a:extLst>
        </p:spPr>
        <p:txBody>
          <a:bodyPr lIns="24110" rIns="24110">
            <a:normAutofit/>
          </a:bodyPr>
          <a:lstStyle/>
          <a:p>
            <a:pPr marL="180820" indent="-180820" defTabSz="482186">
              <a:spcBef>
                <a:spcPts val="264"/>
              </a:spcBef>
              <a:buSzPct val="100000"/>
              <a:buChar char="▪"/>
              <a:defRPr sz="2400" b="1" u="sng">
                <a:solidFill>
                  <a:srgbClr val="808080"/>
                </a:solidFill>
                <a:latin typeface="Century Gothic"/>
                <a:ea typeface="Century Gothic"/>
                <a:cs typeface="Century Gothic"/>
                <a:sym typeface="Century Gothic"/>
              </a:defRPr>
            </a:pPr>
            <a:r>
              <a:rPr sz="1898" dirty="0">
                <a:solidFill>
                  <a:schemeClr val="tx1">
                    <a:lumMod val="95000"/>
                    <a:lumOff val="5000"/>
                  </a:schemeClr>
                </a:solidFill>
                <a:latin typeface="Century Gothic" panose="020B0502020202020204" pitchFamily="34" charset="0"/>
              </a:rPr>
              <a:t>ANTEROLISTHESIS</a:t>
            </a:r>
          </a:p>
          <a:p>
            <a:pPr marL="180820" indent="-180820" defTabSz="482186">
              <a:spcBef>
                <a:spcPts val="264"/>
              </a:spcBef>
              <a:buSzPct val="100000"/>
              <a:buChar char="▪"/>
              <a:defRPr sz="2400" b="1" u="sng">
                <a:solidFill>
                  <a:srgbClr val="808080"/>
                </a:solidFill>
                <a:latin typeface="Century Gothic"/>
                <a:ea typeface="Century Gothic"/>
                <a:cs typeface="Century Gothic"/>
                <a:sym typeface="Century Gothic"/>
              </a:defRPr>
            </a:pPr>
            <a:endParaRPr lang="en-US" sz="1898" dirty="0"/>
          </a:p>
          <a:p>
            <a:pPr marL="180820" indent="-180820" defTabSz="482186">
              <a:spcBef>
                <a:spcPts val="264"/>
              </a:spcBef>
              <a:buSzPct val="100000"/>
              <a:buChar char="▪"/>
              <a:defRPr sz="2400" b="1" u="sng">
                <a:solidFill>
                  <a:srgbClr val="808080"/>
                </a:solidFill>
                <a:latin typeface="Century Gothic"/>
                <a:ea typeface="Century Gothic"/>
                <a:cs typeface="Century Gothic"/>
                <a:sym typeface="Century Gothic"/>
              </a:defRPr>
            </a:pPr>
            <a:r>
              <a:rPr lang="en-US" sz="1898" dirty="0">
                <a:solidFill>
                  <a:schemeClr val="tx1">
                    <a:lumMod val="95000"/>
                    <a:lumOff val="5000"/>
                  </a:schemeClr>
                </a:solidFill>
                <a:latin typeface="Century Gothic" panose="020B0502020202020204" pitchFamily="34" charset="0"/>
              </a:rPr>
              <a:t>FLEXION</a:t>
            </a:r>
            <a:endParaRPr sz="1898" dirty="0">
              <a:solidFill>
                <a:schemeClr val="tx1">
                  <a:lumMod val="95000"/>
                  <a:lumOff val="5000"/>
                </a:schemeClr>
              </a:solidFill>
              <a:latin typeface="Century Gothic" panose="020B0502020202020204" pitchFamily="34" charset="0"/>
            </a:endParaRPr>
          </a:p>
          <a:p>
            <a:pPr marL="180820" indent="-180820" defTabSz="482186">
              <a:spcBef>
                <a:spcPts val="264"/>
              </a:spcBef>
              <a:buSzPct val="100000"/>
              <a:buChar char="▪"/>
              <a:defRPr sz="2400" b="1" u="sng">
                <a:solidFill>
                  <a:srgbClr val="808080"/>
                </a:solidFill>
                <a:latin typeface="Century Gothic"/>
                <a:ea typeface="Century Gothic"/>
                <a:cs typeface="Century Gothic"/>
                <a:sym typeface="Century Gothic"/>
              </a:defRPr>
            </a:pPr>
            <a:endParaRPr lang="en-US" sz="1898" dirty="0">
              <a:solidFill>
                <a:schemeClr val="tx1">
                  <a:lumMod val="95000"/>
                  <a:lumOff val="5000"/>
                </a:schemeClr>
              </a:solidFill>
            </a:endParaRPr>
          </a:p>
          <a:p>
            <a:pPr marL="180820" indent="-180820" defTabSz="482186">
              <a:spcBef>
                <a:spcPts val="264"/>
              </a:spcBef>
              <a:buSzPct val="100000"/>
              <a:buChar char="▪"/>
              <a:defRPr sz="2400" b="1" u="sng">
                <a:solidFill>
                  <a:srgbClr val="808080"/>
                </a:solidFill>
                <a:latin typeface="Century Gothic"/>
                <a:ea typeface="Century Gothic"/>
                <a:cs typeface="Century Gothic"/>
                <a:sym typeface="Century Gothic"/>
              </a:defRPr>
            </a:pPr>
            <a:r>
              <a:rPr lang="en-US" sz="1898" dirty="0">
                <a:solidFill>
                  <a:schemeClr val="tx1">
                    <a:lumMod val="95000"/>
                    <a:lumOff val="5000"/>
                  </a:schemeClr>
                </a:solidFill>
              </a:rPr>
              <a:t>RETROLISTHESIS</a:t>
            </a:r>
            <a:endParaRPr sz="1898" dirty="0">
              <a:solidFill>
                <a:schemeClr val="tx1">
                  <a:lumMod val="95000"/>
                  <a:lumOff val="5000"/>
                </a:schemeClr>
              </a:solidFill>
            </a:endParaRPr>
          </a:p>
          <a:p>
            <a:pPr marL="180820" indent="-180820" defTabSz="482186">
              <a:spcBef>
                <a:spcPts val="264"/>
              </a:spcBef>
              <a:buSzPct val="100000"/>
              <a:buChar char="▪"/>
              <a:defRPr sz="2400" b="1" u="sng">
                <a:solidFill>
                  <a:srgbClr val="808080"/>
                </a:solidFill>
                <a:latin typeface="Century Gothic"/>
                <a:ea typeface="Century Gothic"/>
                <a:cs typeface="Century Gothic"/>
                <a:sym typeface="Century Gothic"/>
              </a:defRPr>
            </a:pPr>
            <a:endParaRPr lang="en-US" sz="1898" dirty="0">
              <a:solidFill>
                <a:schemeClr val="tx1">
                  <a:lumMod val="95000"/>
                  <a:lumOff val="5000"/>
                </a:schemeClr>
              </a:solidFill>
            </a:endParaRPr>
          </a:p>
          <a:p>
            <a:pPr marL="180820" indent="-180820" defTabSz="482186">
              <a:spcBef>
                <a:spcPts val="264"/>
              </a:spcBef>
              <a:buSzPct val="100000"/>
              <a:buChar char="▪"/>
              <a:defRPr sz="2400" b="1" u="sng">
                <a:solidFill>
                  <a:srgbClr val="808080"/>
                </a:solidFill>
                <a:latin typeface="Century Gothic"/>
                <a:ea typeface="Century Gothic"/>
                <a:cs typeface="Century Gothic"/>
                <a:sym typeface="Century Gothic"/>
              </a:defRPr>
            </a:pPr>
            <a:r>
              <a:rPr sz="1898" dirty="0">
                <a:solidFill>
                  <a:schemeClr val="tx1">
                    <a:lumMod val="95000"/>
                    <a:lumOff val="5000"/>
                  </a:schemeClr>
                </a:solidFill>
              </a:rPr>
              <a:t>EXTENSION</a:t>
            </a:r>
          </a:p>
          <a:p>
            <a:pPr defTabSz="482186">
              <a:spcBef>
                <a:spcPts val="264"/>
              </a:spcBef>
              <a:buSzPct val="100000"/>
              <a:defRPr sz="2400">
                <a:solidFill>
                  <a:srgbClr val="808080"/>
                </a:solidFill>
                <a:latin typeface="Century Gothic"/>
                <a:ea typeface="Century Gothic"/>
                <a:cs typeface="Century Gothic"/>
                <a:sym typeface="Century Gothic"/>
              </a:defRPr>
            </a:pPr>
            <a:endParaRPr sz="1265" dirty="0"/>
          </a:p>
          <a:p>
            <a:pPr algn="ctr" defTabSz="482186">
              <a:spcBef>
                <a:spcPts val="264"/>
              </a:spcBef>
              <a:buFont typeface="Arial"/>
              <a:defRPr sz="2400">
                <a:solidFill>
                  <a:srgbClr val="808080"/>
                </a:solidFill>
                <a:latin typeface="Century Gothic"/>
                <a:ea typeface="Century Gothic"/>
                <a:cs typeface="Century Gothic"/>
                <a:sym typeface="Century Gothic"/>
              </a:defRPr>
            </a:pPr>
            <a:endParaRPr lang="en-US" sz="1265" dirty="0"/>
          </a:p>
          <a:p>
            <a:pPr algn="ctr" defTabSz="482186">
              <a:spcBef>
                <a:spcPts val="264"/>
              </a:spcBef>
              <a:buFont typeface="Arial"/>
              <a:defRPr sz="2400">
                <a:solidFill>
                  <a:srgbClr val="808080"/>
                </a:solidFill>
                <a:latin typeface="Century Gothic"/>
                <a:ea typeface="Century Gothic"/>
                <a:cs typeface="Century Gothic"/>
                <a:sym typeface="Century Gothic"/>
              </a:defRPr>
            </a:pPr>
            <a:endParaRPr lang="en-US" sz="1265" dirty="0"/>
          </a:p>
        </p:txBody>
      </p:sp>
      <p:pic>
        <p:nvPicPr>
          <p:cNvPr id="2" name="Picture 1">
            <a:extLst>
              <a:ext uri="{FF2B5EF4-FFF2-40B4-BE49-F238E27FC236}">
                <a16:creationId xmlns:a16="http://schemas.microsoft.com/office/drawing/2014/main" id="{FD4E8A81-467F-4500-AE5A-64496C61D06B}"/>
              </a:ext>
            </a:extLst>
          </p:cNvPr>
          <p:cNvPicPr>
            <a:picLocks noChangeAspect="1"/>
          </p:cNvPicPr>
          <p:nvPr/>
        </p:nvPicPr>
        <p:blipFill>
          <a:blip r:embed="rId3"/>
          <a:stretch>
            <a:fillRect/>
          </a:stretch>
        </p:blipFill>
        <p:spPr>
          <a:xfrm>
            <a:off x="5957075" y="2706263"/>
            <a:ext cx="3227826" cy="1610699"/>
          </a:xfrm>
          <a:prstGeom prst="rect">
            <a:avLst/>
          </a:prstGeom>
        </p:spPr>
      </p:pic>
      <p:pic>
        <p:nvPicPr>
          <p:cNvPr id="5" name="Picture 4">
            <a:extLst>
              <a:ext uri="{FF2B5EF4-FFF2-40B4-BE49-F238E27FC236}">
                <a16:creationId xmlns:a16="http://schemas.microsoft.com/office/drawing/2014/main" id="{BD187847-D900-4D50-BE01-F66EF8249610}"/>
              </a:ext>
            </a:extLst>
          </p:cNvPr>
          <p:cNvPicPr>
            <a:picLocks noChangeAspect="1"/>
          </p:cNvPicPr>
          <p:nvPr/>
        </p:nvPicPr>
        <p:blipFill>
          <a:blip r:embed="rId4"/>
          <a:stretch>
            <a:fillRect/>
          </a:stretch>
        </p:blipFill>
        <p:spPr>
          <a:xfrm>
            <a:off x="5957075" y="2601507"/>
            <a:ext cx="3227826" cy="1649254"/>
          </a:xfrm>
          <a:prstGeom prst="rect">
            <a:avLst/>
          </a:prstGeom>
        </p:spPr>
      </p:pic>
      <p:pic>
        <p:nvPicPr>
          <p:cNvPr id="6" name="Picture 5">
            <a:extLst>
              <a:ext uri="{FF2B5EF4-FFF2-40B4-BE49-F238E27FC236}">
                <a16:creationId xmlns:a16="http://schemas.microsoft.com/office/drawing/2014/main" id="{98676D52-E30A-4B3C-81BB-D2C6D3C38A3E}"/>
              </a:ext>
            </a:extLst>
          </p:cNvPr>
          <p:cNvPicPr>
            <a:picLocks noChangeAspect="1"/>
          </p:cNvPicPr>
          <p:nvPr/>
        </p:nvPicPr>
        <p:blipFill>
          <a:blip r:embed="rId5"/>
          <a:stretch>
            <a:fillRect/>
          </a:stretch>
        </p:blipFill>
        <p:spPr>
          <a:xfrm>
            <a:off x="5922038" y="2570878"/>
            <a:ext cx="3297900" cy="1643918"/>
          </a:xfrm>
          <a:prstGeom prst="rect">
            <a:avLst/>
          </a:prstGeom>
        </p:spPr>
      </p:pic>
      <p:pic>
        <p:nvPicPr>
          <p:cNvPr id="7" name="Picture 6">
            <a:extLst>
              <a:ext uri="{FF2B5EF4-FFF2-40B4-BE49-F238E27FC236}">
                <a16:creationId xmlns:a16="http://schemas.microsoft.com/office/drawing/2014/main" id="{6F58C68E-CDD7-4225-866A-D34482A4F393}"/>
              </a:ext>
            </a:extLst>
          </p:cNvPr>
          <p:cNvPicPr>
            <a:picLocks noChangeAspect="1"/>
          </p:cNvPicPr>
          <p:nvPr/>
        </p:nvPicPr>
        <p:blipFill>
          <a:blip r:embed="rId6"/>
          <a:stretch>
            <a:fillRect/>
          </a:stretch>
        </p:blipFill>
        <p:spPr>
          <a:xfrm>
            <a:off x="5922038" y="2571275"/>
            <a:ext cx="3297900" cy="1715453"/>
          </a:xfrm>
          <a:prstGeom prst="rect">
            <a:avLst/>
          </a:prstGeom>
        </p:spPr>
      </p:pic>
      <p:sp>
        <p:nvSpPr>
          <p:cNvPr id="3" name="Footer Placeholder 2">
            <a:extLst>
              <a:ext uri="{FF2B5EF4-FFF2-40B4-BE49-F238E27FC236}">
                <a16:creationId xmlns:a16="http://schemas.microsoft.com/office/drawing/2014/main" id="{E2584713-B287-475E-B43D-7DF41992B361}"/>
              </a:ext>
            </a:extLst>
          </p:cNvPr>
          <p:cNvSpPr>
            <a:spLocks noGrp="1"/>
          </p:cNvSpPr>
          <p:nvPr>
            <p:ph type="ftr" sz="quarter" idx="11"/>
          </p:nvPr>
        </p:nvSpPr>
        <p:spPr/>
        <p:txBody>
          <a:bodyPr/>
          <a:lstStyle/>
          <a:p>
            <a:pPr>
              <a:defRPr/>
            </a:pPr>
            <a:r>
              <a:rPr lang="en-US"/>
              <a:t>Todd@CieloChiropractic.com  813.215.5581</a:t>
            </a:r>
          </a:p>
        </p:txBody>
      </p:sp>
    </p:spTree>
    <p:extLst>
      <p:ext uri="{BB962C8B-B14F-4D97-AF65-F5344CB8AC3E}">
        <p14:creationId xmlns:p14="http://schemas.microsoft.com/office/powerpoint/2010/main" val="7189973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187">
                                            <p:bg/>
                                          </p:spTgt>
                                        </p:tgtEl>
                                        <p:attrNameLst>
                                          <p:attrName>style.visibility</p:attrName>
                                        </p:attrNameLst>
                                      </p:cBhvr>
                                      <p:to>
                                        <p:strVal val="visible"/>
                                      </p:to>
                                    </p:set>
                                    <p:anim calcmode="lin" valueType="num">
                                      <p:cBhvr>
                                        <p:cTn id="7" dur="500" fill="hold"/>
                                        <p:tgtEl>
                                          <p:spTgt spid="187">
                                            <p:bg/>
                                          </p:spTgt>
                                        </p:tgtEl>
                                        <p:attrNameLst>
                                          <p:attrName>ppt_x</p:attrName>
                                        </p:attrNameLst>
                                      </p:cBhvr>
                                      <p:tavLst>
                                        <p:tav tm="0">
                                          <p:val>
                                            <p:strVal val="#ppt_x"/>
                                          </p:val>
                                        </p:tav>
                                        <p:tav tm="100000">
                                          <p:val>
                                            <p:strVal val="#ppt_x"/>
                                          </p:val>
                                        </p:tav>
                                      </p:tavLst>
                                    </p:anim>
                                    <p:anim calcmode="lin" valueType="num">
                                      <p:cBhvr>
                                        <p:cTn id="8" dur="500" fill="hold"/>
                                        <p:tgtEl>
                                          <p:spTgt spid="187">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187">
                                            <p:txEl>
                                              <p:pRg st="0" end="0"/>
                                            </p:txEl>
                                          </p:spTgt>
                                        </p:tgtEl>
                                        <p:attrNameLst>
                                          <p:attrName>style.visibility</p:attrName>
                                        </p:attrNameLst>
                                      </p:cBhvr>
                                      <p:to>
                                        <p:strVal val="visible"/>
                                      </p:to>
                                    </p:set>
                                    <p:anim calcmode="lin" valueType="num">
                                      <p:cBhvr>
                                        <p:cTn id="12" dur="500" fill="hold"/>
                                        <p:tgtEl>
                                          <p:spTgt spid="18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7">
                                            <p:txEl>
                                              <p:pRg st="0" end="0"/>
                                            </p:txEl>
                                          </p:spTgt>
                                        </p:tgtEl>
                                        <p:attrNameLst>
                                          <p:attrName>ppt_y</p:attrName>
                                        </p:attrNameLst>
                                      </p:cBhvr>
                                      <p:tavLst>
                                        <p:tav tm="0">
                                          <p:val>
                                            <p:strVal val="1+#ppt_h/2"/>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childTnLst>
                          </p:cTn>
                        </p:par>
                        <p:par>
                          <p:cTn id="24" fill="hold">
                            <p:stCondLst>
                              <p:cond delay="500"/>
                            </p:stCondLst>
                            <p:childTnLst>
                              <p:par>
                                <p:cTn id="25" presetID="2" presetClass="entr" presetSubtype="4" fill="hold" grpId="0" nodeType="afterEffect">
                                  <p:stCondLst>
                                    <p:cond delay="0"/>
                                  </p:stCondLst>
                                  <p:iterate>
                                    <p:tmAbs val="0"/>
                                  </p:iterate>
                                  <p:childTnLst>
                                    <p:set>
                                      <p:cBhvr>
                                        <p:cTn id="26" fill="hold"/>
                                        <p:tgtEl>
                                          <p:spTgt spid="187">
                                            <p:txEl>
                                              <p:pRg st="2" end="2"/>
                                            </p:txEl>
                                          </p:spTgt>
                                        </p:tgtEl>
                                        <p:attrNameLst>
                                          <p:attrName>style.visibility</p:attrName>
                                        </p:attrNameLst>
                                      </p:cBhvr>
                                      <p:to>
                                        <p:strVal val="visible"/>
                                      </p:to>
                                    </p:set>
                                    <p:anim calcmode="lin" valueType="num">
                                      <p:cBhvr>
                                        <p:cTn id="27" dur="500" fill="hold"/>
                                        <p:tgtEl>
                                          <p:spTgt spid="187">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187">
                                            <p:txEl>
                                              <p:pRg st="2" end="2"/>
                                            </p:txEl>
                                          </p:spTgt>
                                        </p:tgtEl>
                                        <p:attrNameLst>
                                          <p:attrName>ppt_y</p:attrName>
                                        </p:attrNameLst>
                                      </p:cBhvr>
                                      <p:tavLst>
                                        <p:tav tm="0">
                                          <p:val>
                                            <p:strVal val="1+#ppt_h/2"/>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par>
                          <p:cTn id="37" fill="hold">
                            <p:stCondLst>
                              <p:cond delay="500"/>
                            </p:stCondLst>
                            <p:childTnLst>
                              <p:par>
                                <p:cTn id="38" presetID="2" presetClass="entr" presetSubtype="4" fill="hold" grpId="0" nodeType="afterEffect">
                                  <p:stCondLst>
                                    <p:cond delay="0"/>
                                  </p:stCondLst>
                                  <p:iterate>
                                    <p:tmAbs val="0"/>
                                  </p:iterate>
                                  <p:childTnLst>
                                    <p:set>
                                      <p:cBhvr>
                                        <p:cTn id="39" fill="hold"/>
                                        <p:tgtEl>
                                          <p:spTgt spid="187">
                                            <p:txEl>
                                              <p:pRg st="4" end="4"/>
                                            </p:txEl>
                                          </p:spTgt>
                                        </p:tgtEl>
                                        <p:attrNameLst>
                                          <p:attrName>style.visibility</p:attrName>
                                        </p:attrNameLst>
                                      </p:cBhvr>
                                      <p:to>
                                        <p:strVal val="visible"/>
                                      </p:to>
                                    </p:set>
                                    <p:anim calcmode="lin" valueType="num">
                                      <p:cBhvr>
                                        <p:cTn id="40" dur="500" fill="hold"/>
                                        <p:tgtEl>
                                          <p:spTgt spid="187">
                                            <p:txEl>
                                              <p:pRg st="4" end="4"/>
                                            </p:txEl>
                                          </p:spTgt>
                                        </p:tgtEl>
                                        <p:attrNameLst>
                                          <p:attrName>ppt_x</p:attrName>
                                        </p:attrNameLst>
                                      </p:cBhvr>
                                      <p:tavLst>
                                        <p:tav tm="0">
                                          <p:val>
                                            <p:strVal val="#ppt_x"/>
                                          </p:val>
                                        </p:tav>
                                        <p:tav tm="100000">
                                          <p:val>
                                            <p:strVal val="#ppt_x"/>
                                          </p:val>
                                        </p:tav>
                                      </p:tavLst>
                                    </p:anim>
                                    <p:anim calcmode="lin" valueType="num">
                                      <p:cBhvr>
                                        <p:cTn id="41" dur="500" fill="hold"/>
                                        <p:tgtEl>
                                          <p:spTgt spid="187">
                                            <p:txEl>
                                              <p:pRg st="4" end="4"/>
                                            </p:txEl>
                                          </p:spTgt>
                                        </p:tgtEl>
                                        <p:attrNameLst>
                                          <p:attrName>ppt_y</p:attrName>
                                        </p:attrNameLst>
                                      </p:cBhvr>
                                      <p:tavLst>
                                        <p:tav tm="0">
                                          <p:val>
                                            <p:strVal val="1+#ppt_h/2"/>
                                          </p:val>
                                        </p:tav>
                                        <p:tav tm="100000">
                                          <p:val>
                                            <p:strVal val="#ppt_y"/>
                                          </p:val>
                                        </p:tav>
                                      </p:tavLst>
                                    </p:anim>
                                  </p:childTnLst>
                                </p:cTn>
                              </p:par>
                              <p:par>
                                <p:cTn id="42" presetID="10" presetClass="entr" presetSubtype="0"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2" presetClass="entr" presetSubtype="4" fill="hold" grpId="0" nodeType="withEffect">
                                  <p:stCondLst>
                                    <p:cond delay="0"/>
                                  </p:stCondLst>
                                  <p:iterate>
                                    <p:tmAbs val="0"/>
                                  </p:iterate>
                                  <p:childTnLst>
                                    <p:set>
                                      <p:cBhvr>
                                        <p:cTn id="51" fill="hold"/>
                                        <p:tgtEl>
                                          <p:spTgt spid="187">
                                            <p:txEl>
                                              <p:pRg st="6" end="6"/>
                                            </p:txEl>
                                          </p:spTgt>
                                        </p:tgtEl>
                                        <p:attrNameLst>
                                          <p:attrName>style.visibility</p:attrName>
                                        </p:attrNameLst>
                                      </p:cBhvr>
                                      <p:to>
                                        <p:strVal val="visible"/>
                                      </p:to>
                                    </p:set>
                                    <p:anim calcmode="lin" valueType="num">
                                      <p:cBhvr>
                                        <p:cTn id="52" dur="500" fill="hold"/>
                                        <p:tgtEl>
                                          <p:spTgt spid="187">
                                            <p:txEl>
                                              <p:pRg st="6" end="6"/>
                                            </p:txEl>
                                          </p:spTgt>
                                        </p:tgtEl>
                                        <p:attrNameLst>
                                          <p:attrName>ppt_x</p:attrName>
                                        </p:attrNameLst>
                                      </p:cBhvr>
                                      <p:tavLst>
                                        <p:tav tm="0">
                                          <p:val>
                                            <p:strVal val="#ppt_x"/>
                                          </p:val>
                                        </p:tav>
                                        <p:tav tm="100000">
                                          <p:val>
                                            <p:strVal val="#ppt_x"/>
                                          </p:val>
                                        </p:tav>
                                      </p:tavLst>
                                    </p:anim>
                                    <p:anim calcmode="lin" valueType="num">
                                      <p:cBhvr>
                                        <p:cTn id="53" dur="500" fill="hold"/>
                                        <p:tgtEl>
                                          <p:spTgt spid="187">
                                            <p:txEl>
                                              <p:pRg st="6" end="6"/>
                                            </p:txEl>
                                          </p:spTgt>
                                        </p:tgtEl>
                                        <p:attrNameLst>
                                          <p:attrName>ppt_y</p:attrName>
                                        </p:attrNameLst>
                                      </p:cBhvr>
                                      <p:tavLst>
                                        <p:tav tm="0">
                                          <p:val>
                                            <p:strVal val="1+#ppt_h/2"/>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057400" y="304800"/>
            <a:ext cx="8229600" cy="1371600"/>
          </a:xfrm>
        </p:spPr>
        <p:txBody>
          <a:bodyPr>
            <a:normAutofit/>
          </a:bodyPr>
          <a:lstStyle/>
          <a:p>
            <a:pPr>
              <a:defRPr/>
            </a:pPr>
            <a:r>
              <a:rPr lang="en-US" sz="2700" dirty="0">
                <a:latin typeface="Comic Sans MS" pitchFamily="66" charset="0"/>
              </a:rPr>
              <a:t>BIOMECHANICS: </a:t>
            </a:r>
            <a:r>
              <a:rPr lang="en-US" sz="2700" b="1" u="sng" dirty="0">
                <a:latin typeface="Comic Sans MS" pitchFamily="66" charset="0"/>
              </a:rPr>
              <a:t>TRANSLATION &amp; ANGULATION </a:t>
            </a:r>
            <a:r>
              <a:rPr lang="en-US" sz="2700" b="1" u="sng" dirty="0">
                <a:solidFill>
                  <a:srgbClr val="FF0000"/>
                </a:solidFill>
                <a:latin typeface="Comic Sans MS" pitchFamily="66" charset="0"/>
              </a:rPr>
              <a:t>(Quantify)</a:t>
            </a:r>
          </a:p>
        </p:txBody>
      </p:sp>
      <p:sp>
        <p:nvSpPr>
          <p:cNvPr id="33795" name="Rectangle 3"/>
          <p:cNvSpPr>
            <a:spLocks noGrp="1" noChangeArrowheads="1"/>
          </p:cNvSpPr>
          <p:nvPr>
            <p:ph idx="1"/>
          </p:nvPr>
        </p:nvSpPr>
        <p:spPr>
          <a:xfrm>
            <a:off x="1981200" y="3962400"/>
            <a:ext cx="8229600" cy="2057400"/>
          </a:xfrm>
        </p:spPr>
        <p:txBody>
          <a:bodyPr>
            <a:normAutofit lnSpcReduction="10000"/>
          </a:bodyPr>
          <a:lstStyle/>
          <a:p>
            <a:pPr marL="0" indent="0">
              <a:buClr>
                <a:schemeClr val="tx1"/>
              </a:buClr>
              <a:buNone/>
            </a:pPr>
            <a:endParaRPr lang="en-US" sz="2400" dirty="0">
              <a:latin typeface="Comic Sans MS" pitchFamily="66" charset="0"/>
            </a:endParaRPr>
          </a:p>
          <a:p>
            <a:pPr eaLnBrk="1" hangingPunct="1">
              <a:buClr>
                <a:schemeClr val="tx1"/>
              </a:buClr>
              <a:buFont typeface="Wingdings" pitchFamily="2" charset="2"/>
              <a:buNone/>
            </a:pPr>
            <a:endParaRPr lang="en-US" sz="2400" dirty="0">
              <a:latin typeface="Comic Sans MS" pitchFamily="66" charset="0"/>
            </a:endParaRPr>
          </a:p>
          <a:p>
            <a:pPr marL="0" indent="0" algn="ctr">
              <a:buClr>
                <a:schemeClr val="tx1"/>
              </a:buClr>
              <a:buNone/>
            </a:pPr>
            <a:r>
              <a:rPr lang="en-US" sz="2400" b="1" u="sng" dirty="0">
                <a:latin typeface="Comic Sans MS" pitchFamily="66" charset="0"/>
              </a:rPr>
              <a:t>Translation</a:t>
            </a:r>
            <a:r>
              <a:rPr lang="en-US" sz="2400" b="1" dirty="0">
                <a:latin typeface="Comic Sans MS" pitchFamily="66" charset="0"/>
              </a:rPr>
              <a:t> cannot be more than </a:t>
            </a:r>
            <a:r>
              <a:rPr lang="en-US" sz="2400" b="1" dirty="0">
                <a:solidFill>
                  <a:srgbClr val="FF0000"/>
                </a:solidFill>
                <a:latin typeface="Comic Sans MS" pitchFamily="66" charset="0"/>
              </a:rPr>
              <a:t>3.5 mm </a:t>
            </a:r>
            <a:r>
              <a:rPr lang="en-US" sz="2400" b="1" dirty="0">
                <a:latin typeface="Comic Sans MS" pitchFamily="66" charset="0"/>
              </a:rPr>
              <a:t>and </a:t>
            </a:r>
          </a:p>
          <a:p>
            <a:pPr marL="0" indent="0" algn="ctr">
              <a:buClr>
                <a:schemeClr val="tx1"/>
              </a:buClr>
              <a:buNone/>
            </a:pPr>
            <a:r>
              <a:rPr lang="en-US" b="1" u="sng" dirty="0">
                <a:solidFill>
                  <a:schemeClr val="tx1"/>
                </a:solidFill>
                <a:latin typeface="Comic Sans MS" pitchFamily="66" charset="0"/>
              </a:rPr>
              <a:t>A</a:t>
            </a:r>
            <a:r>
              <a:rPr lang="en-US" sz="2400" b="1" u="sng" dirty="0">
                <a:latin typeface="Comic Sans MS" pitchFamily="66" charset="0"/>
              </a:rPr>
              <a:t>ngular</a:t>
            </a:r>
            <a:r>
              <a:rPr lang="en-US" sz="2400" b="1" dirty="0">
                <a:latin typeface="Comic Sans MS" pitchFamily="66" charset="0"/>
              </a:rPr>
              <a:t> variation cannot be more than </a:t>
            </a:r>
            <a:r>
              <a:rPr lang="en-US" sz="2400" b="1" dirty="0">
                <a:solidFill>
                  <a:srgbClr val="FF0000"/>
                </a:solidFill>
                <a:latin typeface="Comic Sans MS" pitchFamily="66" charset="0"/>
              </a:rPr>
              <a:t>11°</a:t>
            </a:r>
            <a:r>
              <a:rPr lang="en-US" sz="2400" b="1" dirty="0">
                <a:latin typeface="Comic Sans MS" pitchFamily="66" charset="0"/>
              </a:rPr>
              <a:t> in the cervical spine. (unbiased evaluation)</a:t>
            </a:r>
          </a:p>
        </p:txBody>
      </p:sp>
      <p:pic>
        <p:nvPicPr>
          <p:cNvPr id="1026" name="Picture 2" descr="C:\Users\tcielo\Desktop\quarstack-02_37687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76400"/>
            <a:ext cx="5475288" cy="3018252"/>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8B4D4475-A9D1-4317-8C8D-7377F1FC247E}"/>
              </a:ext>
            </a:extLst>
          </p:cNvPr>
          <p:cNvSpPr>
            <a:spLocks noGrp="1"/>
          </p:cNvSpPr>
          <p:nvPr>
            <p:ph type="ftr" sz="quarter" idx="11"/>
          </p:nvPr>
        </p:nvSpPr>
        <p:spPr/>
        <p:txBody>
          <a:bodyPr/>
          <a:lstStyle/>
          <a:p>
            <a:pPr>
              <a:defRPr/>
            </a:pPr>
            <a:r>
              <a:rPr lang="en-US"/>
              <a:t>Todd@CieloChiropractic.com  813.215.5581</a:t>
            </a:r>
          </a:p>
        </p:txBody>
      </p:sp>
    </p:spTree>
    <p:extLst>
      <p:ext uri="{BB962C8B-B14F-4D97-AF65-F5344CB8AC3E}">
        <p14:creationId xmlns:p14="http://schemas.microsoft.com/office/powerpoint/2010/main" val="414170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6136" y="562675"/>
            <a:ext cx="4348117" cy="5776483"/>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2684" y="1255190"/>
            <a:ext cx="3867730" cy="1991141"/>
          </a:xfrm>
          <a:prstGeom prst="rect">
            <a:avLst/>
          </a:prstGeom>
        </p:spPr>
      </p:pic>
    </p:spTree>
    <p:extLst>
      <p:ext uri="{BB962C8B-B14F-4D97-AF65-F5344CB8AC3E}">
        <p14:creationId xmlns:p14="http://schemas.microsoft.com/office/powerpoint/2010/main" val="170618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6136" y="557414"/>
            <a:ext cx="4348117" cy="578700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271" y="2455346"/>
            <a:ext cx="3867730" cy="1991141"/>
          </a:xfrm>
          <a:prstGeom prst="rect">
            <a:avLst/>
          </a:prstGeom>
        </p:spPr>
      </p:pic>
    </p:spTree>
    <p:extLst>
      <p:ext uri="{BB962C8B-B14F-4D97-AF65-F5344CB8AC3E}">
        <p14:creationId xmlns:p14="http://schemas.microsoft.com/office/powerpoint/2010/main" val="224814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AMA GUIDES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…LOSS OF MOTION SEGMENT INTEGRITY IS RARE,</a:t>
            </a:r>
          </a:p>
          <a:p>
            <a:pPr marL="0" indent="0" algn="ctr">
              <a:buNone/>
            </a:pPr>
            <a:r>
              <a:rPr lang="en-US" b="1" dirty="0">
                <a:solidFill>
                  <a:srgbClr val="FF0000"/>
                </a:solidFill>
              </a:rPr>
              <a:t>UNLESS ACCOMPANIED BY TRAUMA…</a:t>
            </a:r>
          </a:p>
          <a:p>
            <a:pPr marL="0" indent="0" algn="ctr">
              <a:buNone/>
            </a:pPr>
            <a:endParaRPr lang="en-US" dirty="0"/>
          </a:p>
          <a:p>
            <a:pPr marL="0" indent="0" algn="ctr">
              <a:buNone/>
            </a:pPr>
            <a:r>
              <a:rPr lang="en-US" b="1" dirty="0"/>
              <a:t>MOTION OF THE SPINE SEGMENTS CANNOT BE DETERMINED BY A PHYSICAL EXAMINATION BUT IS EVALUATED WITH FLEXION/EXTENSION ROENTGENOGRAMS (X-RAYS)…</a:t>
            </a:r>
          </a:p>
        </p:txBody>
      </p:sp>
      <p:sp>
        <p:nvSpPr>
          <p:cNvPr id="4" name="Footer Placeholder 3"/>
          <p:cNvSpPr>
            <a:spLocks noGrp="1"/>
          </p:cNvSpPr>
          <p:nvPr>
            <p:ph type="ftr" sz="quarter" idx="11"/>
          </p:nvPr>
        </p:nvSpPr>
        <p:spPr/>
        <p:txBody>
          <a:bodyPr/>
          <a:lstStyle/>
          <a:p>
            <a:pPr>
              <a:defRPr/>
            </a:pPr>
            <a:r>
              <a:rPr lang="en-US"/>
              <a:t>Todd@CieloChiropractic.com        Booth #35  813.215.5581</a:t>
            </a:r>
          </a:p>
        </p:txBody>
      </p:sp>
      <p:sp>
        <p:nvSpPr>
          <p:cNvPr id="5" name="Slide Number Placeholder 4"/>
          <p:cNvSpPr>
            <a:spLocks noGrp="1"/>
          </p:cNvSpPr>
          <p:nvPr>
            <p:ph type="sldNum" sz="quarter" idx="12"/>
          </p:nvPr>
        </p:nvSpPr>
        <p:spPr/>
        <p:txBody>
          <a:bodyPr/>
          <a:lstStyle/>
          <a:p>
            <a:pPr>
              <a:defRPr/>
            </a:pPr>
            <a:fld id="{16ED9797-8590-4E9A-A253-E1624C5C6151}" type="slidenum">
              <a:rPr lang="en-US" smtClean="0"/>
              <a:pPr>
                <a:defRPr/>
              </a:pPr>
              <a:t>38</a:t>
            </a:fld>
            <a:endParaRPr lang="en-US"/>
          </a:p>
        </p:txBody>
      </p:sp>
    </p:spTree>
    <p:extLst>
      <p:ext uri="{BB962C8B-B14F-4D97-AF65-F5344CB8AC3E}">
        <p14:creationId xmlns:p14="http://schemas.microsoft.com/office/powerpoint/2010/main" val="75596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213" y="133713"/>
            <a:ext cx="3590219" cy="52830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512" y="5167225"/>
            <a:ext cx="3292252" cy="169077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934" y="151734"/>
            <a:ext cx="3583433" cy="52470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2428" y="5167225"/>
            <a:ext cx="3641939" cy="1870363"/>
          </a:xfrm>
          <a:prstGeom prst="rect">
            <a:avLst/>
          </a:prstGeom>
        </p:spPr>
      </p:pic>
    </p:spTree>
    <p:extLst>
      <p:ext uri="{BB962C8B-B14F-4D97-AF65-F5344CB8AC3E}">
        <p14:creationId xmlns:p14="http://schemas.microsoft.com/office/powerpoint/2010/main" val="24155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Diagnosis is the key to successful treatment!</a:t>
            </a:r>
            <a:br>
              <a:rPr lang="en-US" dirty="0" smtClean="0"/>
            </a:br>
            <a:r>
              <a:rPr lang="en-US" dirty="0" smtClean="0"/>
              <a:t>Richard C. Ackerman, DC, FACO</a:t>
            </a: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4248442" y="2008077"/>
            <a:ext cx="3823472" cy="4420858"/>
          </a:xfrm>
        </p:spPr>
      </p:pic>
    </p:spTree>
    <p:extLst>
      <p:ext uri="{BB962C8B-B14F-4D97-AF65-F5344CB8AC3E}">
        <p14:creationId xmlns:p14="http://schemas.microsoft.com/office/powerpoint/2010/main" val="1926408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the AMA Guides</a:t>
            </a:r>
          </a:p>
        </p:txBody>
      </p:sp>
      <p:sp>
        <p:nvSpPr>
          <p:cNvPr id="3" name="Content Placeholder 2"/>
          <p:cNvSpPr>
            <a:spLocks noGrp="1"/>
          </p:cNvSpPr>
          <p:nvPr>
            <p:ph idx="1"/>
          </p:nvPr>
        </p:nvSpPr>
        <p:spPr/>
        <p:txBody>
          <a:bodyPr>
            <a:normAutofit fontScale="85000" lnSpcReduction="20000"/>
          </a:bodyPr>
          <a:lstStyle/>
          <a:p>
            <a:r>
              <a:rPr lang="en-US" dirty="0"/>
              <a:t>Criteria for AOMSI has been revised to reflect current </a:t>
            </a:r>
            <a:r>
              <a:rPr lang="en-US" dirty="0" smtClean="0"/>
              <a:t>scientific </a:t>
            </a:r>
            <a:r>
              <a:rPr lang="en-US" dirty="0"/>
              <a:t>knowledge</a:t>
            </a:r>
          </a:p>
          <a:p>
            <a:pPr marL="0" indent="0">
              <a:buNone/>
            </a:pPr>
            <a:endParaRPr lang="en-US" dirty="0"/>
          </a:p>
          <a:p>
            <a:r>
              <a:rPr lang="en-US" dirty="0" smtClean="0"/>
              <a:t>Muscle </a:t>
            </a:r>
            <a:r>
              <a:rPr lang="en-US" dirty="0"/>
              <a:t>spasm, guarding alone, </a:t>
            </a:r>
            <a:r>
              <a:rPr lang="en-US" dirty="0" smtClean="0"/>
              <a:t>asymmetry </a:t>
            </a:r>
            <a:r>
              <a:rPr lang="en-US" dirty="0"/>
              <a:t>of ROM, Non verifiable Radicular </a:t>
            </a:r>
            <a:r>
              <a:rPr lang="en-US" dirty="0" smtClean="0"/>
              <a:t>pain, Abnormal-reflex </a:t>
            </a:r>
            <a:r>
              <a:rPr lang="en-US" b="1" dirty="0"/>
              <a:t>= 5-8%</a:t>
            </a:r>
          </a:p>
          <a:p>
            <a:pPr marL="0" indent="0">
              <a:buNone/>
            </a:pPr>
            <a:endParaRPr lang="en-US" b="1" dirty="0"/>
          </a:p>
          <a:p>
            <a:r>
              <a:rPr lang="en-US" dirty="0"/>
              <a:t>Weakness/sensory loss, </a:t>
            </a:r>
            <a:r>
              <a:rPr lang="en-US" dirty="0" smtClean="0"/>
              <a:t>atrophy</a:t>
            </a:r>
            <a:r>
              <a:rPr lang="en-US" dirty="0"/>
              <a:t>, radiculopathy, e</a:t>
            </a:r>
            <a:r>
              <a:rPr lang="en-US" dirty="0" smtClean="0"/>
              <a:t>lectro-diagnostic </a:t>
            </a:r>
            <a:r>
              <a:rPr lang="en-US" dirty="0"/>
              <a:t>verification of </a:t>
            </a:r>
            <a:r>
              <a:rPr lang="en-US" dirty="0" smtClean="0"/>
              <a:t>radicular deficits </a:t>
            </a:r>
            <a:r>
              <a:rPr lang="en-US" b="1" dirty="0"/>
              <a:t>= 10-13%</a:t>
            </a:r>
          </a:p>
          <a:p>
            <a:endParaRPr lang="en-US" b="1" dirty="0"/>
          </a:p>
          <a:p>
            <a:pPr marL="0" indent="0">
              <a:buNone/>
            </a:pPr>
            <a:endParaRPr lang="en-US" b="1" dirty="0"/>
          </a:p>
          <a:p>
            <a:pPr marL="0" indent="0" algn="ctr">
              <a:buNone/>
            </a:pPr>
            <a:r>
              <a:rPr lang="en-US" sz="4000" dirty="0"/>
              <a:t>Alteration of Motion Segment Integrity </a:t>
            </a:r>
            <a:endParaRPr lang="en-US" sz="4000" dirty="0" smtClean="0"/>
          </a:p>
          <a:p>
            <a:pPr marL="0" indent="0" algn="ctr">
              <a:buNone/>
            </a:pPr>
            <a:r>
              <a:rPr lang="en-US" sz="4000" b="1" dirty="0" smtClean="0"/>
              <a:t>AOMSI </a:t>
            </a:r>
            <a:r>
              <a:rPr lang="en-US" sz="4000" b="1" dirty="0"/>
              <a:t>= 20-23%</a:t>
            </a:r>
          </a:p>
        </p:txBody>
      </p:sp>
      <p:sp>
        <p:nvSpPr>
          <p:cNvPr id="4" name="Footer Placeholder 3"/>
          <p:cNvSpPr>
            <a:spLocks noGrp="1"/>
          </p:cNvSpPr>
          <p:nvPr>
            <p:ph type="ftr" sz="quarter" idx="11"/>
          </p:nvPr>
        </p:nvSpPr>
        <p:spPr/>
        <p:txBody>
          <a:bodyPr/>
          <a:lstStyle/>
          <a:p>
            <a:pPr>
              <a:defRPr/>
            </a:pPr>
            <a:r>
              <a:rPr lang="en-US"/>
              <a:t>Todd@CieloChiropractic.com  813.215.5581</a:t>
            </a:r>
          </a:p>
        </p:txBody>
      </p:sp>
      <p:sp>
        <p:nvSpPr>
          <p:cNvPr id="5" name="Slide Number Placeholder 4"/>
          <p:cNvSpPr>
            <a:spLocks noGrp="1"/>
          </p:cNvSpPr>
          <p:nvPr>
            <p:ph type="sldNum" sz="quarter" idx="12"/>
          </p:nvPr>
        </p:nvSpPr>
        <p:spPr/>
        <p:txBody>
          <a:bodyPr/>
          <a:lstStyle/>
          <a:p>
            <a:pPr>
              <a:defRPr/>
            </a:pPr>
            <a:fld id="{16ED9797-8590-4E9A-A253-E1624C5C6151}" type="slidenum">
              <a:rPr lang="en-US" smtClean="0"/>
              <a:pPr>
                <a:defRPr/>
              </a:pPr>
              <a:t>40</a:t>
            </a:fld>
            <a:endParaRPr lang="en-US" dirty="0"/>
          </a:p>
        </p:txBody>
      </p:sp>
    </p:spTree>
    <p:extLst>
      <p:ext uri="{BB962C8B-B14F-4D97-AF65-F5344CB8AC3E}">
        <p14:creationId xmlns:p14="http://schemas.microsoft.com/office/powerpoint/2010/main" val="12477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1A02A7D-9FFE-4797-ADB8-EE410E5A07B0}" type="slidenum">
              <a:rPr lang="en-US" smtClean="0"/>
              <a:pPr>
                <a:defRPr/>
              </a:pPr>
              <a:t>41</a:t>
            </a:fld>
            <a:endParaRPr lang="en-US"/>
          </a:p>
        </p:txBody>
      </p:sp>
      <p:sp>
        <p:nvSpPr>
          <p:cNvPr id="3" name="TextBox 2"/>
          <p:cNvSpPr txBox="1">
            <a:spLocks noChangeArrowheads="1"/>
          </p:cNvSpPr>
          <p:nvPr/>
        </p:nvSpPr>
        <p:spPr bwMode="auto">
          <a:xfrm>
            <a:off x="2286000" y="533401"/>
            <a:ext cx="7620000" cy="5262979"/>
          </a:xfrm>
          <a:prstGeom prst="rect">
            <a:avLst/>
          </a:prstGeom>
          <a:noFill/>
          <a:ln w="9525">
            <a:noFill/>
            <a:miter lim="800000"/>
            <a:headEnd/>
            <a:tailEnd/>
          </a:ln>
        </p:spPr>
        <p:txBody>
          <a:bodyPr wrap="square">
            <a:spAutoFit/>
          </a:bodyPr>
          <a:lstStyle/>
          <a:p>
            <a:pPr eaLnBrk="0" hangingPunct="0">
              <a:buFont typeface="Wingdings" pitchFamily="2" charset="2"/>
              <a:buChar char="Ø"/>
            </a:pPr>
            <a:endParaRPr lang="en-US" sz="2400" dirty="0">
              <a:latin typeface="Comic Sans MS" pitchFamily="66" charset="0"/>
            </a:endParaRPr>
          </a:p>
          <a:p>
            <a:pPr algn="ctr" eaLnBrk="0" hangingPunct="0"/>
            <a:r>
              <a:rPr lang="en-US" sz="2400" b="1" dirty="0">
                <a:latin typeface="Comic Sans MS" pitchFamily="66" charset="0"/>
              </a:rPr>
              <a:t>(6</a:t>
            </a:r>
            <a:r>
              <a:rPr lang="en-US" sz="2400" b="1" baseline="30000" dirty="0">
                <a:latin typeface="Comic Sans MS" pitchFamily="66" charset="0"/>
              </a:rPr>
              <a:t>th</a:t>
            </a:r>
            <a:r>
              <a:rPr lang="en-US" sz="2400" b="1" dirty="0">
                <a:latin typeface="Comic Sans MS" pitchFamily="66" charset="0"/>
              </a:rPr>
              <a:t> Edition - AMA Guides)</a:t>
            </a:r>
          </a:p>
          <a:p>
            <a:pPr algn="ctr" eaLnBrk="0" hangingPunct="0">
              <a:buFont typeface="Wingdings" pitchFamily="2" charset="2"/>
              <a:buChar char="Ø"/>
            </a:pPr>
            <a:endParaRPr lang="en-US" sz="2400" dirty="0">
              <a:latin typeface="Comic Sans MS" pitchFamily="66" charset="0"/>
            </a:endParaRPr>
          </a:p>
          <a:p>
            <a:pPr algn="ctr" eaLnBrk="0" hangingPunct="0">
              <a:buFont typeface="Wingdings" pitchFamily="2" charset="2"/>
              <a:buChar char="Ø"/>
            </a:pPr>
            <a:r>
              <a:rPr lang="en-US" sz="2400" dirty="0">
                <a:latin typeface="Comic Sans MS" pitchFamily="66" charset="0"/>
              </a:rPr>
              <a:t>Flexion/Extension x-rays (stress views) provide useful information on AOMSI at a given level </a:t>
            </a:r>
          </a:p>
          <a:p>
            <a:pPr eaLnBrk="0" hangingPunct="0"/>
            <a:endParaRPr lang="en-US" sz="2400" dirty="0">
              <a:latin typeface="Comic Sans MS" pitchFamily="66" charset="0"/>
            </a:endParaRPr>
          </a:p>
          <a:p>
            <a:pPr eaLnBrk="0" hangingPunct="0">
              <a:buFont typeface="Wingdings" pitchFamily="2" charset="2"/>
              <a:buChar char="Ø"/>
            </a:pPr>
            <a:endParaRPr lang="en-US" sz="2400" dirty="0">
              <a:latin typeface="Comic Sans MS" pitchFamily="66" charset="0"/>
            </a:endParaRPr>
          </a:p>
          <a:p>
            <a:pPr algn="ctr" eaLnBrk="0" hangingPunct="0"/>
            <a:r>
              <a:rPr lang="en-US" sz="2400" b="1" dirty="0">
                <a:latin typeface="Comic Sans MS" pitchFamily="66" charset="0"/>
              </a:rPr>
              <a:t>(5</a:t>
            </a:r>
            <a:r>
              <a:rPr lang="en-US" sz="2400" b="1" baseline="30000" dirty="0">
                <a:latin typeface="Comic Sans MS" pitchFamily="66" charset="0"/>
              </a:rPr>
              <a:t>th</a:t>
            </a:r>
            <a:r>
              <a:rPr lang="en-US" sz="2400" b="1" dirty="0">
                <a:latin typeface="Comic Sans MS" pitchFamily="66" charset="0"/>
              </a:rPr>
              <a:t> Edition – AMA Guides)</a:t>
            </a:r>
          </a:p>
          <a:p>
            <a:pPr algn="ctr" eaLnBrk="0" hangingPunct="0"/>
            <a:endParaRPr lang="en-US" sz="2400" dirty="0">
              <a:latin typeface="Comic Sans MS" pitchFamily="66" charset="0"/>
            </a:endParaRPr>
          </a:p>
          <a:p>
            <a:pPr algn="ctr" eaLnBrk="0" hangingPunct="0">
              <a:buFont typeface="Wingdings" pitchFamily="2" charset="2"/>
              <a:buChar char="Ø"/>
            </a:pPr>
            <a:r>
              <a:rPr lang="en-US" sz="2400" dirty="0">
                <a:latin typeface="Comic Sans MS" pitchFamily="66" charset="0"/>
              </a:rPr>
              <a:t>Dominant motions at the cervical and lumbar spine, where most clinical pathology occurs, are flexion and extension.</a:t>
            </a:r>
          </a:p>
          <a:p>
            <a:pPr algn="ctr" eaLnBrk="0" hangingPunct="0">
              <a:buFont typeface="Wingdings" pitchFamily="2" charset="2"/>
              <a:buChar char="Ø"/>
            </a:pPr>
            <a:endParaRPr lang="en-US" sz="2400" dirty="0">
              <a:latin typeface="Comic Sans MS" pitchFamily="66" charset="0"/>
            </a:endParaRPr>
          </a:p>
          <a:p>
            <a:pPr eaLnBrk="0" hangingPunct="0"/>
            <a:endParaRPr lang="en-US" sz="2400" dirty="0">
              <a:latin typeface="Comic Sans MS" pitchFamily="66" charset="0"/>
            </a:endParaRPr>
          </a:p>
        </p:txBody>
      </p:sp>
      <p:sp>
        <p:nvSpPr>
          <p:cNvPr id="4" name="Footer Placeholder 3"/>
          <p:cNvSpPr>
            <a:spLocks noGrp="1"/>
          </p:cNvSpPr>
          <p:nvPr>
            <p:ph type="ftr" sz="quarter" idx="11"/>
          </p:nvPr>
        </p:nvSpPr>
        <p:spPr/>
        <p:txBody>
          <a:bodyPr/>
          <a:lstStyle/>
          <a:p>
            <a:pPr>
              <a:defRPr/>
            </a:pPr>
            <a:r>
              <a:rPr lang="en-US"/>
              <a:t>Dr. Todd Cielo                         (813)215-5581                    WWW.DXDXRAY.COM</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750" y="2438400"/>
            <a:ext cx="1138894" cy="149683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1800" y="235089"/>
            <a:ext cx="1039844" cy="1382332"/>
          </a:xfrm>
          <a:prstGeom prst="rect">
            <a:avLst/>
          </a:prstGeom>
        </p:spPr>
      </p:pic>
    </p:spTree>
    <p:extLst>
      <p:ext uri="{BB962C8B-B14F-4D97-AF65-F5344CB8AC3E}">
        <p14:creationId xmlns:p14="http://schemas.microsoft.com/office/powerpoint/2010/main" val="239719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1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1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1F62-E722-449B-9978-5FF208D57518}"/>
              </a:ext>
            </a:extLst>
          </p:cNvPr>
          <p:cNvSpPr>
            <a:spLocks noGrp="1"/>
          </p:cNvSpPr>
          <p:nvPr>
            <p:ph type="title"/>
          </p:nvPr>
        </p:nvSpPr>
        <p:spPr/>
        <p:txBody>
          <a:bodyPr/>
          <a:lstStyle/>
          <a:p>
            <a:pPr algn="ctr"/>
            <a:r>
              <a:rPr lang="en-US" dirty="0"/>
              <a:t>Medically Necessary</a:t>
            </a:r>
          </a:p>
        </p:txBody>
      </p:sp>
      <p:sp>
        <p:nvSpPr>
          <p:cNvPr id="5" name="Content Placeholder 4"/>
          <p:cNvSpPr>
            <a:spLocks noGrp="1"/>
          </p:cNvSpPr>
          <p:nvPr>
            <p:ph sz="half" idx="1"/>
          </p:nvPr>
        </p:nvSpPr>
        <p:spPr/>
        <p:txBody>
          <a:bodyPr>
            <a:normAutofit/>
          </a:bodyPr>
          <a:lstStyle/>
          <a:p>
            <a:r>
              <a:rPr lang="en-US" dirty="0"/>
              <a:t>Stress views and Computed Radiographic Mensuration Analysis (CRMA) in the cervical region are reasonable, appropriate, and  </a:t>
            </a:r>
            <a:r>
              <a:rPr lang="en-US" dirty="0" smtClean="0"/>
              <a:t>medically necessary following cervical trauma with chronic pain and signs of hypermobility or instability.</a:t>
            </a: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1824" y="2506250"/>
            <a:ext cx="5102352" cy="2990088"/>
          </a:xfrm>
        </p:spPr>
      </p:pic>
    </p:spTree>
    <p:extLst>
      <p:ext uri="{BB962C8B-B14F-4D97-AF65-F5344CB8AC3E}">
        <p14:creationId xmlns:p14="http://schemas.microsoft.com/office/powerpoint/2010/main" val="2738843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6377" y="14211"/>
            <a:ext cx="8035933" cy="6843789"/>
          </a:xfrm>
          <a:prstGeom prst="rect">
            <a:avLst/>
          </a:prstGeom>
        </p:spPr>
      </p:pic>
    </p:spTree>
    <p:extLst>
      <p:ext uri="{BB962C8B-B14F-4D97-AF65-F5344CB8AC3E}">
        <p14:creationId xmlns:p14="http://schemas.microsoft.com/office/powerpoint/2010/main" val="2551596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Upper Cervical Ligament Sprain Injuries Leading to Chronic Pain </a:t>
            </a:r>
            <a:endParaRPr lang="en-US" sz="3200" dirty="0"/>
          </a:p>
        </p:txBody>
      </p:sp>
      <p:sp>
        <p:nvSpPr>
          <p:cNvPr id="3" name="Content Placeholder 2"/>
          <p:cNvSpPr>
            <a:spLocks noGrp="1"/>
          </p:cNvSpPr>
          <p:nvPr>
            <p:ph sz="half" idx="1"/>
          </p:nvPr>
        </p:nvSpPr>
        <p:spPr/>
        <p:txBody>
          <a:bodyPr>
            <a:normAutofit fontScale="92500" lnSpcReduction="20000"/>
          </a:bodyPr>
          <a:lstStyle/>
          <a:p>
            <a:endParaRPr lang="en-US" dirty="0" smtClean="0"/>
          </a:p>
          <a:p>
            <a:r>
              <a:rPr lang="en-US" dirty="0"/>
              <a:t>Sharp Purser Maneuver test for upper cervical spine instability.</a:t>
            </a:r>
          </a:p>
          <a:p>
            <a:r>
              <a:rPr lang="en-US" dirty="0" smtClean="0"/>
              <a:t>Severity of alar ligament injury, head position at time of impact, Neck Disability Index (NDI) scores and reproduction of pain and excessive mobility with manual examination. </a:t>
            </a:r>
            <a:endParaRPr lang="en-US" dirty="0"/>
          </a:p>
          <a:p>
            <a:r>
              <a:rPr lang="en-US" sz="2100" dirty="0" err="1"/>
              <a:t>Kaale</a:t>
            </a:r>
            <a:r>
              <a:rPr lang="en-US" sz="2100" dirty="0"/>
              <a:t> BR, </a:t>
            </a:r>
            <a:r>
              <a:rPr lang="en-US" sz="2100" dirty="0" err="1"/>
              <a:t>Krakenes</a:t>
            </a:r>
            <a:r>
              <a:rPr lang="en-US" sz="2100" dirty="0"/>
              <a:t> J, </a:t>
            </a:r>
            <a:r>
              <a:rPr lang="en-US" sz="2100" dirty="0" err="1"/>
              <a:t>Albrektsen</a:t>
            </a:r>
            <a:r>
              <a:rPr lang="en-US" sz="2100" dirty="0"/>
              <a:t> G, Wester K. Whiplash-associated disorders impairment rating: neck disability index score according to severity of MRI findings of ligaments and membranes in the upper cervical spine. </a:t>
            </a:r>
            <a:r>
              <a:rPr lang="en-US" sz="2100" i="1" dirty="0"/>
              <a:t>J </a:t>
            </a:r>
            <a:r>
              <a:rPr lang="en-US" sz="2100" i="1" dirty="0" err="1"/>
              <a:t>Neurotrauma</a:t>
            </a:r>
            <a:r>
              <a:rPr lang="en-US" sz="2100" i="1" dirty="0"/>
              <a:t>. </a:t>
            </a:r>
            <a:r>
              <a:rPr lang="en-US" sz="2100" dirty="0"/>
              <a:t>2005;22:466-475. </a:t>
            </a:r>
          </a:p>
          <a:p>
            <a:endParaRPr lang="en-US" dirty="0" smtClean="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32019" y="2017487"/>
            <a:ext cx="4980652" cy="3628570"/>
          </a:xfrm>
        </p:spPr>
      </p:pic>
    </p:spTree>
    <p:extLst>
      <p:ext uri="{BB962C8B-B14F-4D97-AF65-F5344CB8AC3E}">
        <p14:creationId xmlns:p14="http://schemas.microsoft.com/office/powerpoint/2010/main" val="912224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Atlanto Axial Instability</a:t>
            </a:r>
            <a:endParaRPr lang="en-US" dirty="0"/>
          </a:p>
        </p:txBody>
      </p:sp>
      <p:sp>
        <p:nvSpPr>
          <p:cNvPr id="3" name="Content Placeholder 2"/>
          <p:cNvSpPr>
            <a:spLocks noGrp="1"/>
          </p:cNvSpPr>
          <p:nvPr>
            <p:ph sz="half" idx="1"/>
          </p:nvPr>
        </p:nvSpPr>
        <p:spPr/>
        <p:txBody>
          <a:bodyPr/>
          <a:lstStyle/>
          <a:p>
            <a:r>
              <a:rPr lang="en-US" dirty="0"/>
              <a:t>https://www.bing.com/videos/search?q=Cervical+Spine+dmx+prolotherapy&amp;&amp;view=detail&amp;mid=0966E83926D2222D70B10966E83926D2222D70B1&amp;rvsmid=EB375AC9D51327A0224FEB375AC9D51327A0224F&amp;FORM=VDQVAP</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40811" y="2189408"/>
            <a:ext cx="5638271" cy="3387144"/>
          </a:xfrm>
        </p:spPr>
      </p:pic>
    </p:spTree>
    <p:extLst>
      <p:ext uri="{BB962C8B-B14F-4D97-AF65-F5344CB8AC3E}">
        <p14:creationId xmlns:p14="http://schemas.microsoft.com/office/powerpoint/2010/main" val="38260249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32" y="302610"/>
            <a:ext cx="8499818" cy="6381525"/>
          </a:xfrm>
          <a:prstGeom prst="rect">
            <a:avLst/>
          </a:prstGeom>
        </p:spPr>
      </p:pic>
    </p:spTree>
    <p:extLst>
      <p:ext uri="{BB962C8B-B14F-4D97-AF65-F5344CB8AC3E}">
        <p14:creationId xmlns:p14="http://schemas.microsoft.com/office/powerpoint/2010/main" val="16001173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327449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2501664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DMX Unstable Upper Cervical Spine</a:t>
            </a:r>
            <a:endParaRPr lang="en-US" dirty="0"/>
          </a:p>
        </p:txBody>
      </p:sp>
      <p:sp>
        <p:nvSpPr>
          <p:cNvPr id="3" name="Content Placeholder 2"/>
          <p:cNvSpPr>
            <a:spLocks noGrp="1"/>
          </p:cNvSpPr>
          <p:nvPr>
            <p:ph sz="half" idx="1"/>
          </p:nvPr>
        </p:nvSpPr>
        <p:spPr/>
        <p:txBody>
          <a:bodyPr/>
          <a:lstStyle/>
          <a:p>
            <a:r>
              <a:rPr lang="en-US" dirty="0"/>
              <a:t>https://www.bing.com/videos/search?q=Cervical+Spine+dmx&amp;&amp;view=detail&amp;mid=9C8198E4945406AFA75F9C8198E4945406AFA75F&amp;rvsmid=7308C3962278AD0E01667308C3962278AD0E0166&amp;FORM=VDQVAP</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42201" y="1519707"/>
            <a:ext cx="5170494" cy="4842456"/>
          </a:xfrm>
        </p:spPr>
      </p:pic>
    </p:spTree>
    <p:extLst>
      <p:ext uri="{BB962C8B-B14F-4D97-AF65-F5344CB8AC3E}">
        <p14:creationId xmlns:p14="http://schemas.microsoft.com/office/powerpoint/2010/main" val="6533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Whiplash Type Injury</a:t>
            </a:r>
            <a:endParaRPr lang="en-US" dirty="0"/>
          </a:p>
        </p:txBody>
      </p:sp>
      <p:sp>
        <p:nvSpPr>
          <p:cNvPr id="3" name="Content Placeholder 2"/>
          <p:cNvSpPr>
            <a:spLocks noGrp="1"/>
          </p:cNvSpPr>
          <p:nvPr>
            <p:ph sz="half" idx="1"/>
          </p:nvPr>
        </p:nvSpPr>
        <p:spPr/>
        <p:txBody>
          <a:bodyPr>
            <a:normAutofit/>
          </a:bodyPr>
          <a:lstStyle/>
          <a:p>
            <a:r>
              <a:rPr lang="en-US" dirty="0"/>
              <a:t>Despite a large number of rear-end collisions on the road and a high frequency of whiplash injuries reported, the mechanism of whiplash injuries is not completely understood. </a:t>
            </a:r>
            <a:endParaRPr lang="en-US" dirty="0" smtClean="0"/>
          </a:p>
          <a:p>
            <a:endParaRPr lang="en-US" dirty="0"/>
          </a:p>
          <a:p>
            <a:endParaRPr lang="en-US" dirty="0" smtClean="0"/>
          </a:p>
          <a:p>
            <a:r>
              <a:rPr lang="en-US" sz="1700" dirty="0"/>
              <a:t>Chen HB, Yang KH, Wang ZG. Biomechanics of whiplash injury. Chin J Traumatol.2009 Oct;12(5):305-14.</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23310" y="1825625"/>
            <a:ext cx="4079379" cy="4351338"/>
          </a:xfrm>
        </p:spPr>
      </p:pic>
    </p:spTree>
    <p:extLst>
      <p:ext uri="{BB962C8B-B14F-4D97-AF65-F5344CB8AC3E}">
        <p14:creationId xmlns:p14="http://schemas.microsoft.com/office/powerpoint/2010/main" val="1223749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DMX, Prolotherapy, Upper Cervical Spine Instability, and Dr. Hauser</a:t>
            </a:r>
            <a:endParaRPr lang="en-US" dirty="0"/>
          </a:p>
        </p:txBody>
      </p:sp>
      <p:sp>
        <p:nvSpPr>
          <p:cNvPr id="3" name="Content Placeholder 2"/>
          <p:cNvSpPr>
            <a:spLocks noGrp="1"/>
          </p:cNvSpPr>
          <p:nvPr>
            <p:ph sz="half" idx="1"/>
          </p:nvPr>
        </p:nvSpPr>
        <p:spPr/>
        <p:txBody>
          <a:bodyPr/>
          <a:lstStyle/>
          <a:p>
            <a:pPr marL="0" indent="0">
              <a:buNone/>
            </a:pPr>
            <a:r>
              <a:rPr lang="en-US" dirty="0"/>
              <a:t>https://www.bing.com/videos/search?q=Hauser+prolotherapy&amp;&amp;view=detail&amp;mid=EFD854B5FA17D088BBA7EFD854B5FA17D088BBA7&amp;&amp;FORM=VRDGAR</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1904" y="1812746"/>
            <a:ext cx="5102192" cy="4351338"/>
          </a:xfrm>
        </p:spPr>
      </p:pic>
    </p:spTree>
    <p:extLst>
      <p:ext uri="{BB962C8B-B14F-4D97-AF65-F5344CB8AC3E}">
        <p14:creationId xmlns:p14="http://schemas.microsoft.com/office/powerpoint/2010/main" val="1792101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Capsular Ligament Laxity</a:t>
            </a:r>
          </a:p>
        </p:txBody>
      </p:sp>
      <p:sp>
        <p:nvSpPr>
          <p:cNvPr id="3" name="Content Placeholder 2"/>
          <p:cNvSpPr>
            <a:spLocks noGrp="1"/>
          </p:cNvSpPr>
          <p:nvPr>
            <p:ph sz="half" idx="1"/>
          </p:nvPr>
        </p:nvSpPr>
        <p:spPr/>
        <p:txBody>
          <a:bodyPr>
            <a:normAutofit lnSpcReduction="10000"/>
          </a:bodyPr>
          <a:lstStyle/>
          <a:p>
            <a:endParaRPr lang="en-US" dirty="0" smtClean="0"/>
          </a:p>
          <a:p>
            <a:r>
              <a:rPr lang="en-US" dirty="0" smtClean="0"/>
              <a:t>In </a:t>
            </a:r>
            <a:r>
              <a:rPr lang="en-US" dirty="0"/>
              <a:t>the lower cervical spine (C3-C7), this can cause muscle spasms, crepitation, and/or paresthesia in addition to chronic neck pain. </a:t>
            </a:r>
            <a:endParaRPr lang="en-US" dirty="0" smtClean="0"/>
          </a:p>
          <a:p>
            <a:endParaRPr lang="en-US" dirty="0"/>
          </a:p>
          <a:p>
            <a:endParaRPr lang="en-US" dirty="0" smtClean="0"/>
          </a:p>
          <a:p>
            <a:r>
              <a:rPr lang="en-US" sz="1700" dirty="0"/>
              <a:t>Olson KA &amp; </a:t>
            </a:r>
            <a:r>
              <a:rPr lang="en-US" sz="1700" dirty="0" err="1"/>
              <a:t>Joder</a:t>
            </a:r>
            <a:r>
              <a:rPr lang="en-US" sz="1700" dirty="0"/>
              <a:t> D. Diagnosis and Treatment of Cervical Spine Clinical Instability. Journal of Orthopaedic &amp; Sports Physical Therapy 2001;31(4):194-206.</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77050" y="2024856"/>
            <a:ext cx="3771900" cy="3952875"/>
          </a:xfrm>
        </p:spPr>
      </p:pic>
    </p:spTree>
    <p:extLst>
      <p:ext uri="{BB962C8B-B14F-4D97-AF65-F5344CB8AC3E}">
        <p14:creationId xmlns:p14="http://schemas.microsoft.com/office/powerpoint/2010/main" val="29199274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Cervical Lines of Measurement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893048"/>
            <a:ext cx="5181600" cy="4216491"/>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44386" y="1690688"/>
            <a:ext cx="4286742" cy="4568443"/>
          </a:xfrm>
        </p:spPr>
      </p:pic>
    </p:spTree>
    <p:extLst>
      <p:ext uri="{BB962C8B-B14F-4D97-AF65-F5344CB8AC3E}">
        <p14:creationId xmlns:p14="http://schemas.microsoft.com/office/powerpoint/2010/main" val="13312789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Digital Motion X-Ray Study (DMX)</a:t>
            </a:r>
            <a:endParaRPr lang="en-US" dirty="0"/>
          </a:p>
        </p:txBody>
      </p:sp>
      <p:sp>
        <p:nvSpPr>
          <p:cNvPr id="3" name="Content Placeholder 2"/>
          <p:cNvSpPr>
            <a:spLocks noGrp="1"/>
          </p:cNvSpPr>
          <p:nvPr>
            <p:ph sz="half" idx="1"/>
          </p:nvPr>
        </p:nvSpPr>
        <p:spPr/>
        <p:txBody>
          <a:bodyPr/>
          <a:lstStyle/>
          <a:p>
            <a:r>
              <a:rPr lang="en-US" dirty="0"/>
              <a:t>https://www.bing.com/videos/search?q=Cervical+Spine+dmx&amp;&amp;view=detail&amp;mid=1802D84042E937A87A801802D84042E937A87A80&amp;&amp;FORM=VRDGAR</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6682" y="2021983"/>
            <a:ext cx="4820899" cy="3451538"/>
          </a:xfrm>
        </p:spPr>
      </p:pic>
    </p:spTree>
    <p:extLst>
      <p:ext uri="{BB962C8B-B14F-4D97-AF65-F5344CB8AC3E}">
        <p14:creationId xmlns:p14="http://schemas.microsoft.com/office/powerpoint/2010/main" val="2765317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Kinematic MRI of the Cervical Spine and</a:t>
            </a:r>
            <a:br>
              <a:rPr lang="en-US" dirty="0" smtClean="0"/>
            </a:br>
            <a:r>
              <a:rPr lang="en-US" dirty="0" smtClean="0"/>
              <a:t>Digital Motion X-ray (DMX)</a:t>
            </a:r>
            <a:endParaRPr lang="en-US" dirty="0"/>
          </a:p>
        </p:txBody>
      </p:sp>
      <p:sp>
        <p:nvSpPr>
          <p:cNvPr id="3" name="Content Placeholder 2"/>
          <p:cNvSpPr>
            <a:spLocks noGrp="1"/>
          </p:cNvSpPr>
          <p:nvPr>
            <p:ph sz="half" idx="1"/>
          </p:nvPr>
        </p:nvSpPr>
        <p:spPr/>
        <p:txBody>
          <a:bodyPr/>
          <a:lstStyle/>
          <a:p>
            <a:r>
              <a:rPr lang="en-US" dirty="0"/>
              <a:t>https://www.bing.com/videos/search?q=cervical+spine+digital+motion+imaging&amp;&amp;view=detail&amp;mid=FBCA6035A3679EAD40D0FBCA6035A3679EAD40D0&amp;&amp;FORM=VRDGAR</a:t>
            </a:r>
          </a:p>
        </p:txBody>
      </p:sp>
      <p:sp>
        <p:nvSpPr>
          <p:cNvPr id="4" name="Content Placeholder 3"/>
          <p:cNvSpPr>
            <a:spLocks noGrp="1"/>
          </p:cNvSpPr>
          <p:nvPr>
            <p:ph sz="half" idx="2"/>
          </p:nvPr>
        </p:nvSpPr>
        <p:spPr/>
        <p:txBody>
          <a:bodyPr/>
          <a:lstStyle/>
          <a:p>
            <a:r>
              <a:rPr lang="en-US" dirty="0"/>
              <a:t>https://www.bing.com/videos/search?q=spinal+fluoroscopy&amp;&amp;view=detail&amp;mid=1802D84042E937A87A801802D84042E937A87A80&amp;&amp;FORM=VDRVRV</a:t>
            </a:r>
          </a:p>
          <a:p>
            <a:pPr marL="0" indent="0">
              <a:buNone/>
            </a:pPr>
            <a:endParaRPr lang="en-US" dirty="0"/>
          </a:p>
        </p:txBody>
      </p:sp>
    </p:spTree>
    <p:extLst>
      <p:ext uri="{BB962C8B-B14F-4D97-AF65-F5344CB8AC3E}">
        <p14:creationId xmlns:p14="http://schemas.microsoft.com/office/powerpoint/2010/main" val="33093311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DMX Artificial Discs</a:t>
            </a:r>
            <a:endParaRPr lang="en-US" dirty="0"/>
          </a:p>
        </p:txBody>
      </p:sp>
      <p:sp>
        <p:nvSpPr>
          <p:cNvPr id="3" name="Content Placeholder 2"/>
          <p:cNvSpPr>
            <a:spLocks noGrp="1"/>
          </p:cNvSpPr>
          <p:nvPr>
            <p:ph sz="half" idx="1"/>
          </p:nvPr>
        </p:nvSpPr>
        <p:spPr/>
        <p:txBody>
          <a:bodyPr/>
          <a:lstStyle/>
          <a:p>
            <a:r>
              <a:rPr lang="en-US" dirty="0"/>
              <a:t>https://www.bing.com/videos/search?q=Cervical+Spine+dmx&amp;&amp;view=detail&amp;mid=7CFDC96C2175174118BE7CFDC96C2175174118BE&amp;&amp;FORM=VRDGAR</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3259" y="1825625"/>
            <a:ext cx="3399482" cy="4351338"/>
          </a:xfrm>
        </p:spPr>
      </p:pic>
    </p:spTree>
    <p:extLst>
      <p:ext uri="{BB962C8B-B14F-4D97-AF65-F5344CB8AC3E}">
        <p14:creationId xmlns:p14="http://schemas.microsoft.com/office/powerpoint/2010/main" val="36908277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Chiropractic Forensics Subspecialty</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1120" y="2989944"/>
            <a:ext cx="5987165" cy="1349488"/>
          </a:xfrm>
        </p:spPr>
      </p:pic>
      <p:sp>
        <p:nvSpPr>
          <p:cNvPr id="4" name="Content Placeholder 3"/>
          <p:cNvSpPr>
            <a:spLocks noGrp="1"/>
          </p:cNvSpPr>
          <p:nvPr>
            <p:ph sz="half" idx="2"/>
          </p:nvPr>
        </p:nvSpPr>
        <p:spPr/>
        <p:txBody>
          <a:bodyPr>
            <a:normAutofit fontScale="85000" lnSpcReduction="20000"/>
          </a:bodyPr>
          <a:lstStyle/>
          <a:p>
            <a:endParaRPr lang="en-US" dirty="0" smtClean="0"/>
          </a:p>
          <a:p>
            <a:endParaRPr lang="en-US" dirty="0"/>
          </a:p>
          <a:p>
            <a:endParaRPr lang="en-US" dirty="0" smtClean="0"/>
          </a:p>
          <a:p>
            <a:r>
              <a:rPr lang="en-US" dirty="0" smtClean="0"/>
              <a:t>200 hours of NMSM online</a:t>
            </a:r>
          </a:p>
          <a:p>
            <a:r>
              <a:rPr lang="en-US" dirty="0" smtClean="0"/>
              <a:t>100 hours of Forensic Sciences online</a:t>
            </a:r>
          </a:p>
          <a:p>
            <a:endParaRPr lang="en-US" dirty="0"/>
          </a:p>
          <a:p>
            <a:endParaRPr lang="en-US" dirty="0" smtClean="0"/>
          </a:p>
          <a:p>
            <a:endParaRPr lang="en-US" dirty="0"/>
          </a:p>
          <a:p>
            <a:r>
              <a:rPr lang="en-US" sz="1900" dirty="0"/>
              <a:t>https://www.bridgeport.edu/academics/continuinged/health-sciences-postgraduate-education-programs/chiropractic-continuing-education/</a:t>
            </a:r>
            <a:endParaRPr lang="en-US" sz="1900" dirty="0" smtClean="0"/>
          </a:p>
          <a:p>
            <a:r>
              <a:rPr lang="en-US" sz="1900" dirty="0"/>
              <a:t>https://cdi.edu.au/forensics/info.php</a:t>
            </a:r>
          </a:p>
        </p:txBody>
      </p:sp>
    </p:spTree>
    <p:extLst>
      <p:ext uri="{BB962C8B-B14F-4D97-AF65-F5344CB8AC3E}">
        <p14:creationId xmlns:p14="http://schemas.microsoft.com/office/powerpoint/2010/main" val="938652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References</a:t>
            </a:r>
            <a:endParaRPr lang="en-US" dirty="0"/>
          </a:p>
        </p:txBody>
      </p:sp>
      <p:sp>
        <p:nvSpPr>
          <p:cNvPr id="6" name="Content Placeholder 5"/>
          <p:cNvSpPr>
            <a:spLocks noGrp="1"/>
          </p:cNvSpPr>
          <p:nvPr>
            <p:ph idx="1"/>
          </p:nvPr>
        </p:nvSpPr>
        <p:spPr/>
        <p:txBody>
          <a:bodyPr>
            <a:normAutofit fontScale="62500" lnSpcReduction="20000"/>
          </a:bodyPr>
          <a:lstStyle/>
          <a:p>
            <a:r>
              <a:rPr lang="en-US" dirty="0" err="1"/>
              <a:t>Steilen</a:t>
            </a:r>
            <a:r>
              <a:rPr lang="en-US" dirty="0"/>
              <a:t> D, Hauser R, </a:t>
            </a:r>
            <a:r>
              <a:rPr lang="en-US" dirty="0" err="1"/>
              <a:t>Woldin</a:t>
            </a:r>
            <a:r>
              <a:rPr lang="en-US" dirty="0"/>
              <a:t> B, &amp; Sawyer S. Chronic Neck Pain: Making the Connection Between Capsular Ligament Laxity and Cervical Instability. Open Orthop J. 2014; 8: 326–345.</a:t>
            </a:r>
          </a:p>
          <a:p>
            <a:r>
              <a:rPr lang="en-US" dirty="0" smtClean="0">
                <a:hlinkClick r:id="rId2"/>
              </a:rPr>
              <a:t>https://www.ncbi.nlm.nih.gov/pmc/articles/PMC4200875/</a:t>
            </a:r>
            <a:endParaRPr lang="en-US" dirty="0" smtClean="0"/>
          </a:p>
          <a:p>
            <a:r>
              <a:rPr lang="en-US" dirty="0"/>
              <a:t>Olson KA &amp; </a:t>
            </a:r>
            <a:r>
              <a:rPr lang="en-US" dirty="0" err="1"/>
              <a:t>Joder</a:t>
            </a:r>
            <a:r>
              <a:rPr lang="en-US" dirty="0"/>
              <a:t> D. Diagnosis and Treatment of Cervical Spine Clinical Instability. Journal of Orthopaedic &amp; Sports Physical Therapy 2001;31(4):194-206. </a:t>
            </a:r>
          </a:p>
          <a:p>
            <a:r>
              <a:rPr lang="en-US" dirty="0" smtClean="0">
                <a:hlinkClick r:id="rId3"/>
              </a:rPr>
              <a:t>https</a:t>
            </a:r>
            <a:r>
              <a:rPr lang="en-US" dirty="0">
                <a:hlinkClick r:id="rId3"/>
              </a:rPr>
              <a:t>://</a:t>
            </a:r>
            <a:r>
              <a:rPr lang="en-US" dirty="0" smtClean="0">
                <a:hlinkClick r:id="rId3"/>
              </a:rPr>
              <a:t>www.ncbi.nlm.nih.gov/pubmed/17959284</a:t>
            </a:r>
            <a:endParaRPr lang="en-US" dirty="0" smtClean="0"/>
          </a:p>
          <a:p>
            <a:r>
              <a:rPr lang="en-US" dirty="0"/>
              <a:t>Chen HB, Yang KH, &amp; Wang ZG. Biomechanics of whiplash injury. Chin J Traumatol. 2009 Oct;12:305-14.</a:t>
            </a:r>
          </a:p>
          <a:p>
            <a:r>
              <a:rPr lang="en-US" dirty="0" smtClean="0">
                <a:hlinkClick r:id="rId4"/>
              </a:rPr>
              <a:t>https</a:t>
            </a:r>
            <a:r>
              <a:rPr lang="en-US" dirty="0">
                <a:hlinkClick r:id="rId4"/>
              </a:rPr>
              <a:t>://</a:t>
            </a:r>
            <a:r>
              <a:rPr lang="en-US" dirty="0" smtClean="0">
                <a:hlinkClick r:id="rId4"/>
              </a:rPr>
              <a:t>www.ncbi.nlm.nih.gov/pubmed/19788851</a:t>
            </a:r>
            <a:endParaRPr lang="en-US" dirty="0" smtClean="0"/>
          </a:p>
          <a:p>
            <a:r>
              <a:rPr lang="en-US" dirty="0"/>
              <a:t>Panjabi MM. The stabilizing system of the spine. Part II. Neutral zone and instability hypothesis. ] Spinal </a:t>
            </a:r>
            <a:r>
              <a:rPr lang="en-US" dirty="0" err="1"/>
              <a:t>Disord</a:t>
            </a:r>
            <a:r>
              <a:rPr lang="en-US" dirty="0"/>
              <a:t>. 1992;5:390-397. </a:t>
            </a:r>
            <a:endParaRPr lang="en-US" dirty="0" smtClean="0"/>
          </a:p>
          <a:p>
            <a:r>
              <a:rPr lang="en-US" dirty="0"/>
              <a:t>Olson KA &amp; </a:t>
            </a:r>
            <a:r>
              <a:rPr lang="en-US" dirty="0" err="1"/>
              <a:t>Joder</a:t>
            </a:r>
            <a:r>
              <a:rPr lang="en-US" dirty="0"/>
              <a:t> D. Diagnosis and Treatment of Cervical Spine Clinical Instability. Journal of Orthopaedic &amp; Sports Physical Therapy 2001;31(4):194-206</a:t>
            </a:r>
            <a:r>
              <a:rPr lang="en-US" dirty="0" smtClean="0"/>
              <a:t>.</a:t>
            </a:r>
          </a:p>
          <a:p>
            <a:r>
              <a:rPr lang="en-US" dirty="0" err="1"/>
              <a:t>Kaale</a:t>
            </a:r>
            <a:r>
              <a:rPr lang="en-US" dirty="0"/>
              <a:t> BR, </a:t>
            </a:r>
            <a:r>
              <a:rPr lang="en-US" dirty="0" err="1"/>
              <a:t>Krakenes</a:t>
            </a:r>
            <a:r>
              <a:rPr lang="en-US" dirty="0"/>
              <a:t> J, </a:t>
            </a:r>
            <a:r>
              <a:rPr lang="en-US" dirty="0" err="1"/>
              <a:t>Albrektsen</a:t>
            </a:r>
            <a:r>
              <a:rPr lang="en-US" dirty="0"/>
              <a:t> G, Wester K. Whiplash-associated disorders impairment rating: neck disability index score according to severity of MRI findings of ligaments and membranes in the upper cervical spine. </a:t>
            </a:r>
            <a:r>
              <a:rPr lang="en-US" i="1" dirty="0"/>
              <a:t>J </a:t>
            </a:r>
            <a:r>
              <a:rPr lang="en-US" i="1" dirty="0" err="1"/>
              <a:t>Neurotrauma</a:t>
            </a:r>
            <a:r>
              <a:rPr lang="en-US" i="1" dirty="0"/>
              <a:t>. </a:t>
            </a:r>
            <a:r>
              <a:rPr lang="en-US" dirty="0"/>
              <a:t>2005;22:466-475. </a:t>
            </a:r>
          </a:p>
          <a:p>
            <a:endParaRPr lang="en-US" dirty="0"/>
          </a:p>
          <a:p>
            <a:endParaRPr lang="en-US" dirty="0"/>
          </a:p>
          <a:p>
            <a:endParaRPr lang="en-US" dirty="0" smtClean="0"/>
          </a:p>
          <a:p>
            <a:endParaRPr lang="en-US" dirty="0"/>
          </a:p>
          <a:p>
            <a:endParaRPr lang="en-US" dirty="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1100490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1301750"/>
            <a:ext cx="6350000" cy="4254500"/>
          </a:xfrm>
          <a:prstGeom prst="rect">
            <a:avLst/>
          </a:prstGeom>
        </p:spPr>
      </p:pic>
    </p:spTree>
    <p:extLst>
      <p:ext uri="{BB962C8B-B14F-4D97-AF65-F5344CB8AC3E}">
        <p14:creationId xmlns:p14="http://schemas.microsoft.com/office/powerpoint/2010/main" val="1468337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Whiplash Type Injury</a:t>
            </a:r>
            <a:endParaRPr lang="en-US" dirty="0"/>
          </a:p>
        </p:txBody>
      </p:sp>
      <p:sp>
        <p:nvSpPr>
          <p:cNvPr id="3" name="Content Placeholder 2"/>
          <p:cNvSpPr>
            <a:spLocks noGrp="1"/>
          </p:cNvSpPr>
          <p:nvPr>
            <p:ph sz="half" idx="1"/>
          </p:nvPr>
        </p:nvSpPr>
        <p:spPr/>
        <p:txBody>
          <a:bodyPr>
            <a:normAutofit lnSpcReduction="10000"/>
          </a:bodyPr>
          <a:lstStyle/>
          <a:p>
            <a:r>
              <a:rPr lang="en-US" dirty="0"/>
              <a:t>One of the reasons is that the injury is not necessarily accompanied by obvious tissue damage detectable by X-ray or MRI</a:t>
            </a:r>
            <a:r>
              <a:rPr lang="en-US" dirty="0" smtClean="0"/>
              <a:t>.</a:t>
            </a:r>
          </a:p>
          <a:p>
            <a:endParaRPr lang="en-US" dirty="0"/>
          </a:p>
          <a:p>
            <a:endParaRPr lang="en-US" dirty="0" smtClean="0"/>
          </a:p>
          <a:p>
            <a:endParaRPr lang="en-US" dirty="0"/>
          </a:p>
          <a:p>
            <a:r>
              <a:rPr lang="en-US" sz="1700" dirty="0"/>
              <a:t>Chen HB, Yang KH, Wang ZG. Biomechanics of whiplash injury. Chin J Traumatol.2009 Oct;12(5):305-14.</a:t>
            </a:r>
          </a:p>
          <a:p>
            <a:endParaRPr lang="en-US" dirty="0"/>
          </a:p>
          <a:p>
            <a:pPr marL="0" indent="0">
              <a:buNone/>
            </a:pPr>
            <a:endParaRPr lang="en-US"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33992" y="1825625"/>
            <a:ext cx="3458016" cy="4351338"/>
          </a:xfrm>
        </p:spPr>
      </p:pic>
    </p:spTree>
    <p:extLst>
      <p:ext uri="{BB962C8B-B14F-4D97-AF65-F5344CB8AC3E}">
        <p14:creationId xmlns:p14="http://schemas.microsoft.com/office/powerpoint/2010/main" val="3288130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James A. Mertz, DC, DACBR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3462" y="1751784"/>
            <a:ext cx="4752048" cy="4752048"/>
          </a:xfrm>
        </p:spPr>
      </p:pic>
    </p:spTree>
    <p:extLst>
      <p:ext uri="{BB962C8B-B14F-4D97-AF65-F5344CB8AC3E}">
        <p14:creationId xmlns:p14="http://schemas.microsoft.com/office/powerpoint/2010/main" val="2625358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Whiplash Type Injury</a:t>
            </a:r>
            <a:endParaRPr lang="en-US" dirty="0"/>
          </a:p>
        </p:txBody>
      </p:sp>
      <p:sp>
        <p:nvSpPr>
          <p:cNvPr id="3" name="Content Placeholder 2"/>
          <p:cNvSpPr>
            <a:spLocks noGrp="1"/>
          </p:cNvSpPr>
          <p:nvPr>
            <p:ph sz="half" idx="1"/>
          </p:nvPr>
        </p:nvSpPr>
        <p:spPr/>
        <p:txBody>
          <a:bodyPr>
            <a:normAutofit fontScale="92500"/>
          </a:bodyPr>
          <a:lstStyle/>
          <a:p>
            <a:r>
              <a:rPr lang="en-US" dirty="0"/>
              <a:t>An extensive series of biomechanics studies, including injury epidemiology, neck kinematics, facet capsule ligament mechanics, injury mechanisms and injury criteria, were undertaken to help elucidate these whiplash injury mechanisms and gain a better understanding of cervical facet pain. </a:t>
            </a:r>
            <a:endParaRPr lang="en-US" dirty="0" smtClean="0"/>
          </a:p>
          <a:p>
            <a:r>
              <a:rPr lang="en-US" sz="1700" dirty="0" smtClean="0"/>
              <a:t>Chen </a:t>
            </a:r>
            <a:r>
              <a:rPr lang="en-US" sz="1700" dirty="0"/>
              <a:t>HB, Yang KH, Wang ZG. Biomechanics of whiplash injury. Chin J Traumatol.2009 Oct;12(5):305-14.</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0013" y="2176529"/>
            <a:ext cx="4979407" cy="3644721"/>
          </a:xfrm>
        </p:spPr>
      </p:pic>
    </p:spTree>
    <p:extLst>
      <p:ext uri="{BB962C8B-B14F-4D97-AF65-F5344CB8AC3E}">
        <p14:creationId xmlns:p14="http://schemas.microsoft.com/office/powerpoint/2010/main" val="12615766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099641" y="1"/>
            <a:ext cx="8090898" cy="6858000"/>
          </a:xfrm>
        </p:spPr>
      </p:pic>
    </p:spTree>
    <p:extLst>
      <p:ext uri="{BB962C8B-B14F-4D97-AF65-F5344CB8AC3E}">
        <p14:creationId xmlns:p14="http://schemas.microsoft.com/office/powerpoint/2010/main" val="805195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524f83-16ce-453d-b56a-70f53a93b8a0">
      <Terms xmlns="http://schemas.microsoft.com/office/infopath/2007/PartnerControls"/>
    </lcf76f155ced4ddcb4097134ff3c332f>
    <TaxCatchAll xmlns="3aa7d2bc-3a4c-4344-b1d0-55f3144457aa" xsi:nil="true"/>
  </documentManagement>
</p:properties>
</file>

<file path=customXml/itemProps1.xml><?xml version="1.0" encoding="utf-8"?>
<ds:datastoreItem xmlns:ds="http://schemas.openxmlformats.org/officeDocument/2006/customXml" ds:itemID="{3D369C8F-F937-408D-938B-A7B4050CC84D}"/>
</file>

<file path=customXml/itemProps2.xml><?xml version="1.0" encoding="utf-8"?>
<ds:datastoreItem xmlns:ds="http://schemas.openxmlformats.org/officeDocument/2006/customXml" ds:itemID="{C8F8FC1A-D411-4107-BAC4-EB8CFEB8D20D}"/>
</file>

<file path=customXml/itemProps3.xml><?xml version="1.0" encoding="utf-8"?>
<ds:datastoreItem xmlns:ds="http://schemas.openxmlformats.org/officeDocument/2006/customXml" ds:itemID="{A1B8659F-5960-4710-A629-6242A88CBBEB}"/>
</file>

<file path=docProps/app.xml><?xml version="1.0" encoding="utf-8"?>
<Properties xmlns="http://schemas.openxmlformats.org/officeDocument/2006/extended-properties" xmlns:vt="http://schemas.openxmlformats.org/officeDocument/2006/docPropsVTypes">
  <TotalTime>2544</TotalTime>
  <Words>2115</Words>
  <Application>Microsoft Office PowerPoint</Application>
  <PresentationFormat>Widescreen</PresentationFormat>
  <Paragraphs>240</Paragraphs>
  <Slides>58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Calibri</vt:lpstr>
      <vt:lpstr>Calibri Light</vt:lpstr>
      <vt:lpstr>Century Gothic</vt:lpstr>
      <vt:lpstr>Comic Sans MS</vt:lpstr>
      <vt:lpstr>Wingdings</vt:lpstr>
      <vt:lpstr>Office Theme</vt:lpstr>
      <vt:lpstr>Spinal Imaging and the Differential Diagnosis of Permanent Spinal Ligament Laxity and Its Clinical Correlation</vt:lpstr>
      <vt:lpstr>Dr. James J. Lehman</vt:lpstr>
      <vt:lpstr>Learning Objectives</vt:lpstr>
      <vt:lpstr>Diagnosis is the key to successful treatment! Richard C. Ackerman, DC, FACO</vt:lpstr>
      <vt:lpstr>Whiplash Type Injury</vt:lpstr>
      <vt:lpstr>Whiplash Type Injury</vt:lpstr>
      <vt:lpstr>James A. Mertz, DC, DACBR</vt:lpstr>
      <vt:lpstr>Whiplash Type Injury</vt:lpstr>
      <vt:lpstr>PowerPoint Presentation</vt:lpstr>
      <vt:lpstr>Kinematic Studies</vt:lpstr>
      <vt:lpstr>Three Distinct Periods of Cervical Trauma</vt:lpstr>
      <vt:lpstr>PowerPoint Presentation</vt:lpstr>
      <vt:lpstr>Whiplash Type Injury</vt:lpstr>
      <vt:lpstr>Capsular Ligament Laxity and Cervical Spine Instability</vt:lpstr>
      <vt:lpstr>PowerPoint Presentation</vt:lpstr>
      <vt:lpstr>Whiplash Type Injury and Chronic Pain Syndrome</vt:lpstr>
      <vt:lpstr>PowerPoint Presentation</vt:lpstr>
      <vt:lpstr>Chronic Neck Pain</vt:lpstr>
      <vt:lpstr>Chronic Neck Pain</vt:lpstr>
      <vt:lpstr>Chronic Neck Pain and Cervical Spine Instability</vt:lpstr>
      <vt:lpstr>Chronic Neck Pain and Cervical Spine Instability</vt:lpstr>
      <vt:lpstr>Chronic Neck Pain and Prolotherapy</vt:lpstr>
      <vt:lpstr>Clinical Instability</vt:lpstr>
      <vt:lpstr>Capsular Ligament Laxity</vt:lpstr>
      <vt:lpstr>Alteration of Motion Segment Integrity (AOMSI)</vt:lpstr>
      <vt:lpstr>Ligament Instability</vt:lpstr>
      <vt:lpstr>George’s Line</vt:lpstr>
      <vt:lpstr>Listhesis and Ligament Laxity</vt:lpstr>
      <vt:lpstr>Quantification (mm)</vt:lpstr>
      <vt:lpstr>Unstable Cervical Spine</vt:lpstr>
      <vt:lpstr>Alteration of Motion Segment Integrity AOMSI</vt:lpstr>
      <vt:lpstr>PowerPoint Presentation</vt:lpstr>
      <vt:lpstr>PowerPoint Presentation</vt:lpstr>
      <vt:lpstr>PowerPoint Presentation</vt:lpstr>
      <vt:lpstr>BIOMECHANICS: TRANSLATION &amp; ANGULATION (Quantify)</vt:lpstr>
      <vt:lpstr>PowerPoint Presentation</vt:lpstr>
      <vt:lpstr>PowerPoint Presentation</vt:lpstr>
      <vt:lpstr>AMA GUIDES</vt:lpstr>
      <vt:lpstr>PowerPoint Presentation</vt:lpstr>
      <vt:lpstr>Master the AMA Guides</vt:lpstr>
      <vt:lpstr>PowerPoint Presentation</vt:lpstr>
      <vt:lpstr>Medically Necessary</vt:lpstr>
      <vt:lpstr>PowerPoint Presentation</vt:lpstr>
      <vt:lpstr>Upper Cervical Ligament Sprain Injuries Leading to Chronic Pain </vt:lpstr>
      <vt:lpstr>Atlanto Axial Instability</vt:lpstr>
      <vt:lpstr>PowerPoint Presentation</vt:lpstr>
      <vt:lpstr>PowerPoint Presentation</vt:lpstr>
      <vt:lpstr>PowerPoint Presentation</vt:lpstr>
      <vt:lpstr>DMX Unstable Upper Cervical Spine</vt:lpstr>
      <vt:lpstr>DMX, Prolotherapy, Upper Cervical Spine Instability, and Dr. Hauser</vt:lpstr>
      <vt:lpstr>Capsular Ligament Laxity</vt:lpstr>
      <vt:lpstr>Cervical Lines of Measurement</vt:lpstr>
      <vt:lpstr>Digital Motion X-Ray Study (DMX)</vt:lpstr>
      <vt:lpstr>Kinematic MRI of the Cervical Spine and Digital Motion X-ray (DMX)</vt:lpstr>
      <vt:lpstr>DMX Artificial Discs</vt:lpstr>
      <vt:lpstr>Chiropractic Forensics Subspecialty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Imaging and the Differential Diagnosis of Permanent Spinal Ligament Laxity and Its Clinical Correlation</dc:title>
  <dc:creator>James Lehman</dc:creator>
  <cp:lastModifiedBy>Eileen Herlihy-Santiago</cp:lastModifiedBy>
  <cp:revision>58</cp:revision>
  <dcterms:created xsi:type="dcterms:W3CDTF">2018-09-03T14:16:43Z</dcterms:created>
  <dcterms:modified xsi:type="dcterms:W3CDTF">2019-04-17T17:27:12Z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0x0101001BECD49375B1EF4595766E0467A414AA</vt:lpwstr>
  </property>
  <property fmtid="{D5CDD505-2E9C-101B-9397-08002B2CF9AE}" pid="3" name="MediaServiceImageTags">
    <vt:lpwstr/>
  </property>
</Properties>
</file>